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5" r:id="rId3"/>
    <p:sldId id="276" r:id="rId4"/>
    <p:sldId id="278" r:id="rId5"/>
    <p:sldId id="258" r:id="rId6"/>
    <p:sldId id="257" r:id="rId7"/>
    <p:sldId id="267" r:id="rId8"/>
    <p:sldId id="259" r:id="rId9"/>
    <p:sldId id="260" r:id="rId10"/>
    <p:sldId id="270" r:id="rId11"/>
    <p:sldId id="272" r:id="rId12"/>
    <p:sldId id="273" r:id="rId13"/>
    <p:sldId id="274" r:id="rId14"/>
    <p:sldId id="266" r:id="rId15"/>
    <p:sldId id="261" r:id="rId16"/>
    <p:sldId id="262" r:id="rId17"/>
    <p:sldId id="263" r:id="rId18"/>
    <p:sldId id="264" r:id="rId19"/>
    <p:sldId id="265" r:id="rId20"/>
  </p:sldIdLst>
  <p:sldSz cx="14630400" cy="8229600"/>
  <p:notesSz cx="8229600" cy="14630400"/>
  <p:embeddedFontLst>
    <p:embeddedFont>
      <p:font typeface="Libre Baskerville" panose="02020500000000000000" charset="-120"/>
      <p:regular r:id="rId22"/>
    </p:embeddedFont>
    <p:embeddedFont>
      <p:font typeface="Open Sans" panose="02020500000000000000" charset="-120"/>
      <p:regular r:id="rId23"/>
    </p:embeddedFont>
    <p:embeddedFont>
      <p:font typeface="Roboto" panose="02020500000000000000" charset="-120"/>
      <p:regular r:id="rId24"/>
    </p:embeddedFont>
    <p:embeddedFont>
      <p:font typeface="Arimo" panose="02020500000000000000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Outfit Extra Bold" panose="02020500000000000000" charset="0"/>
      <p:regular r:id="rId34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01" autoAdjust="0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19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331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88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64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91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youtube.com/watch?v=oEYq5Wqb2qQ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19.png"/><Relationship Id="rId3" Type="http://schemas.microsoft.com/office/2007/relationships/media" Target="../media/media2.wav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0" Type="http://schemas.openxmlformats.org/officeDocument/2006/relationships/image" Target="../media/image16.png"/><Relationship Id="rId4" Type="http://schemas.openxmlformats.org/officeDocument/2006/relationships/audio" Target="../media/media2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769290" y="900752"/>
            <a:ext cx="7629097" cy="593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8000" b="1" dirty="0">
              <a:solidFill>
                <a:srgbClr val="231971"/>
              </a:solidFill>
              <a:latin typeface="Comic Sans MS" panose="030F0702030302020204" pitchFamily="66" charset="0"/>
              <a:ea typeface="Outfit Extra Bold" pitchFamily="34" charset="-122"/>
              <a:cs typeface="Outfit Extra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8000" b="1" dirty="0">
                <a:solidFill>
                  <a:srgbClr val="231971"/>
                </a:solidFill>
                <a:latin typeface="+mj-ea"/>
                <a:ea typeface="+mj-ea"/>
                <a:cs typeface="Outfit Extra Bold" pitchFamily="34" charset="-120"/>
              </a:rPr>
              <a:t>The Twelve</a:t>
            </a:r>
          </a:p>
          <a:p>
            <a:pPr marL="0" indent="0" algn="l">
              <a:lnSpc>
                <a:spcPts val="5550"/>
              </a:lnSpc>
              <a:buNone/>
            </a:pPr>
            <a:endParaRPr lang="en-US" sz="8000" b="1" dirty="0">
              <a:solidFill>
                <a:srgbClr val="231971"/>
              </a:solidFill>
              <a:latin typeface="+mj-ea"/>
              <a:ea typeface="+mj-ea"/>
              <a:cs typeface="Outfit Extra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8000" b="1" dirty="0">
                <a:solidFill>
                  <a:srgbClr val="231971"/>
                </a:solidFill>
                <a:latin typeface="+mj-ea"/>
                <a:ea typeface="+mj-ea"/>
                <a:cs typeface="Outfit Extra Bold" pitchFamily="34" charset="-120"/>
              </a:rPr>
              <a:t> Zodiac Bridges</a:t>
            </a:r>
          </a:p>
          <a:p>
            <a:pPr marL="0" indent="0" algn="l">
              <a:lnSpc>
                <a:spcPts val="5550"/>
              </a:lnSpc>
              <a:buNone/>
            </a:pPr>
            <a:endParaRPr lang="en-US" sz="8000" b="1" dirty="0">
              <a:solidFill>
                <a:srgbClr val="231971"/>
              </a:solidFill>
              <a:latin typeface="+mj-ea"/>
              <a:ea typeface="+mj-ea"/>
              <a:cs typeface="Outfit Extra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8000" b="1" dirty="0">
                <a:solidFill>
                  <a:srgbClr val="231971"/>
                </a:solidFill>
                <a:latin typeface="+mj-ea"/>
                <a:ea typeface="+mj-ea"/>
                <a:cs typeface="Outfit Extra Bold" pitchFamily="34" charset="-120"/>
              </a:rPr>
              <a:t> in  Keelung</a:t>
            </a:r>
          </a:p>
          <a:p>
            <a:pPr marL="0" indent="0" algn="l">
              <a:lnSpc>
                <a:spcPts val="5550"/>
              </a:lnSpc>
              <a:buNone/>
            </a:pPr>
            <a:endParaRPr lang="en-US" sz="8000" b="1" dirty="0">
              <a:solidFill>
                <a:srgbClr val="231971"/>
              </a:solidFill>
              <a:latin typeface="+mj-ea"/>
              <a:ea typeface="+mj-ea"/>
              <a:cs typeface="Outfit Extra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endParaRPr lang="en-US" sz="8000" b="1" dirty="0">
              <a:solidFill>
                <a:srgbClr val="231971"/>
              </a:solidFill>
              <a:latin typeface="+mj-ea"/>
              <a:ea typeface="+mj-ea"/>
              <a:cs typeface="Outfit Extra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8000" b="1" dirty="0">
                <a:solidFill>
                  <a:srgbClr val="231971"/>
                </a:solidFill>
                <a:latin typeface="+mj-ea"/>
                <a:ea typeface="+mj-ea"/>
                <a:cs typeface="Outfit Extra Bold" pitchFamily="34" charset="-120"/>
              </a:rPr>
              <a:t>(At the Zoo)</a:t>
            </a:r>
          </a:p>
          <a:p>
            <a:pPr marL="0" indent="0" algn="l">
              <a:lnSpc>
                <a:spcPts val="5550"/>
              </a:lnSpc>
              <a:buNone/>
            </a:pPr>
            <a:endParaRPr lang="en-US" sz="7200" b="1" dirty="0">
              <a:solidFill>
                <a:srgbClr val="231971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583846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270040" y="5821561"/>
            <a:ext cx="206240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22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3FE07CF-C998-45FF-B0FC-F8B429E6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0"/>
            <a:ext cx="539518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0739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80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Bear</a:t>
            </a:r>
            <a:endParaRPr lang="en-US" sz="7200" dirty="0"/>
          </a:p>
        </p:txBody>
      </p:sp>
      <p:sp>
        <p:nvSpPr>
          <p:cNvPr id="4" name="Shape 1"/>
          <p:cNvSpPr/>
          <p:nvPr/>
        </p:nvSpPr>
        <p:spPr>
          <a:xfrm>
            <a:off x="793790" y="3056334"/>
            <a:ext cx="3664863" cy="1639610"/>
          </a:xfrm>
          <a:prstGeom prst="roundRect">
            <a:avLst>
              <a:gd name="adj" fmla="val 581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2907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Big and fluffy word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781187"/>
            <a:ext cx="319599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word describes a large furry animal that loves honey.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056334"/>
            <a:ext cx="3664863" cy="1639610"/>
          </a:xfrm>
          <a:prstGeom prst="roundRect">
            <a:avLst>
              <a:gd name="adj" fmla="val 581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8" name="Text 5"/>
          <p:cNvSpPr/>
          <p:nvPr/>
        </p:nvSpPr>
        <p:spPr>
          <a:xfrm>
            <a:off x="4919901" y="32907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How to spell it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781187"/>
            <a:ext cx="319599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4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B-E-A-R</a:t>
            </a:r>
            <a:endParaRPr lang="en-US" sz="4000" dirty="0"/>
          </a:p>
        </p:txBody>
      </p:sp>
      <p:sp>
        <p:nvSpPr>
          <p:cNvPr id="10" name="Shape 7"/>
          <p:cNvSpPr/>
          <p:nvPr/>
        </p:nvSpPr>
        <p:spPr>
          <a:xfrm>
            <a:off x="793790" y="4922758"/>
            <a:ext cx="7556421" cy="1299448"/>
          </a:xfrm>
          <a:prstGeom prst="roundRect">
            <a:avLst>
              <a:gd name="adj" fmla="val 733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11" name="Text 8"/>
          <p:cNvSpPr/>
          <p:nvPr/>
        </p:nvSpPr>
        <p:spPr>
          <a:xfrm>
            <a:off x="1028224" y="51571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Say it out loud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5647611"/>
            <a:ext cx="7087553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750" dirty="0"/>
          </a:p>
        </p:txBody>
      </p:sp>
      <p:pic>
        <p:nvPicPr>
          <p:cNvPr id="13" name="bear">
            <a:hlinkClick r:id="" action="ppaction://media"/>
            <a:extLst>
              <a:ext uri="{FF2B5EF4-FFF2-40B4-BE49-F238E27FC236}">
                <a16:creationId xmlns:a16="http://schemas.microsoft.com/office/drawing/2014/main" id="{ED933601-F35A-4683-AF2D-898A1EC71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725" y="38703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3792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80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Lion</a:t>
            </a:r>
            <a:endParaRPr lang="en-US" sz="8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3486864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4280654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The Kingly Word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4771073"/>
            <a:ext cx="2329815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word describes the majestic "king of the jungle."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3493" y="3486864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93493" y="4280654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How to spell it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893493" y="4771073"/>
            <a:ext cx="232981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4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L-I-O-N</a:t>
            </a:r>
            <a:endParaRPr lang="en-US" sz="4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6795" y="3486864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06795" y="4280654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Say it out loud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06795" y="4771073"/>
            <a:ext cx="232981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750" dirty="0"/>
          </a:p>
        </p:txBody>
      </p:sp>
      <p:pic>
        <p:nvPicPr>
          <p:cNvPr id="13" name="lion">
            <a:hlinkClick r:id="" action="ppaction://media"/>
            <a:extLst>
              <a:ext uri="{FF2B5EF4-FFF2-40B4-BE49-F238E27FC236}">
                <a16:creationId xmlns:a16="http://schemas.microsoft.com/office/drawing/2014/main" id="{7384742F-EF2C-4568-B1B8-C7123C4C4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0005" y="24379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72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0389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80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Monkey</a:t>
            </a:r>
            <a:endParaRPr lang="en-US" sz="8000" dirty="0"/>
          </a:p>
        </p:txBody>
      </p:sp>
      <p:sp>
        <p:nvSpPr>
          <p:cNvPr id="4" name="Shape 1"/>
          <p:cNvSpPr/>
          <p:nvPr/>
        </p:nvSpPr>
        <p:spPr>
          <a:xfrm>
            <a:off x="1048941" y="2652832"/>
            <a:ext cx="30480" cy="3972758"/>
          </a:xfrm>
          <a:prstGeom prst="roundRect">
            <a:avLst>
              <a:gd name="adj" fmla="val 312558"/>
            </a:avLst>
          </a:prstGeom>
          <a:solidFill>
            <a:srgbClr val="BFD3D8"/>
          </a:solidFill>
          <a:ln/>
        </p:spPr>
      </p:sp>
      <p:sp>
        <p:nvSpPr>
          <p:cNvPr id="5" name="Shape 2"/>
          <p:cNvSpPr/>
          <p:nvPr/>
        </p:nvSpPr>
        <p:spPr>
          <a:xfrm>
            <a:off x="1273612" y="289274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FD3D8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26528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78860" y="26953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183011" y="27306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The Playful Word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183011" y="3221117"/>
            <a:ext cx="616719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word describes a clever animal that loves to swing and climb.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273612" y="4594979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FD3D8"/>
          </a:solidFill>
          <a:ln/>
        </p:spPr>
      </p:sp>
      <p:sp>
        <p:nvSpPr>
          <p:cNvPr id="11" name="Shape 8"/>
          <p:cNvSpPr/>
          <p:nvPr/>
        </p:nvSpPr>
        <p:spPr>
          <a:xfrm>
            <a:off x="793790" y="43550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78860" y="439757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183011" y="44329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How to spell it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183011" y="4923353"/>
            <a:ext cx="6167199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4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M-O-N-K-E-Y</a:t>
            </a:r>
            <a:endParaRPr lang="en-US" sz="4000" dirty="0"/>
          </a:p>
        </p:txBody>
      </p:sp>
      <p:sp>
        <p:nvSpPr>
          <p:cNvPr id="15" name="Shape 12"/>
          <p:cNvSpPr/>
          <p:nvPr/>
        </p:nvSpPr>
        <p:spPr>
          <a:xfrm>
            <a:off x="1273612" y="5957054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FD3D8"/>
          </a:solidFill>
          <a:ln/>
        </p:spPr>
      </p:sp>
      <p:sp>
        <p:nvSpPr>
          <p:cNvPr id="16" name="Shape 13"/>
          <p:cNvSpPr/>
          <p:nvPr/>
        </p:nvSpPr>
        <p:spPr>
          <a:xfrm>
            <a:off x="793790" y="571714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78860" y="575964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183011" y="57950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Say it out loud</a:t>
            </a:r>
            <a:endParaRPr lang="en-US" sz="2200" dirty="0"/>
          </a:p>
        </p:txBody>
      </p:sp>
      <p:pic>
        <p:nvPicPr>
          <p:cNvPr id="19" name="monkey">
            <a:hlinkClick r:id="" action="ppaction://media"/>
            <a:extLst>
              <a:ext uri="{FF2B5EF4-FFF2-40B4-BE49-F238E27FC236}">
                <a16:creationId xmlns:a16="http://schemas.microsoft.com/office/drawing/2014/main" id="{97BFE526-EC9B-4E6C-950D-23AAE1EF5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8246" y="173390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593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80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Tiger &amp; Zebra</a:t>
            </a:r>
            <a:endParaRPr lang="en-US" sz="8000" dirty="0"/>
          </a:p>
        </p:txBody>
      </p:sp>
      <p:sp>
        <p:nvSpPr>
          <p:cNvPr id="3" name="Text 1"/>
          <p:cNvSpPr/>
          <p:nvPr/>
        </p:nvSpPr>
        <p:spPr>
          <a:xfrm>
            <a:off x="793790" y="20616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8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Tiger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793790" y="3187065"/>
            <a:ext cx="6244709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2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Spell it: T-I-G-E-R</a:t>
            </a:r>
            <a:endParaRPr lang="en-US" sz="32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782378"/>
            <a:ext cx="6244709" cy="340614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99521" y="20616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8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Zebra</a:t>
            </a:r>
            <a:endParaRPr lang="en-US" sz="4800" dirty="0"/>
          </a:p>
        </p:txBody>
      </p:sp>
      <p:sp>
        <p:nvSpPr>
          <p:cNvPr id="9" name="Text 6"/>
          <p:cNvSpPr/>
          <p:nvPr/>
        </p:nvSpPr>
        <p:spPr>
          <a:xfrm>
            <a:off x="7599521" y="3187065"/>
            <a:ext cx="6244709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40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Spell it: Z-E-B-R-A</a:t>
            </a:r>
            <a:endParaRPr lang="en-US" sz="40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521" y="3782378"/>
            <a:ext cx="6244709" cy="3406140"/>
          </a:xfrm>
          <a:prstGeom prst="rect">
            <a:avLst/>
          </a:prstGeom>
        </p:spPr>
      </p:pic>
      <p:pic>
        <p:nvPicPr>
          <p:cNvPr id="4" name="xm2583">
            <a:hlinkClick r:id="" action="ppaction://media"/>
            <a:extLst>
              <a:ext uri="{FF2B5EF4-FFF2-40B4-BE49-F238E27FC236}">
                <a16:creationId xmlns:a16="http://schemas.microsoft.com/office/drawing/2014/main" id="{C9A4229E-B8A9-4C50-BDC5-DD9A802D0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8239" y="1928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8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67DC1B0-42E6-4F89-B3B7-E7689F256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75" y="422003"/>
            <a:ext cx="13251976" cy="738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816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7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Say It Loudly!</a:t>
            </a:r>
            <a:endParaRPr lang="en-US" sz="7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826544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826544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826544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826544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34853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Let's practice saying each animal name together!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466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80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One or Many?</a:t>
            </a:r>
          </a:p>
          <a:p>
            <a:pPr marL="0" indent="0" algn="l">
              <a:lnSpc>
                <a:spcPts val="5550"/>
              </a:lnSpc>
              <a:buNone/>
            </a:pPr>
            <a:endParaRPr lang="en-US" sz="8000" b="1" dirty="0">
              <a:solidFill>
                <a:srgbClr val="231971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endParaRPr lang="en-US" sz="8000" b="1" dirty="0">
              <a:solidFill>
                <a:srgbClr val="231971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endParaRPr lang="en-US" sz="8000" b="1" dirty="0">
              <a:solidFill>
                <a:srgbClr val="231971"/>
              </a:solidFill>
              <a:latin typeface="Outfit Extra Bold" pitchFamily="34" charset="0"/>
              <a:ea typeface="Outfit Extra Bold" pitchFamily="34" charset="-122"/>
              <a:cs typeface="Outfit Extra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endParaRPr lang="en-US" sz="8000" b="1" dirty="0">
              <a:solidFill>
                <a:srgbClr val="231971"/>
              </a:solidFill>
              <a:latin typeface="Outfit Extra Bold" pitchFamily="34" charset="0"/>
            </a:endParaRPr>
          </a:p>
          <a:p>
            <a:pPr marL="0" indent="0" algn="l">
              <a:lnSpc>
                <a:spcPts val="5550"/>
              </a:lnSpc>
              <a:buNone/>
            </a:pPr>
            <a:endParaRPr lang="en-US" sz="8000" b="1" dirty="0">
              <a:solidFill>
                <a:srgbClr val="231971"/>
              </a:solidFill>
              <a:latin typeface="Outfit Extra Bold" pitchFamily="34" charset="0"/>
            </a:endParaRPr>
          </a:p>
          <a:p>
            <a:pPr marL="0" indent="0" algn="l">
              <a:lnSpc>
                <a:spcPts val="5550"/>
              </a:lnSpc>
              <a:buNone/>
            </a:pPr>
            <a:endParaRPr lang="en-US" sz="8000" b="1" dirty="0">
              <a:solidFill>
                <a:srgbClr val="231971"/>
              </a:solidFill>
              <a:latin typeface="Outfit Extra Bold" pitchFamily="34" charset="0"/>
            </a:endParaRPr>
          </a:p>
          <a:p>
            <a:pPr marL="0" indent="0" algn="l">
              <a:lnSpc>
                <a:spcPts val="5550"/>
              </a:lnSpc>
              <a:buNone/>
            </a:pPr>
            <a:endParaRPr lang="en-US" sz="8000" dirty="0"/>
          </a:p>
        </p:txBody>
      </p:sp>
      <p:sp>
        <p:nvSpPr>
          <p:cNvPr id="3" name="Text 1"/>
          <p:cNvSpPr/>
          <p:nvPr/>
        </p:nvSpPr>
        <p:spPr>
          <a:xfrm>
            <a:off x="793790" y="23224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5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One Animal</a:t>
            </a:r>
            <a:endParaRPr lang="en-US" sz="5400" dirty="0"/>
          </a:p>
        </p:txBody>
      </p:sp>
      <p:sp>
        <p:nvSpPr>
          <p:cNvPr id="4" name="Text 2"/>
          <p:cNvSpPr/>
          <p:nvPr/>
        </p:nvSpPr>
        <p:spPr>
          <a:xfrm>
            <a:off x="793790" y="290357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We say "a tiger" for one.</a:t>
            </a:r>
            <a:endParaRPr lang="en-US" sz="3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521631"/>
            <a:ext cx="6244709" cy="34061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99521" y="23224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5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Many Animals</a:t>
            </a:r>
            <a:endParaRPr lang="en-US" sz="5400" dirty="0"/>
          </a:p>
        </p:txBody>
      </p:sp>
      <p:sp>
        <p:nvSpPr>
          <p:cNvPr id="7" name="Text 4"/>
          <p:cNvSpPr/>
          <p:nvPr/>
        </p:nvSpPr>
        <p:spPr>
          <a:xfrm>
            <a:off x="7599521" y="290357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We say "tigers" for many.</a:t>
            </a:r>
            <a:endParaRPr lang="en-US" sz="36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E471B3F-8176-4E4C-8C2D-8FB6BE63F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782" y="3400151"/>
            <a:ext cx="3903259" cy="4815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61410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7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Whiteboard Challenge!</a:t>
            </a:r>
            <a:endParaRPr lang="en-US" sz="7200" dirty="0"/>
          </a:p>
        </p:txBody>
      </p:sp>
      <p:sp>
        <p:nvSpPr>
          <p:cNvPr id="3" name="Text 1"/>
          <p:cNvSpPr/>
          <p:nvPr/>
        </p:nvSpPr>
        <p:spPr>
          <a:xfrm>
            <a:off x="2197418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Get Ready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793790" y="3533418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Grab your whiteboard and marker!</a:t>
            </a:r>
            <a:endParaRPr lang="en-US" sz="2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362" y="3665458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Listen</a:t>
            </a:r>
            <a:endParaRPr lang="en-US" sz="4000" dirty="0"/>
          </a:p>
        </p:txBody>
      </p:sp>
      <p:sp>
        <p:nvSpPr>
          <p:cNvPr id="8" name="Text 4"/>
          <p:cNvSpPr/>
          <p:nvPr/>
        </p:nvSpPr>
        <p:spPr>
          <a:xfrm>
            <a:off x="9597628" y="3533418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I'll say a word and show fingers.</a:t>
            </a:r>
            <a:endParaRPr lang="en-US" sz="2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713" y="3665458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97628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Write</a:t>
            </a:r>
            <a:endParaRPr lang="en-US" sz="4000" dirty="0"/>
          </a:p>
        </p:txBody>
      </p:sp>
      <p:sp>
        <p:nvSpPr>
          <p:cNvPr id="12" name="Text 6"/>
          <p:cNvSpPr/>
          <p:nvPr/>
        </p:nvSpPr>
        <p:spPr>
          <a:xfrm>
            <a:off x="9597628" y="5985986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Write "a dog" or "dogs" correctly.</a:t>
            </a:r>
            <a:endParaRPr lang="en-US" sz="2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6713" y="5327809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197418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Show Me</a:t>
            </a:r>
            <a:endParaRPr lang="en-US" sz="4000" dirty="0"/>
          </a:p>
        </p:txBody>
      </p:sp>
      <p:sp>
        <p:nvSpPr>
          <p:cNvPr id="16" name="Text 8"/>
          <p:cNvSpPr/>
          <p:nvPr/>
        </p:nvSpPr>
        <p:spPr>
          <a:xfrm>
            <a:off x="793790" y="5985986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Hold up your board when finished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!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4362" y="5327809"/>
            <a:ext cx="318968" cy="398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4417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7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Review Time!</a:t>
            </a:r>
            <a:endParaRPr lang="en-US" sz="7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893112"/>
            <a:ext cx="4347567" cy="9072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0604" y="61405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Remember</a:t>
            </a:r>
            <a:endParaRPr lang="en-US" sz="4000" dirty="0"/>
          </a:p>
        </p:txBody>
      </p:sp>
      <p:sp>
        <p:nvSpPr>
          <p:cNvPr id="6" name="Text 2"/>
          <p:cNvSpPr/>
          <p:nvPr/>
        </p:nvSpPr>
        <p:spPr>
          <a:xfrm>
            <a:off x="1020604" y="663094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Let's say all animal names together.</a:t>
            </a:r>
            <a:endParaRPr lang="en-US" sz="2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357" y="4893112"/>
            <a:ext cx="4347567" cy="9072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68171" y="61405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Practice</a:t>
            </a:r>
            <a:endParaRPr lang="en-US" sz="4000" dirty="0"/>
          </a:p>
        </p:txBody>
      </p:sp>
      <p:sp>
        <p:nvSpPr>
          <p:cNvPr id="9" name="Text 4"/>
          <p:cNvSpPr/>
          <p:nvPr/>
        </p:nvSpPr>
        <p:spPr>
          <a:xfrm>
            <a:off x="5368171" y="663094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Complete your worksheet carefully.</a:t>
            </a:r>
            <a:endParaRPr lang="en-US" sz="2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924" y="4893112"/>
            <a:ext cx="4347567" cy="9072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61405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Review</a:t>
            </a:r>
            <a:endParaRPr lang="en-US" sz="4000" dirty="0"/>
          </a:p>
        </p:txBody>
      </p:sp>
      <p:sp>
        <p:nvSpPr>
          <p:cNvPr id="12" name="Text 6"/>
          <p:cNvSpPr/>
          <p:nvPr/>
        </p:nvSpPr>
        <p:spPr>
          <a:xfrm>
            <a:off x="9715738" y="6630948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Take home any unfinished work.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6540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7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See You Tomorrow!</a:t>
            </a:r>
            <a:endParaRPr lang="en-US" sz="7200" dirty="0"/>
          </a:p>
        </p:txBody>
      </p:sp>
      <p:sp>
        <p:nvSpPr>
          <p:cNvPr id="4" name="Shape 1"/>
          <p:cNvSpPr/>
          <p:nvPr/>
        </p:nvSpPr>
        <p:spPr>
          <a:xfrm>
            <a:off x="793790" y="521434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Great Job Today!</a:t>
            </a:r>
            <a:endParaRPr lang="en-US" sz="4000" dirty="0"/>
          </a:p>
        </p:txBody>
      </p:sp>
      <p:sp>
        <p:nvSpPr>
          <p:cNvPr id="6" name="Text 3"/>
          <p:cNvSpPr/>
          <p:nvPr/>
        </p:nvSpPr>
        <p:spPr>
          <a:xfrm>
            <a:off x="1028224" y="5939195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You learned all 12 zodiac animals.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5216962" y="521434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51396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Remember</a:t>
            </a:r>
            <a:endParaRPr lang="en-US" sz="4000" dirty="0"/>
          </a:p>
        </p:txBody>
      </p:sp>
      <p:sp>
        <p:nvSpPr>
          <p:cNvPr id="9" name="Text 6"/>
          <p:cNvSpPr/>
          <p:nvPr/>
        </p:nvSpPr>
        <p:spPr>
          <a:xfrm>
            <a:off x="5451396" y="5939195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Practice saying the animal names at home.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9640133" y="521434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568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Don't Forget</a:t>
            </a:r>
            <a:endParaRPr lang="en-US" sz="4000" dirty="0"/>
          </a:p>
        </p:txBody>
      </p:sp>
      <p:sp>
        <p:nvSpPr>
          <p:cNvPr id="12" name="Text 9"/>
          <p:cNvSpPr/>
          <p:nvPr/>
        </p:nvSpPr>
        <p:spPr>
          <a:xfrm>
            <a:off x="9874568" y="5939195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Bring back your worksheet tomorrow!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7460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171008" y="1954529"/>
            <a:ext cx="7556421" cy="2711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800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800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800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800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800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800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80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Good morning, kids!</a:t>
            </a:r>
            <a:endParaRPr lang="en-US" sz="8000" dirty="0"/>
          </a:p>
        </p:txBody>
      </p:sp>
      <p:sp>
        <p:nvSpPr>
          <p:cNvPr id="5" name="Text 2"/>
          <p:cNvSpPr/>
          <p:nvPr/>
        </p:nvSpPr>
        <p:spPr>
          <a:xfrm>
            <a:off x="6061826" y="2758959"/>
            <a:ext cx="7556421" cy="2711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360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360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3876676"/>
            <a:ext cx="7556421" cy="212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440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440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440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4400" dirty="0">
              <a:solidFill>
                <a:srgbClr val="49495A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280190" y="6275070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4900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72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How old are you?</a:t>
            </a:r>
            <a:endParaRPr lang="en-US" sz="7200" dirty="0"/>
          </a:p>
        </p:txBody>
      </p:sp>
      <p:sp>
        <p:nvSpPr>
          <p:cNvPr id="5" name="Text 1"/>
          <p:cNvSpPr/>
          <p:nvPr/>
        </p:nvSpPr>
        <p:spPr>
          <a:xfrm>
            <a:off x="7754422" y="2824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31517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95882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3717964"/>
            <a:ext cx="2835235" cy="776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60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 am 10 years old.</a:t>
            </a:r>
          </a:p>
          <a:p>
            <a:pPr marL="0" indent="0" algn="l">
              <a:lnSpc>
                <a:spcPts val="2750"/>
              </a:lnSpc>
              <a:buNone/>
            </a:pPr>
            <a:endParaRPr lang="en-US" sz="6000" dirty="0">
              <a:solidFill>
                <a:srgbClr val="49495A"/>
              </a:solidFill>
              <a:latin typeface="Libre Baskerville" pitchFamily="34" charset="0"/>
              <a:ea typeface="Libre Baskerville" pitchFamily="34" charset="-122"/>
            </a:endParaRPr>
          </a:p>
          <a:p>
            <a:pPr marL="0" indent="0" algn="l">
              <a:lnSpc>
                <a:spcPts val="2750"/>
              </a:lnSpc>
              <a:buNone/>
            </a:pPr>
            <a:endParaRPr lang="en-US" sz="6000" dirty="0">
              <a:solidFill>
                <a:srgbClr val="49495A"/>
              </a:solidFill>
              <a:latin typeface="Libre Baskerville" pitchFamily="34" charset="0"/>
              <a:ea typeface="Libre Baskerville" pitchFamily="34" charset="-122"/>
            </a:endParaRPr>
          </a:p>
          <a:p>
            <a:pPr marL="0" indent="0" algn="l">
              <a:lnSpc>
                <a:spcPts val="2750"/>
              </a:lnSpc>
              <a:buNone/>
            </a:pPr>
            <a:endParaRPr lang="en-US" sz="6000" dirty="0"/>
          </a:p>
        </p:txBody>
      </p:sp>
      <p:sp>
        <p:nvSpPr>
          <p:cNvPr id="9" name="Text 4"/>
          <p:cNvSpPr/>
          <p:nvPr/>
        </p:nvSpPr>
        <p:spPr>
          <a:xfrm>
            <a:off x="7754421" y="4639270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66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 am 11 years old.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5400" dirty="0"/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36979"/>
            <a:ext cx="7446169" cy="3172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66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What is your Chinese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600" dirty="0">
                <a:solidFill>
                  <a:srgbClr val="403CCF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Zodiac sign?</a:t>
            </a:r>
          </a:p>
          <a:p>
            <a:pPr marL="0" indent="0" algn="l">
              <a:lnSpc>
                <a:spcPts val="5550"/>
              </a:lnSpc>
              <a:buNone/>
            </a:pPr>
            <a:endParaRPr lang="en-US" sz="5400" dirty="0">
              <a:solidFill>
                <a:srgbClr val="403CCF"/>
              </a:solidFill>
              <a:latin typeface="Libre Baskerville" pitchFamily="34" charset="0"/>
              <a:ea typeface="Libre Baskerville" pitchFamily="34" charset="-122"/>
            </a:endParaRPr>
          </a:p>
          <a:p>
            <a:pPr marL="0" indent="0" algn="l">
              <a:lnSpc>
                <a:spcPts val="5550"/>
              </a:lnSpc>
              <a:buNone/>
            </a:pPr>
            <a:endParaRPr lang="en-US" sz="5400" dirty="0"/>
          </a:p>
        </p:txBody>
      </p:sp>
      <p:sp>
        <p:nvSpPr>
          <p:cNvPr id="8" name="Shape 4"/>
          <p:cNvSpPr/>
          <p:nvPr/>
        </p:nvSpPr>
        <p:spPr>
          <a:xfrm>
            <a:off x="1112138" y="376856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AE8F3"/>
          </a:solidFill>
          <a:ln/>
        </p:spPr>
      </p:sp>
      <p:sp>
        <p:nvSpPr>
          <p:cNvPr id="10" name="Text 5"/>
          <p:cNvSpPr/>
          <p:nvPr/>
        </p:nvSpPr>
        <p:spPr>
          <a:xfrm>
            <a:off x="2074460" y="3200518"/>
            <a:ext cx="6275869" cy="1958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4400" dirty="0">
              <a:solidFill>
                <a:srgbClr val="49495A"/>
              </a:solidFill>
              <a:latin typeface="Libre Baskerville" pitchFamily="34" charset="0"/>
              <a:ea typeface="Libre Baskerville" pitchFamily="34" charset="-122"/>
              <a:cs typeface="Libre Baskerville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endParaRPr lang="en-US" sz="4400" dirty="0">
              <a:solidFill>
                <a:srgbClr val="49495A"/>
              </a:solidFill>
              <a:latin typeface="Libre Baskerville" pitchFamily="34" charset="0"/>
              <a:ea typeface="Libre Baskerville" pitchFamily="34" charset="-122"/>
              <a:cs typeface="Libre Baskerville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66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I am a dragon!</a:t>
            </a:r>
          </a:p>
          <a:p>
            <a:pPr marL="0" indent="0" algn="l">
              <a:lnSpc>
                <a:spcPts val="2750"/>
              </a:lnSpc>
              <a:buNone/>
            </a:pPr>
            <a:endParaRPr lang="en-US" sz="6600" dirty="0">
              <a:solidFill>
                <a:srgbClr val="49495A"/>
              </a:solidFill>
              <a:latin typeface="Libre Baskerville" pitchFamily="34" charset="0"/>
              <a:ea typeface="Libre Baskerville" pitchFamily="34" charset="-122"/>
              <a:cs typeface="Libre Baskerville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6600" dirty="0">
                <a:solidFill>
                  <a:srgbClr val="49495A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What about you?</a:t>
            </a:r>
            <a:endParaRPr lang="en-US" sz="6600" dirty="0"/>
          </a:p>
        </p:txBody>
      </p:sp>
      <p:sp>
        <p:nvSpPr>
          <p:cNvPr id="11" name="Text 6"/>
          <p:cNvSpPr/>
          <p:nvPr/>
        </p:nvSpPr>
        <p:spPr>
          <a:xfrm>
            <a:off x="5450919" y="4045268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1530906" y="5302568"/>
            <a:ext cx="46847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7285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888682"/>
            <a:ext cx="665464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5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Meet the Zodiac Animals!</a:t>
            </a:r>
            <a:endParaRPr lang="en-US" sz="5400" dirty="0"/>
          </a:p>
        </p:txBody>
      </p:sp>
      <p:sp>
        <p:nvSpPr>
          <p:cNvPr id="4" name="Text 1"/>
          <p:cNvSpPr/>
          <p:nvPr/>
        </p:nvSpPr>
        <p:spPr>
          <a:xfrm>
            <a:off x="793790" y="2050971"/>
            <a:ext cx="36080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12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1180148" y="3082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Zodiac Animals</a:t>
            </a:r>
            <a:endParaRPr lang="en-US" sz="4000" dirty="0"/>
          </a:p>
        </p:txBody>
      </p:sp>
      <p:sp>
        <p:nvSpPr>
          <p:cNvPr id="6" name="Text 3"/>
          <p:cNvSpPr/>
          <p:nvPr/>
        </p:nvSpPr>
        <p:spPr>
          <a:xfrm>
            <a:off x="793790" y="3573185"/>
            <a:ext cx="36080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Rat, Ox, Tiger, Rabbit, Dragon, Snake, Horse, Goat, Monkey, Rooster, Dog, Pig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742021" y="2050971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5128498" y="3082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Birth Year</a:t>
            </a:r>
            <a:endParaRPr lang="en-US" sz="4000" dirty="0"/>
          </a:p>
        </p:txBody>
      </p:sp>
      <p:sp>
        <p:nvSpPr>
          <p:cNvPr id="9" name="Text 6"/>
          <p:cNvSpPr/>
          <p:nvPr/>
        </p:nvSpPr>
        <p:spPr>
          <a:xfrm>
            <a:off x="4742021" y="3573185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Each person has one zodiac animal based on birth year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2767846" y="5455682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thousands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3154323" y="64874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Years Old</a:t>
            </a:r>
            <a:endParaRPr lang="en-US" sz="4000" dirty="0"/>
          </a:p>
        </p:txBody>
      </p:sp>
      <p:sp>
        <p:nvSpPr>
          <p:cNvPr id="12" name="Text 9"/>
          <p:cNvSpPr/>
          <p:nvPr/>
        </p:nvSpPr>
        <p:spPr>
          <a:xfrm>
            <a:off x="2767846" y="6977896"/>
            <a:ext cx="3608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This tradition is very ancient!</a:t>
            </a:r>
            <a:endParaRPr lang="en-US" sz="2400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BD8FA75-602F-4D0A-9511-394A3CF8F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844" y="74682"/>
            <a:ext cx="5947009" cy="8018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665027"/>
            <a:ext cx="5670590" cy="1294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7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The Zodiac Bridge</a:t>
            </a:r>
            <a:endParaRPr lang="en-US" sz="7200" dirty="0"/>
          </a:p>
        </p:txBody>
      </p:sp>
      <p:sp>
        <p:nvSpPr>
          <p:cNvPr id="4" name="Shape 1"/>
          <p:cNvSpPr/>
          <p:nvPr/>
        </p:nvSpPr>
        <p:spPr>
          <a:xfrm>
            <a:off x="793790" y="329981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3342322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33776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Special Place</a:t>
            </a:r>
            <a:endParaRPr lang="en-US" sz="4000" dirty="0"/>
          </a:p>
        </p:txBody>
      </p:sp>
      <p:sp>
        <p:nvSpPr>
          <p:cNvPr id="7" name="Text 3"/>
          <p:cNvSpPr/>
          <p:nvPr/>
        </p:nvSpPr>
        <p:spPr>
          <a:xfrm>
            <a:off x="1530906" y="3868103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 Zodiac Bridge in Keelung has 12 animals.</a:t>
            </a:r>
            <a:endParaRPr lang="en-US" sz="2000" dirty="0"/>
          </a:p>
        </p:txBody>
      </p:sp>
      <p:sp>
        <p:nvSpPr>
          <p:cNvPr id="8" name="Shape 4"/>
          <p:cNvSpPr/>
          <p:nvPr/>
        </p:nvSpPr>
        <p:spPr>
          <a:xfrm>
            <a:off x="4713803" y="329981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874" y="3342322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50919" y="33776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Amazing Animals</a:t>
            </a:r>
            <a:endParaRPr lang="en-US" sz="4000" dirty="0"/>
          </a:p>
        </p:txBody>
      </p:sp>
      <p:sp>
        <p:nvSpPr>
          <p:cNvPr id="11" name="Text 6"/>
          <p:cNvSpPr/>
          <p:nvPr/>
        </p:nvSpPr>
        <p:spPr>
          <a:xfrm>
            <a:off x="5450919" y="3868103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Each part of the bridge has one zodiac animal.</a:t>
            </a:r>
            <a:endParaRPr lang="en-US" sz="2000" dirty="0"/>
          </a:p>
        </p:txBody>
      </p:sp>
      <p:sp>
        <p:nvSpPr>
          <p:cNvPr id="12" name="Shape 7"/>
          <p:cNvSpPr/>
          <p:nvPr/>
        </p:nvSpPr>
        <p:spPr>
          <a:xfrm>
            <a:off x="793790" y="50475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60" y="5090041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1254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Fun Visit</a:t>
            </a:r>
            <a:endParaRPr lang="en-US" sz="4000" dirty="0"/>
          </a:p>
        </p:txBody>
      </p:sp>
      <p:sp>
        <p:nvSpPr>
          <p:cNvPr id="15" name="Text 9"/>
          <p:cNvSpPr/>
          <p:nvPr/>
        </p:nvSpPr>
        <p:spPr>
          <a:xfrm>
            <a:off x="1530906" y="561582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People love to visit this colorful bridge!</a:t>
            </a:r>
            <a:endParaRPr lang="en-US" sz="2000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5071DE1-1C9E-4E97-ACDF-F0A0DCCCE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296" y="0"/>
            <a:ext cx="5159987" cy="7859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22025E-A866-484D-8310-C594DF32F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04" y="250777"/>
            <a:ext cx="12610532" cy="788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21701"/>
            <a:ext cx="5670590" cy="1457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66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Let's Sing and Dance!</a:t>
            </a:r>
            <a:endParaRPr lang="en-US" sz="6600" dirty="0"/>
          </a:p>
        </p:txBody>
      </p:sp>
      <p:sp>
        <p:nvSpPr>
          <p:cNvPr id="4" name="Shape 1"/>
          <p:cNvSpPr/>
          <p:nvPr/>
        </p:nvSpPr>
        <p:spPr>
          <a:xfrm>
            <a:off x="793790" y="301906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03973" y="30190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Watch the Video</a:t>
            </a:r>
            <a:endParaRPr lang="en-US" sz="4000" dirty="0"/>
          </a:p>
        </p:txBody>
      </p:sp>
      <p:sp>
        <p:nvSpPr>
          <p:cNvPr id="6" name="Text 3"/>
          <p:cNvSpPr/>
          <p:nvPr/>
        </p:nvSpPr>
        <p:spPr>
          <a:xfrm>
            <a:off x="1303973" y="3509486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altLang="zh-TW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  <a:hlinkClick r:id="rId4"/>
              </a:rPr>
              <a:t>https://www.youtube.com/watch?v=oEYq5Wqb2qQ</a:t>
            </a:r>
            <a:r>
              <a:rPr lang="zh-TW" alt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endParaRPr lang="en-US" altLang="zh-TW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4099203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644134" y="40992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Learn the Song</a:t>
            </a:r>
            <a:endParaRPr lang="en-US" sz="4000" dirty="0"/>
          </a:p>
        </p:txBody>
      </p:sp>
      <p:sp>
        <p:nvSpPr>
          <p:cNvPr id="9" name="Text 6"/>
          <p:cNvSpPr/>
          <p:nvPr/>
        </p:nvSpPr>
        <p:spPr>
          <a:xfrm>
            <a:off x="1644134" y="4589621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Sing along with the animal names.</a:t>
            </a:r>
            <a:endParaRPr lang="en-US" sz="2400" dirty="0"/>
          </a:p>
        </p:txBody>
      </p:sp>
      <p:sp>
        <p:nvSpPr>
          <p:cNvPr id="10" name="Shape 7"/>
          <p:cNvSpPr/>
          <p:nvPr/>
        </p:nvSpPr>
        <p:spPr>
          <a:xfrm>
            <a:off x="1474232" y="517933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984415" y="51793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Do the Moves</a:t>
            </a:r>
            <a:endParaRPr lang="en-US" sz="4000" dirty="0"/>
          </a:p>
        </p:txBody>
      </p:sp>
      <p:sp>
        <p:nvSpPr>
          <p:cNvPr id="12" name="Text 9"/>
          <p:cNvSpPr/>
          <p:nvPr/>
        </p:nvSpPr>
        <p:spPr>
          <a:xfrm>
            <a:off x="1984415" y="5669756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Each animal has a special dance move!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9856" y="2585323"/>
            <a:ext cx="55909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80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Guess the Animal!</a:t>
            </a:r>
            <a:endParaRPr lang="en-US" sz="8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0190" y="3634264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4428053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Act It Out</a:t>
            </a:r>
            <a:endParaRPr lang="en-US" sz="3600" dirty="0"/>
          </a:p>
        </p:txBody>
      </p:sp>
      <p:sp>
        <p:nvSpPr>
          <p:cNvPr id="6" name="Text 2"/>
          <p:cNvSpPr/>
          <p:nvPr/>
        </p:nvSpPr>
        <p:spPr>
          <a:xfrm>
            <a:off x="6280190" y="4918472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Watch carefully as I move like an animal.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3493" y="3634264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93493" y="4428053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Listen Closely</a:t>
            </a:r>
            <a:endParaRPr lang="en-US" sz="3200" dirty="0"/>
          </a:p>
        </p:txBody>
      </p:sp>
      <p:sp>
        <p:nvSpPr>
          <p:cNvPr id="9" name="Text 4"/>
          <p:cNvSpPr/>
          <p:nvPr/>
        </p:nvSpPr>
        <p:spPr>
          <a:xfrm>
            <a:off x="8893493" y="4918472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What animal sound am I making?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06795" y="3634264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06795" y="4428053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Raise Your Hand</a:t>
            </a:r>
            <a:endParaRPr lang="en-US" sz="3200" dirty="0"/>
          </a:p>
        </p:txBody>
      </p:sp>
      <p:sp>
        <p:nvSpPr>
          <p:cNvPr id="12" name="Text 6"/>
          <p:cNvSpPr/>
          <p:nvPr/>
        </p:nvSpPr>
        <p:spPr>
          <a:xfrm>
            <a:off x="11506795" y="4918472"/>
            <a:ext cx="23298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Raise your hand when you know the answer!</a:t>
            </a:r>
            <a:endParaRPr lang="en-US" sz="1750" dirty="0"/>
          </a:p>
        </p:txBody>
      </p:sp>
      <p:pic>
        <p:nvPicPr>
          <p:cNvPr id="13" name="dog">
            <a:hlinkClick r:id="" action="ppaction://media"/>
            <a:extLst>
              <a:ext uri="{FF2B5EF4-FFF2-40B4-BE49-F238E27FC236}">
                <a16:creationId xmlns:a16="http://schemas.microsoft.com/office/drawing/2014/main" id="{2B65D6E9-DBFA-43E9-858D-F7212991E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70725" y="3870325"/>
            <a:ext cx="487363" cy="487363"/>
          </a:xfrm>
          <a:prstGeom prst="rect">
            <a:avLst/>
          </a:prstGeom>
        </p:spPr>
      </p:pic>
      <p:pic>
        <p:nvPicPr>
          <p:cNvPr id="15" name="sheep">
            <a:hlinkClick r:id="" action="ppaction://media"/>
            <a:extLst>
              <a:ext uri="{FF2B5EF4-FFF2-40B4-BE49-F238E27FC236}">
                <a16:creationId xmlns:a16="http://schemas.microsoft.com/office/drawing/2014/main" id="{29DC4CC5-C25A-4EE5-8F52-668EC13815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695" y="3634264"/>
            <a:ext cx="487363" cy="550599"/>
          </a:xfrm>
          <a:prstGeom prst="rect">
            <a:avLst/>
          </a:prstGeom>
        </p:spPr>
      </p:pic>
      <p:pic>
        <p:nvPicPr>
          <p:cNvPr id="16" name="Horse">
            <a:hlinkClick r:id="" action="ppaction://media"/>
            <a:extLst>
              <a:ext uri="{FF2B5EF4-FFF2-40B4-BE49-F238E27FC236}">
                <a16:creationId xmlns:a16="http://schemas.microsoft.com/office/drawing/2014/main" id="{467333A0-6ED4-47D8-A468-18FB11E638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04414" y="377198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462</Words>
  <Application>Microsoft Office PowerPoint</Application>
  <PresentationFormat>自訂</PresentationFormat>
  <Paragraphs>138</Paragraphs>
  <Slides>19</Slides>
  <Notes>17</Notes>
  <HiddenSlides>0</HiddenSlides>
  <MMClips>7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30" baseType="lpstr">
      <vt:lpstr>Arimo</vt:lpstr>
      <vt:lpstr>Outfit Extra Bold</vt:lpstr>
      <vt:lpstr>Arial</vt:lpstr>
      <vt:lpstr>Calibri</vt:lpstr>
      <vt:lpstr>Comic Sans MS</vt:lpstr>
      <vt:lpstr>Host Grotesk Medium</vt:lpstr>
      <vt:lpstr>Libre Baskerville</vt:lpstr>
      <vt:lpstr>Roboto</vt:lpstr>
      <vt:lpstr>Open Sans</vt:lpstr>
      <vt:lpstr>新細明體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32</cp:revision>
  <dcterms:created xsi:type="dcterms:W3CDTF">2025-05-07T01:15:01Z</dcterms:created>
  <dcterms:modified xsi:type="dcterms:W3CDTF">2025-05-19T01:59:30Z</dcterms:modified>
</cp:coreProperties>
</file>