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89" r:id="rId2"/>
    <p:sldMasterId id="2147483796" r:id="rId3"/>
    <p:sldMasterId id="2147483809" r:id="rId4"/>
    <p:sldMasterId id="2147483846" r:id="rId5"/>
    <p:sldMasterId id="2147483867" r:id="rId6"/>
    <p:sldMasterId id="2147483877" r:id="rId7"/>
  </p:sldMasterIdLst>
  <p:notesMasterIdLst>
    <p:notesMasterId r:id="rId86"/>
  </p:notesMasterIdLst>
  <p:sldIdLst>
    <p:sldId id="359" r:id="rId8"/>
    <p:sldId id="552" r:id="rId9"/>
    <p:sldId id="297" r:id="rId10"/>
    <p:sldId id="527" r:id="rId11"/>
    <p:sldId id="401" r:id="rId12"/>
    <p:sldId id="312" r:id="rId13"/>
    <p:sldId id="508" r:id="rId14"/>
    <p:sldId id="509" r:id="rId15"/>
    <p:sldId id="626" r:id="rId16"/>
    <p:sldId id="510" r:id="rId17"/>
    <p:sldId id="554" r:id="rId18"/>
    <p:sldId id="622" r:id="rId19"/>
    <p:sldId id="529" r:id="rId20"/>
    <p:sldId id="555" r:id="rId21"/>
    <p:sldId id="511" r:id="rId22"/>
    <p:sldId id="556" r:id="rId23"/>
    <p:sldId id="469" r:id="rId24"/>
    <p:sldId id="513" r:id="rId25"/>
    <p:sldId id="512" r:id="rId26"/>
    <p:sldId id="531" r:id="rId27"/>
    <p:sldId id="519" r:id="rId28"/>
    <p:sldId id="557" r:id="rId29"/>
    <p:sldId id="558" r:id="rId30"/>
    <p:sldId id="560" r:id="rId31"/>
    <p:sldId id="518" r:id="rId32"/>
    <p:sldId id="517" r:id="rId33"/>
    <p:sldId id="521" r:id="rId34"/>
    <p:sldId id="564" r:id="rId35"/>
    <p:sldId id="561" r:id="rId36"/>
    <p:sldId id="525" r:id="rId37"/>
    <p:sldId id="526" r:id="rId38"/>
    <p:sldId id="524" r:id="rId39"/>
    <p:sldId id="623" r:id="rId40"/>
    <p:sldId id="437" r:id="rId41"/>
    <p:sldId id="447" r:id="rId42"/>
    <p:sldId id="624" r:id="rId43"/>
    <p:sldId id="449" r:id="rId44"/>
    <p:sldId id="450" r:id="rId45"/>
    <p:sldId id="329" r:id="rId46"/>
    <p:sldId id="330" r:id="rId47"/>
    <p:sldId id="532" r:id="rId48"/>
    <p:sldId id="533" r:id="rId49"/>
    <p:sldId id="534" r:id="rId50"/>
    <p:sldId id="454" r:id="rId51"/>
    <p:sldId id="337" r:id="rId52"/>
    <p:sldId id="327" r:id="rId53"/>
    <p:sldId id="565" r:id="rId54"/>
    <p:sldId id="393" r:id="rId55"/>
    <p:sldId id="394" r:id="rId56"/>
    <p:sldId id="566" r:id="rId57"/>
    <p:sldId id="395" r:id="rId58"/>
    <p:sldId id="567" r:id="rId59"/>
    <p:sldId id="568" r:id="rId60"/>
    <p:sldId id="399" r:id="rId61"/>
    <p:sldId id="300" r:id="rId62"/>
    <p:sldId id="338" r:id="rId63"/>
    <p:sldId id="339" r:id="rId64"/>
    <p:sldId id="341" r:id="rId65"/>
    <p:sldId id="536" r:id="rId66"/>
    <p:sldId id="537" r:id="rId67"/>
    <p:sldId id="538" r:id="rId68"/>
    <p:sldId id="539" r:id="rId69"/>
    <p:sldId id="540" r:id="rId70"/>
    <p:sldId id="353" r:id="rId71"/>
    <p:sldId id="541" r:id="rId72"/>
    <p:sldId id="542" r:id="rId73"/>
    <p:sldId id="543" r:id="rId74"/>
    <p:sldId id="463" r:id="rId75"/>
    <p:sldId id="544" r:id="rId76"/>
    <p:sldId id="545" r:id="rId77"/>
    <p:sldId id="547" r:id="rId78"/>
    <p:sldId id="546" r:id="rId79"/>
    <p:sldId id="548" r:id="rId80"/>
    <p:sldId id="549" r:id="rId81"/>
    <p:sldId id="550" r:id="rId82"/>
    <p:sldId id="625" r:id="rId83"/>
    <p:sldId id="357" r:id="rId84"/>
    <p:sldId id="358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E7"/>
    <a:srgbClr val="FFF8E5"/>
    <a:srgbClr val="CC9900"/>
    <a:srgbClr val="C0504D"/>
    <a:srgbClr val="0000CC"/>
    <a:srgbClr val="B24340"/>
    <a:srgbClr val="FFFFFF"/>
    <a:srgbClr val="F6E7E6"/>
    <a:srgbClr val="F4F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4" autoAdjust="0"/>
  </p:normalViewPr>
  <p:slideViewPr>
    <p:cSldViewPr snapToGrid="0">
      <p:cViewPr varScale="1">
        <p:scale>
          <a:sx n="90" d="100"/>
          <a:sy n="90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-1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C6006-B115-4043-826E-30349D09E742}" type="datetimeFigureOut">
              <a:rPr lang="zh-TW" altLang="en-US" smtClean="0"/>
              <a:t>2025/6/30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82133-7EF5-4747-8307-DD97EE085B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309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233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291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9728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523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51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70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5804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2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67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62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60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466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82133-7EF5-4747-8307-DD97EE085B2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96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459677"/>
            <a:ext cx="7543800" cy="148970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rgbClr val="C00000"/>
                </a:solidFill>
                <a:latin typeface="源泉圓體 H" panose="020B0A00000000000000" pitchFamily="34" charset="-120"/>
                <a:ea typeface="源泉圓體 H" panose="020B0A00000000000000" pitchFamily="34" charset="-120"/>
              </a:defRPr>
            </a:lvl1pPr>
          </a:lstStyle>
          <a:p>
            <a:r>
              <a:rPr lang="zh-TW" altLang="en-US" dirty="0"/>
              <a:t>按一下以編輯母式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2039816"/>
            <a:ext cx="7543800" cy="4445218"/>
          </a:xfrm>
        </p:spPr>
        <p:txBody>
          <a:bodyPr lIns="91440" rIns="91440">
            <a:noAutofit/>
          </a:bodyPr>
          <a:lstStyle>
            <a:lvl1pPr marL="0" indent="0" algn="l">
              <a:buNone/>
              <a:defRPr sz="4400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2DCF153-96F4-2B41-204D-31EA00832577}"/>
              </a:ext>
            </a:extLst>
          </p:cNvPr>
          <p:cNvCxnSpPr/>
          <p:nvPr userDrawn="1"/>
        </p:nvCxnSpPr>
        <p:spPr>
          <a:xfrm>
            <a:off x="822960" y="2019720"/>
            <a:ext cx="75438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3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B6084415-14A6-96C1-4E9C-125144803395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4443442-7143-DE4A-DF16-FB36957E554F}"/>
              </a:ext>
            </a:extLst>
          </p:cNvPr>
          <p:cNvSpPr/>
          <p:nvPr userDrawn="1"/>
        </p:nvSpPr>
        <p:spPr>
          <a:xfrm>
            <a:off x="0" y="1168340"/>
            <a:ext cx="9144000" cy="568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E99549F-648F-A26A-FCA0-F370493A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6921065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7925605-55BF-5DB4-4C22-1CEEB99CEFEC}"/>
              </a:ext>
            </a:extLst>
          </p:cNvPr>
          <p:cNvSpPr/>
          <p:nvPr userDrawn="1"/>
        </p:nvSpPr>
        <p:spPr>
          <a:xfrm>
            <a:off x="212272" y="1309510"/>
            <a:ext cx="8719457" cy="5548490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 descr="說故事 外框">
            <a:extLst>
              <a:ext uri="{FF2B5EF4-FFF2-40B4-BE49-F238E27FC236}">
                <a16:creationId xmlns:a16="http://schemas.microsoft.com/office/drawing/2014/main" id="{8E898813-3F35-95EA-D497-EEDF32B6D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5" name="圖片 4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DF4EBE92-969C-A813-D1DE-431321ED56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3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7315803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7" name="圖形 6" descr="說故事 外框">
            <a:extLst>
              <a:ext uri="{FF2B5EF4-FFF2-40B4-BE49-F238E27FC236}">
                <a16:creationId xmlns:a16="http://schemas.microsoft.com/office/drawing/2014/main" id="{DDCC3B29-277B-BE0B-728D-E5C78F8B6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8" name="圖片 7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9C49A57E-FDCE-EC86-EBCF-FECBCD47B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8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BE79536-B8DE-0B83-5BC1-C64ED4651CA7}"/>
              </a:ext>
            </a:extLst>
          </p:cNvPr>
          <p:cNvSpPr/>
          <p:nvPr userDrawn="1"/>
        </p:nvSpPr>
        <p:spPr>
          <a:xfrm>
            <a:off x="0" y="1168340"/>
            <a:ext cx="9144000" cy="568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F7AC47-CAC9-32AC-0455-0B35D1F43E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9C4199D-6853-5803-719B-30424D8FFE5D}"/>
              </a:ext>
            </a:extLst>
          </p:cNvPr>
          <p:cNvSpPr/>
          <p:nvPr userDrawn="1"/>
        </p:nvSpPr>
        <p:spPr>
          <a:xfrm>
            <a:off x="212272" y="1309510"/>
            <a:ext cx="8719457" cy="5548490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453636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7315803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6" name="圖形 5" descr="說故事 外框">
            <a:extLst>
              <a:ext uri="{FF2B5EF4-FFF2-40B4-BE49-F238E27FC236}">
                <a16:creationId xmlns:a16="http://schemas.microsoft.com/office/drawing/2014/main" id="{9F1C0D81-A2E2-2384-44E5-3B4F17F89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7" name="圖片 6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BEA33794-8CF6-164B-E690-4E32665EA7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74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60456"/>
            <a:ext cx="9141619" cy="129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65264"/>
            <a:ext cx="7589520" cy="594360"/>
          </a:xfrm>
        </p:spPr>
        <p:txBody>
          <a:bodyPr tIns="0" bIns="0" anchor="b">
            <a:no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323" y="181528"/>
            <a:ext cx="8935355" cy="536954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6268769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7296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19C914B-8D8F-1C8B-505B-574DDCA9BE30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C66384-2CAA-AB07-0241-1535C6FA4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4689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標題投影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200A8DA-EBBB-ED63-C423-3DDE3D17C472}"/>
              </a:ext>
            </a:extLst>
          </p:cNvPr>
          <p:cNvSpPr/>
          <p:nvPr userDrawn="1"/>
        </p:nvSpPr>
        <p:spPr>
          <a:xfrm>
            <a:off x="0" y="0"/>
            <a:ext cx="9144000" cy="36467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EC96958D-11F6-3B9F-0792-8A79AF18A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/>
        </p:blipFill>
        <p:spPr>
          <a:xfrm rot="5400000">
            <a:off x="2267744" y="-246256"/>
            <a:ext cx="4608512" cy="735051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08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28A5B44-6124-DF4D-195D-7ED5C8310CD7}"/>
              </a:ext>
            </a:extLst>
          </p:cNvPr>
          <p:cNvCxnSpPr/>
          <p:nvPr userDrawn="1"/>
        </p:nvCxnSpPr>
        <p:spPr>
          <a:xfrm>
            <a:off x="2343183" y="1068187"/>
            <a:ext cx="6768000" cy="0"/>
          </a:xfrm>
          <a:prstGeom prst="line">
            <a:avLst/>
          </a:prstGeom>
          <a:ln w="57150">
            <a:solidFill>
              <a:srgbClr val="F68426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EEDECF8-1D9B-78E9-E15D-B3654DDA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541" y="66438"/>
            <a:ext cx="6450859" cy="919212"/>
          </a:xfrm>
          <a:prstGeom prst="rect">
            <a:avLst/>
          </a:prstGeo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9" name="Picture 2" descr="免費矢量| Point Point">
            <a:extLst>
              <a:ext uri="{FF2B5EF4-FFF2-40B4-BE49-F238E27FC236}">
                <a16:creationId xmlns:a16="http://schemas.microsoft.com/office/drawing/2014/main" id="{D203637E-A7DA-0B4A-A74F-06A930769A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0000" l="3586" r="96282">
                        <a14:foregroundMark x1="82205" y1="3529" x2="82205" y2="3529"/>
                        <a14:foregroundMark x1="92430" y1="55294" x2="92430" y2="55294"/>
                        <a14:foregroundMark x1="96282" y1="52941" x2="96282" y2="52941"/>
                        <a14:foregroundMark x1="5710" y1="54412" x2="5710" y2="54412"/>
                        <a14:foregroundMark x1="19522" y1="27647" x2="19522" y2="27647"/>
                        <a14:foregroundMark x1="3586" y1="49412" x2="3586" y2="49412"/>
                        <a14:foregroundMark x1="12085" y1="58824" x2="12085" y2="58824"/>
                        <a14:foregroundMark x1="17928" y1="69412" x2="17928" y2="69412"/>
                        <a14:foregroundMark x1="18858" y1="64412" x2="18858" y2="64412"/>
                        <a14:foregroundMark x1="11155" y1="52941" x2="11155" y2="52941"/>
                        <a14:foregroundMark x1="12749" y1="66471" x2="12749" y2="66471"/>
                        <a14:foregroundMark x1="14741" y1="70588" x2="14741" y2="70588"/>
                        <a14:foregroundMark x1="21381" y1="42353" x2="21381" y2="42353"/>
                        <a14:foregroundMark x1="23240" y1="54412" x2="23240" y2="54412"/>
                        <a14:foregroundMark x1="28420" y1="51765" x2="28420" y2="51765"/>
                        <a14:foregroundMark x1="24834" y1="40294" x2="24834" y2="40294"/>
                        <a14:foregroundMark x1="20053" y1="44706" x2="20053" y2="44706"/>
                        <a14:foregroundMark x1="22311" y1="52353" x2="22311" y2="52353"/>
                        <a14:foregroundMark x1="25232" y1="50882" x2="25232" y2="50882"/>
                        <a14:foregroundMark x1="26826" y1="55882" x2="26826" y2="55882"/>
                        <a14:foregroundMark x1="27756" y1="45882" x2="27756" y2="45882"/>
                        <a14:foregroundMark x1="24568" y1="55882" x2="24568" y2="55882"/>
                        <a14:foregroundMark x1="29084" y1="54412" x2="29084" y2="54412"/>
                        <a14:foregroundMark x1="27756" y1="55294" x2="27756" y2="55294"/>
                        <a14:foregroundMark x1="25896" y1="55294" x2="25896" y2="55294"/>
                        <a14:foregroundMark x1="32802" y1="10588" x2="32802" y2="10588"/>
                        <a14:foregroundMark x1="34130" y1="34118" x2="34130" y2="34118"/>
                        <a14:foregroundMark x1="34794" y1="43235" x2="34794" y2="43235"/>
                        <a14:foregroundMark x1="34794" y1="38235" x2="34794" y2="38235"/>
                        <a14:foregroundMark x1="33201" y1="35294" x2="33201" y2="35294"/>
                        <a14:foregroundMark x1="33201" y1="42353" x2="33201" y2="42353"/>
                        <a14:foregroundMark x1="34794" y1="45882" x2="34794" y2="45882"/>
                        <a14:foregroundMark x1="37981" y1="47353" x2="37981" y2="47353"/>
                        <a14:foregroundMark x1="36388" y1="45294" x2="36388" y2="45294"/>
                        <a14:foregroundMark x1="37981" y1="41765" x2="37981" y2="48824"/>
                        <a14:foregroundMark x1="33201" y1="42353" x2="38247" y2="50294"/>
                        <a14:foregroundMark x1="35458" y1="46765" x2="35458" y2="46765"/>
                        <a14:foregroundMark x1="34794" y1="45294" x2="34794" y2="45294"/>
                        <a14:foregroundMark x1="32802" y1="43824" x2="32802" y2="43824"/>
                        <a14:foregroundMark x1="27092" y1="64412" x2="27092" y2="64412"/>
                        <a14:foregroundMark x1="30013" y1="60000" x2="30013" y2="60000"/>
                        <a14:foregroundMark x1="28021" y1="84118" x2="28021" y2="84118"/>
                        <a14:foregroundMark x1="25232" y1="59412" x2="25232" y2="59412"/>
                        <a14:foregroundMark x1="26826" y1="57941" x2="26826" y2="57941"/>
                        <a14:foregroundMark x1="29615" y1="60000" x2="29615" y2="60000"/>
                        <a14:foregroundMark x1="30279" y1="70000" x2="30279" y2="70000"/>
                        <a14:foregroundMark x1="36388" y1="70000" x2="36388" y2="70000"/>
                        <a14:foregroundMark x1="36653" y1="63529" x2="36653" y2="63529"/>
                        <a14:foregroundMark x1="46614" y1="60000" x2="46614" y2="60000"/>
                        <a14:foregroundMark x1="45020" y1="49412" x2="45020" y2="49412"/>
                        <a14:foregroundMark x1="50066" y1="57941" x2="50066" y2="57941"/>
                        <a14:foregroundMark x1="62550" y1="53824" x2="62550" y2="53824"/>
                        <a14:foregroundMark x1="67596" y1="43824" x2="67596" y2="43824"/>
                        <a14:foregroundMark x1="70518" y1="62353" x2="70518" y2="6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0" y="239289"/>
            <a:ext cx="2445235" cy="11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90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>
            <a:extLst>
              <a:ext uri="{FF2B5EF4-FFF2-40B4-BE49-F238E27FC236}">
                <a16:creationId xmlns:a16="http://schemas.microsoft.com/office/drawing/2014/main" id="{370FDC9B-25CA-4866-A5E3-F36AC37C0B17}"/>
              </a:ext>
            </a:extLst>
          </p:cNvPr>
          <p:cNvSpPr/>
          <p:nvPr userDrawn="1"/>
        </p:nvSpPr>
        <p:spPr>
          <a:xfrm>
            <a:off x="153173" y="1235271"/>
            <a:ext cx="8837654" cy="5353363"/>
          </a:xfrm>
          <a:prstGeom prst="roundRect">
            <a:avLst>
              <a:gd name="adj" fmla="val 3785"/>
            </a:avLst>
          </a:prstGeom>
          <a:solidFill>
            <a:schemeClr val="accent6">
              <a:lumMod val="20000"/>
              <a:lumOff val="80000"/>
            </a:schemeClr>
          </a:solidFill>
          <a:ln w="19304">
            <a:solidFill>
              <a:schemeClr val="bg1">
                <a:lumMod val="85000"/>
              </a:schemeClr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pic>
        <p:nvPicPr>
          <p:cNvPr id="3" name="圖片 2" descr="一張含有 字型, 圖形, 印刷術, 文字 的圖片&#10;&#10;自動產生的描述">
            <a:extLst>
              <a:ext uri="{FF2B5EF4-FFF2-40B4-BE49-F238E27FC236}">
                <a16:creationId xmlns:a16="http://schemas.microsoft.com/office/drawing/2014/main" id="{2FF3B010-DDE1-C5ED-A2E1-CFA35B888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9778"/>
            <a:ext cx="3649323" cy="925493"/>
          </a:xfrm>
          <a:prstGeom prst="rect">
            <a:avLst/>
          </a:prstGeom>
        </p:spPr>
      </p:pic>
      <p:pic>
        <p:nvPicPr>
          <p:cNvPr id="4" name="Picture 12" descr="放映机插画图片免费下载_放映机插画素材_放映机插画模板-图行天下素材网">
            <a:extLst>
              <a:ext uri="{FF2B5EF4-FFF2-40B4-BE49-F238E27FC236}">
                <a16:creationId xmlns:a16="http://schemas.microsoft.com/office/drawing/2014/main" id="{C6B52568-5B5C-C054-07F7-A2D77705D77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2" b="85127" l="9000" r="94250">
                        <a14:foregroundMark x1="15500" y1="13133" x2="6500" y2="38924"/>
                        <a14:foregroundMark x1="6500" y1="38924" x2="29375" y2="45728"/>
                        <a14:foregroundMark x1="29375" y1="45728" x2="36375" y2="18196"/>
                        <a14:foregroundMark x1="36375" y1="18196" x2="18000" y2="9968"/>
                        <a14:foregroundMark x1="20500" y1="15665" x2="21250" y2="21044"/>
                        <a14:foregroundMark x1="22250" y1="13766" x2="24500" y2="19462"/>
                        <a14:foregroundMark x1="20750" y1="14399" x2="22000" y2="21994"/>
                        <a14:foregroundMark x1="30125" y1="22310" x2="28125" y2="20728"/>
                        <a14:foregroundMark x1="13750" y1="25475" x2="9000" y2="25475"/>
                        <a14:foregroundMark x1="36875" y1="21361" x2="45625" y2="21361"/>
                        <a14:foregroundMark x1="48375" y1="23259" x2="49125" y2="24209"/>
                        <a14:foregroundMark x1="51125" y1="27373" x2="52125" y2="28323"/>
                        <a14:foregroundMark x1="56875" y1="20728" x2="55375" y2="24525"/>
                        <a14:foregroundMark x1="58875" y1="26424" x2="60875" y2="28639"/>
                        <a14:foregroundMark x1="59125" y1="30854" x2="59125" y2="32437"/>
                        <a14:foregroundMark x1="53875" y1="32120" x2="54375" y2="34019"/>
                        <a14:foregroundMark x1="37125" y1="61867" x2="51125" y2="62500"/>
                        <a14:foregroundMark x1="40125" y1="68354" x2="26250" y2="84810"/>
                        <a14:foregroundMark x1="42125" y1="69304" x2="43375" y2="85127"/>
                        <a14:foregroundMark x1="46125" y1="68987" x2="60375" y2="83861"/>
                        <a14:foregroundMark x1="87250" y1="19778" x2="76500" y2="32753"/>
                        <a14:foregroundMark x1="78367" y1="36874" x2="77750" y2="37184"/>
                        <a14:foregroundMark x1="90965" y1="30545" x2="84999" y2="33542"/>
                        <a14:foregroundMark x1="87000" y1="31487" x2="86750" y2="34652"/>
                        <a14:foregroundMark x1="86750" y1="29589" x2="87000" y2="34019"/>
                        <a14:foregroundMark x1="87000" y1="32437" x2="90516" y2="31642"/>
                        <a14:foregroundMark x1="89500" y1="30538" x2="91148" y2="30099"/>
                        <a14:foregroundMark x1="76250" y1="42563" x2="93000" y2="42563"/>
                        <a14:foregroundMark x1="81000" y1="42563" x2="81000" y2="44146"/>
                        <a14:foregroundMark x1="81750" y1="44462" x2="81750" y2="44462"/>
                        <a14:foregroundMark x1="81750" y1="44462" x2="91000" y2="41930"/>
                        <a14:foregroundMark x1="85500" y1="42880" x2="92500" y2="43513"/>
                        <a14:foregroundMark x1="81349" y1="52460" x2="91000" y2="60918"/>
                        <a14:foregroundMark x1="76331" y1="48063" x2="77652" y2="49221"/>
                        <a14:foregroundMark x1="74750" y1="46677" x2="76127" y2="47884"/>
                        <a14:foregroundMark x1="81278" y1="61364" x2="84750" y2="67089"/>
                        <a14:foregroundMark x1="75250" y1="51424" x2="75350" y2="51588"/>
                        <a14:foregroundMark x1="85750" y1="53323" x2="88000" y2="54589"/>
                        <a14:foregroundMark x1="78797" y1="58590" x2="80500" y2="62184"/>
                        <a14:foregroundMark x1="81424" y1="61213" x2="83250" y2="64557"/>
                        <a14:foregroundMark x1="70750" y1="38133" x2="72250" y2="47627"/>
                        <a14:foregroundMark x1="73000" y1="37500" x2="73500" y2="47627"/>
                        <a14:foregroundMark x1="77875" y1="36867" x2="84000" y2="33386"/>
                        <a14:backgroundMark x1="83472" y1="34717" x2="84875" y2="33861"/>
                        <a14:backgroundMark x1="90125" y1="32595" x2="94500" y2="30538"/>
                        <a14:backgroundMark x1="76500" y1="49367" x2="76500" y2="48734"/>
                        <a14:backgroundMark x1="76125" y1="50791" x2="83250" y2="59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" t="8134" b="14114"/>
          <a:stretch/>
        </p:blipFill>
        <p:spPr bwMode="auto">
          <a:xfrm>
            <a:off x="226806" y="196461"/>
            <a:ext cx="178864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波浪线条装饰素材素材免费下载_觅元素">
            <a:extLst>
              <a:ext uri="{FF2B5EF4-FFF2-40B4-BE49-F238E27FC236}">
                <a16:creationId xmlns:a16="http://schemas.microsoft.com/office/drawing/2014/main" id="{A7ADEC6C-CC93-B874-2426-B8596F9F6D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5" b="89646" l="0" r="90000">
                        <a14:foregroundMark x1="656" y1="26703" x2="8197" y2="19891"/>
                        <a14:foregroundMark x1="8197" y1="19891" x2="20164" y2="19346"/>
                        <a14:foregroundMark x1="52033" y1="29671" x2="58852" y2="31880"/>
                        <a14:foregroundMark x1="45398" y1="27521" x2="45593" y2="27584"/>
                        <a14:foregroundMark x1="20164" y1="19346" x2="35303" y2="24251"/>
                        <a14:foregroundMark x1="58852" y1="31880" x2="59756" y2="31818"/>
                        <a14:foregroundMark x1="83059" y1="24251" x2="84098" y2="23433"/>
                        <a14:foregroundMark x1="84098" y1="23433" x2="87869" y2="5450"/>
                        <a14:foregroundMark x1="88197" y1="13079" x2="85453" y2="24251"/>
                        <a14:foregroundMark x1="76963" y1="32965" x2="74926" y2="34638"/>
                        <a14:foregroundMark x1="66346" y1="38764" x2="66019" y2="38827"/>
                        <a14:foregroundMark x1="50836" y1="37742" x2="50466" y2="37612"/>
                        <a14:foregroundMark x1="2201" y1="28093" x2="1639" y2="28338"/>
                        <a14:foregroundMark x1="11639" y1="23978" x2="10585" y2="24437"/>
                        <a14:foregroundMark x1="12951" y1="19619" x2="23934" y2="17439"/>
                        <a14:foregroundMark x1="46265" y1="26611" x2="52459" y2="29155"/>
                        <a14:foregroundMark x1="45846" y1="26439" x2="46091" y2="26540"/>
                        <a14:foregroundMark x1="23934" y1="17439" x2="45101" y2="26133"/>
                        <a14:foregroundMark x1="0" y1="54768" x2="24098" y2="37602"/>
                        <a14:foregroundMark x1="24098" y1="37602" x2="30000" y2="37330"/>
                        <a14:foregroundMark x1="328" y1="74659" x2="7049" y2="61035"/>
                        <a14:foregroundMark x1="7049" y1="61035" x2="19672" y2="49046"/>
                        <a14:foregroundMark x1="19672" y1="49046" x2="50164" y2="46322"/>
                        <a14:foregroundMark x1="50164" y1="46322" x2="67869" y2="48229"/>
                        <a14:foregroundMark x1="66230" y1="49046" x2="18197" y2="45777"/>
                        <a14:foregroundMark x1="20492" y1="45232" x2="29836" y2="41962"/>
                        <a14:foregroundMark x1="29836" y1="41962" x2="41311" y2="42234"/>
                        <a14:foregroundMark x1="41311" y1="42234" x2="44754" y2="46594"/>
                        <a14:foregroundMark x1="11639" y1="52316" x2="1148" y2="61580"/>
                        <a14:foregroundMark x1="1148" y1="61580" x2="164" y2="67847"/>
                        <a14:foregroundMark x1="492" y1="31335" x2="1304" y2="30855"/>
                        <a14:foregroundMark x1="5902" y1="16349" x2="26721" y2="14169"/>
                        <a14:foregroundMark x1="26721" y1="14169" x2="47059" y2="21230"/>
                        <a14:foregroundMark x1="27705" y1="14441" x2="2295" y2="18801"/>
                        <a14:foregroundMark x1="984" y1="18256" x2="18852" y2="12534"/>
                        <a14:foregroundMark x1="18852" y1="12534" x2="24426" y2="12534"/>
                        <a14:foregroundMark x1="19159" y1="21149" x2="20000" y2="20981"/>
                        <a14:foregroundMark x1="11131" y1="22757" x2="12246" y2="22534"/>
                        <a14:foregroundMark x1="6393" y1="23706" x2="9298" y2="23124"/>
                        <a14:foregroundMark x1="85574" y1="17166" x2="87213" y2="10627"/>
                        <a14:foregroundMark x1="87705" y1="7902" x2="88689" y2="4360"/>
                        <a14:foregroundMark x1="87049" y1="5177" x2="87213" y2="4087"/>
                        <a14:foregroundMark x1="87213" y1="9264" x2="87541" y2="2452"/>
                        <a14:foregroundMark x1="84754" y1="19346" x2="87869" y2="4632"/>
                        <a14:foregroundMark x1="86393" y1="10082" x2="87213" y2="1635"/>
                        <a14:foregroundMark x1="71311" y1="37057" x2="74754" y2="35422"/>
                        <a14:foregroundMark x1="83279" y1="25886" x2="80328" y2="30245"/>
                        <a14:foregroundMark x1="80820" y1="30245" x2="77377" y2="34060"/>
                        <a14:backgroundMark x1="11311" y1="24796" x2="43934" y2="31063"/>
                        <a14:backgroundMark x1="43934" y1="31063" x2="51639" y2="35150"/>
                        <a14:backgroundMark x1="51967" y1="35150" x2="59508" y2="37602"/>
                        <a14:backgroundMark x1="58361" y1="38147" x2="65738" y2="39510"/>
                        <a14:backgroundMark x1="65902" y1="40054" x2="70492" y2="38692"/>
                        <a14:backgroundMark x1="66885" y1="38965" x2="66885" y2="38965"/>
                        <a14:backgroundMark x1="65738" y1="38965" x2="65738" y2="38965"/>
                        <a14:backgroundMark x1="84590" y1="24251" x2="84590" y2="26975"/>
                        <a14:backgroundMark x1="1148" y1="31335" x2="9672" y2="27248"/>
                        <a14:backgroundMark x1="9672" y1="27248" x2="9672" y2="27248"/>
                        <a14:backgroundMark x1="47049" y1="21253" x2="66230" y2="27520"/>
                        <a14:backgroundMark x1="59836" y1="31608" x2="69180" y2="31335"/>
                        <a14:backgroundMark x1="69180" y1="31335" x2="72295" y2="29428"/>
                        <a14:backgroundMark x1="70492" y1="33787" x2="72804" y2="32470"/>
                        <a14:backgroundMark x1="82295" y1="24251" x2="82186" y2="24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" r="10341" b="25281"/>
          <a:stretch/>
        </p:blipFill>
        <p:spPr bwMode="auto">
          <a:xfrm>
            <a:off x="4788024" y="188640"/>
            <a:ext cx="2952328" cy="92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Icon | Monitor">
            <a:extLst>
              <a:ext uri="{FF2B5EF4-FFF2-40B4-BE49-F238E27FC236}">
                <a16:creationId xmlns:a16="http://schemas.microsoft.com/office/drawing/2014/main" id="{84FABEC9-53BC-731C-8A14-6041838087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84" r="-3991" b="11851"/>
          <a:stretch/>
        </p:blipFill>
        <p:spPr bwMode="auto">
          <a:xfrm>
            <a:off x="763505" y="2120169"/>
            <a:ext cx="7840943" cy="41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262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-67733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5998" y="4018586"/>
            <a:ext cx="1272118" cy="901615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第課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19299" y="3872090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免費矢量| Point Point">
            <a:extLst>
              <a:ext uri="{FF2B5EF4-FFF2-40B4-BE49-F238E27FC236}">
                <a16:creationId xmlns:a16="http://schemas.microsoft.com/office/drawing/2014/main" id="{F186B7BD-DF3E-DC4E-6FB9-40B4CBB47D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0000" l="3586" r="96282">
                        <a14:foregroundMark x1="82205" y1="3529" x2="82205" y2="3529"/>
                        <a14:foregroundMark x1="92430" y1="55294" x2="92430" y2="55294"/>
                        <a14:foregroundMark x1="96282" y1="52941" x2="96282" y2="52941"/>
                        <a14:foregroundMark x1="5710" y1="54412" x2="5710" y2="54412"/>
                        <a14:foregroundMark x1="19522" y1="27647" x2="19522" y2="27647"/>
                        <a14:foregroundMark x1="3586" y1="49412" x2="3586" y2="49412"/>
                        <a14:foregroundMark x1="12085" y1="58824" x2="12085" y2="58824"/>
                        <a14:foregroundMark x1="17928" y1="69412" x2="17928" y2="69412"/>
                        <a14:foregroundMark x1="18858" y1="64412" x2="18858" y2="64412"/>
                        <a14:foregroundMark x1="11155" y1="52941" x2="11155" y2="52941"/>
                        <a14:foregroundMark x1="12749" y1="66471" x2="12749" y2="66471"/>
                        <a14:foregroundMark x1="14741" y1="70588" x2="14741" y2="70588"/>
                        <a14:foregroundMark x1="21381" y1="42353" x2="21381" y2="42353"/>
                        <a14:foregroundMark x1="23240" y1="54412" x2="23240" y2="54412"/>
                        <a14:foregroundMark x1="28420" y1="51765" x2="28420" y2="51765"/>
                        <a14:foregroundMark x1="24834" y1="40294" x2="24834" y2="40294"/>
                        <a14:foregroundMark x1="20053" y1="44706" x2="20053" y2="44706"/>
                        <a14:foregroundMark x1="22311" y1="52353" x2="22311" y2="52353"/>
                        <a14:foregroundMark x1="25232" y1="50882" x2="25232" y2="50882"/>
                        <a14:foregroundMark x1="26826" y1="55882" x2="26826" y2="55882"/>
                        <a14:foregroundMark x1="27756" y1="45882" x2="27756" y2="45882"/>
                        <a14:foregroundMark x1="24568" y1="55882" x2="24568" y2="55882"/>
                        <a14:foregroundMark x1="29084" y1="54412" x2="29084" y2="54412"/>
                        <a14:foregroundMark x1="27756" y1="55294" x2="27756" y2="55294"/>
                        <a14:foregroundMark x1="25896" y1="55294" x2="25896" y2="55294"/>
                        <a14:foregroundMark x1="32802" y1="10588" x2="32802" y2="10588"/>
                        <a14:foregroundMark x1="34130" y1="34118" x2="34130" y2="34118"/>
                        <a14:foregroundMark x1="34794" y1="43235" x2="34794" y2="43235"/>
                        <a14:foregroundMark x1="34794" y1="38235" x2="34794" y2="38235"/>
                        <a14:foregroundMark x1="33201" y1="35294" x2="33201" y2="35294"/>
                        <a14:foregroundMark x1="33201" y1="42353" x2="33201" y2="42353"/>
                        <a14:foregroundMark x1="34794" y1="45882" x2="34794" y2="45882"/>
                        <a14:foregroundMark x1="37981" y1="47353" x2="37981" y2="47353"/>
                        <a14:foregroundMark x1="36388" y1="45294" x2="36388" y2="45294"/>
                        <a14:foregroundMark x1="37981" y1="41765" x2="37981" y2="48824"/>
                        <a14:foregroundMark x1="33201" y1="42353" x2="38247" y2="50294"/>
                        <a14:foregroundMark x1="35458" y1="46765" x2="35458" y2="46765"/>
                        <a14:foregroundMark x1="34794" y1="45294" x2="34794" y2="45294"/>
                        <a14:foregroundMark x1="32802" y1="43824" x2="32802" y2="43824"/>
                        <a14:foregroundMark x1="27092" y1="64412" x2="27092" y2="64412"/>
                        <a14:foregroundMark x1="30013" y1="60000" x2="30013" y2="60000"/>
                        <a14:foregroundMark x1="28021" y1="84118" x2="28021" y2="84118"/>
                        <a14:foregroundMark x1="25232" y1="59412" x2="25232" y2="59412"/>
                        <a14:foregroundMark x1="26826" y1="57941" x2="26826" y2="57941"/>
                        <a14:foregroundMark x1="29615" y1="60000" x2="29615" y2="60000"/>
                        <a14:foregroundMark x1="30279" y1="70000" x2="30279" y2="70000"/>
                        <a14:foregroundMark x1="36388" y1="70000" x2="36388" y2="70000"/>
                        <a14:foregroundMark x1="36653" y1="63529" x2="36653" y2="63529"/>
                        <a14:foregroundMark x1="46614" y1="60000" x2="46614" y2="60000"/>
                        <a14:foregroundMark x1="45020" y1="49412" x2="45020" y2="49412"/>
                        <a14:foregroundMark x1="50066" y1="57941" x2="50066" y2="57941"/>
                        <a14:foregroundMark x1="62550" y1="53824" x2="62550" y2="53824"/>
                        <a14:foregroundMark x1="67596" y1="43824" x2="67596" y2="43824"/>
                        <a14:foregroundMark x1="70518" y1="62353" x2="70518" y2="6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18" y="2124141"/>
            <a:ext cx="2302011" cy="10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 descr="一張含有 字型, 圖形, 文字, 平面設計 的圖片&#10;&#10;自動產生的描述">
            <a:extLst>
              <a:ext uri="{FF2B5EF4-FFF2-40B4-BE49-F238E27FC236}">
                <a16:creationId xmlns:a16="http://schemas.microsoft.com/office/drawing/2014/main" id="{38E924DA-EB29-80CA-86B6-08E9D99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13274" r="769" b="19249"/>
          <a:stretch/>
        </p:blipFill>
        <p:spPr>
          <a:xfrm>
            <a:off x="2013602" y="2644935"/>
            <a:ext cx="5112377" cy="1301344"/>
          </a:xfrm>
          <a:prstGeom prst="rect">
            <a:avLst/>
          </a:prstGeom>
        </p:spPr>
      </p:pic>
      <p:pic>
        <p:nvPicPr>
          <p:cNvPr id="14" name="圖片 13" descr="一張含有 黑色, 黑暗 的圖片&#10;&#10;自動產生的描述">
            <a:extLst>
              <a:ext uri="{FF2B5EF4-FFF2-40B4-BE49-F238E27FC236}">
                <a16:creationId xmlns:a16="http://schemas.microsoft.com/office/drawing/2014/main" id="{D2EE5D97-10EE-2D33-F3AC-3B6B4201A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24804" b="31420"/>
          <a:stretch/>
        </p:blipFill>
        <p:spPr>
          <a:xfrm>
            <a:off x="3106742" y="3887086"/>
            <a:ext cx="2701573" cy="7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25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-67733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5998" y="4436277"/>
            <a:ext cx="1272118" cy="901615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第課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19299" y="428978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黑色, 黑暗 的圖片&#10;&#10;自動產生的描述">
            <a:extLst>
              <a:ext uri="{FF2B5EF4-FFF2-40B4-BE49-F238E27FC236}">
                <a16:creationId xmlns:a16="http://schemas.microsoft.com/office/drawing/2014/main" id="{D2EE5D97-10EE-2D33-F3AC-3B6B4201A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24804" b="31420"/>
          <a:stretch/>
        </p:blipFill>
        <p:spPr>
          <a:xfrm>
            <a:off x="3106742" y="4304777"/>
            <a:ext cx="2701573" cy="76772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4640E9-297A-011E-A2DC-221C14B30503}"/>
              </a:ext>
            </a:extLst>
          </p:cNvPr>
          <p:cNvSpPr txBox="1"/>
          <p:nvPr userDrawn="1"/>
        </p:nvSpPr>
        <p:spPr>
          <a:xfrm>
            <a:off x="3000687" y="2547918"/>
            <a:ext cx="3770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題目</a:t>
            </a:r>
            <a:r>
              <a:rPr lang="en-US" altLang="zh-TW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解答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541E83-F6FA-15E6-C8B7-6130778CB050}"/>
              </a:ext>
            </a:extLst>
          </p:cNvPr>
          <p:cNvSpPr txBox="1"/>
          <p:nvPr userDrawn="1"/>
        </p:nvSpPr>
        <p:spPr>
          <a:xfrm>
            <a:off x="3000687" y="3398737"/>
            <a:ext cx="1571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解答</a:t>
            </a:r>
          </a:p>
        </p:txBody>
      </p:sp>
      <p:pic>
        <p:nvPicPr>
          <p:cNvPr id="8" name="圖片 7" descr="一張含有 字型, 圖形, 文字, 平面設計 的圖片&#10;&#10;自動產生的描述">
            <a:extLst>
              <a:ext uri="{FF2B5EF4-FFF2-40B4-BE49-F238E27FC236}">
                <a16:creationId xmlns:a16="http://schemas.microsoft.com/office/drawing/2014/main" id="{974A16E0-7C3C-E837-1909-24CF7B9C9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05" y="1428544"/>
            <a:ext cx="3965209" cy="16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95569"/>
            <a:ext cx="7543800" cy="84994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99" y="1256044"/>
            <a:ext cx="7543801" cy="5004936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7493" y="6562431"/>
            <a:ext cx="3617103" cy="26248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F65DE2C-7EF5-2B3E-31AC-EFD6B56471C1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BBD19B2-6945-C2FF-AACA-D5A31DCED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9798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0"/>
            <a:ext cx="9173370" cy="6856214"/>
            <a:chOff x="-16934" y="67733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1" y="67733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33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字型, 圖形, 標誌, 文字 的圖片&#10;&#10;自動產生的描述">
            <a:extLst>
              <a:ext uri="{FF2B5EF4-FFF2-40B4-BE49-F238E27FC236}">
                <a16:creationId xmlns:a16="http://schemas.microsoft.com/office/drawing/2014/main" id="{57A5C74C-C744-4B3E-4D23-9F4DC45FB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70" y="1509549"/>
            <a:ext cx="3136700" cy="127740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DC23F00-7B74-B32D-ABB3-DD63AF9E263F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963732-A549-08BE-A465-6D1EB7771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708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982134"/>
            <a:ext cx="7200897" cy="80151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86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509542" y="4331476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圖片 10" descr="一張含有 黑色, 黑暗 的圖片&#10;&#10;自動產生的描述">
            <a:extLst>
              <a:ext uri="{FF2B5EF4-FFF2-40B4-BE49-F238E27FC236}">
                <a16:creationId xmlns:a16="http://schemas.microsoft.com/office/drawing/2014/main" id="{C34801A7-7C91-22FD-3DF7-A13B6E0DD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24804"/>
          <a:stretch/>
        </p:blipFill>
        <p:spPr>
          <a:xfrm>
            <a:off x="3071289" y="4352513"/>
            <a:ext cx="2701573" cy="11194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3D55E77-1F72-B41A-D4B7-BB3C0866DF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42461" y="4466944"/>
            <a:ext cx="1272118" cy="901615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第課</a:t>
            </a:r>
            <a:endParaRPr lang="en-US" dirty="0"/>
          </a:p>
        </p:txBody>
      </p:sp>
      <p:pic>
        <p:nvPicPr>
          <p:cNvPr id="14" name="圖片 13" descr="一張含有 字型, 文字, 圖形, 標誌 的圖片&#10;&#10;自動產生的描述">
            <a:extLst>
              <a:ext uri="{FF2B5EF4-FFF2-40B4-BE49-F238E27FC236}">
                <a16:creationId xmlns:a16="http://schemas.microsoft.com/office/drawing/2014/main" id="{D0CAF888-96F1-350A-49BF-9E98574AA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28" y="1558281"/>
            <a:ext cx="3111761" cy="12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17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1" y="2556931"/>
            <a:ext cx="7200897" cy="362937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81C36E-9186-1348-DC89-9788FB36CA38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D0F69F-0820-DA44-9AC3-506F6C1CF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5961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1" y="2556931"/>
            <a:ext cx="7200897" cy="362937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08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858" y="745096"/>
            <a:ext cx="7812283" cy="550894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3200" b="1"/>
            </a:lvl2pPr>
            <a:lvl3pPr>
              <a:lnSpc>
                <a:spcPct val="110000"/>
              </a:lnSpc>
              <a:defRPr sz="3200" b="1"/>
            </a:lvl3pPr>
            <a:lvl4pPr>
              <a:lnSpc>
                <a:spcPct val="110000"/>
              </a:lnSpc>
              <a:defRPr sz="3200" b="1"/>
            </a:lvl4pPr>
            <a:lvl5pPr>
              <a:lnSpc>
                <a:spcPct val="110000"/>
              </a:lnSpc>
              <a:defRPr sz="3200"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A043574-C061-DC3C-E582-CC4DA7D0052A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420EDE9-C8EC-A507-B11B-EBD1D1011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532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858" y="745096"/>
            <a:ext cx="7812283" cy="550894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3200" b="1"/>
            </a:lvl2pPr>
            <a:lvl3pPr>
              <a:lnSpc>
                <a:spcPct val="110000"/>
              </a:lnSpc>
              <a:defRPr sz="3200" b="1"/>
            </a:lvl3pPr>
            <a:lvl4pPr>
              <a:lnSpc>
                <a:spcPct val="110000"/>
              </a:lnSpc>
              <a:defRPr sz="3200" b="1"/>
            </a:lvl4pPr>
            <a:lvl5pPr>
              <a:lnSpc>
                <a:spcPct val="110000"/>
              </a:lnSpc>
              <a:defRPr sz="3200" b="1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A043574-C061-DC3C-E582-CC4DA7D0052A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420EDE9-C8EC-A507-B11B-EBD1D1011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2308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53A53FF-AB91-502A-FEA1-66ED9FB2F554}"/>
              </a:ext>
            </a:extLst>
          </p:cNvPr>
          <p:cNvSpPr txBox="1"/>
          <p:nvPr userDrawn="1"/>
        </p:nvSpPr>
        <p:spPr>
          <a:xfrm flipH="1">
            <a:off x="8500906" y="-11289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ED83F-F4BD-E102-6E34-DE0C7B9C0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91DE51-5D55-6BCF-182E-B1CABAF45DEA}"/>
              </a:ext>
            </a:extLst>
          </p:cNvPr>
          <p:cNvSpPr txBox="1"/>
          <p:nvPr userDrawn="1"/>
        </p:nvSpPr>
        <p:spPr>
          <a:xfrm rot="10800000" flipH="1">
            <a:off x="0" y="5676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F5EC0D-1042-BE9D-B87D-3851E1910AFF}"/>
              </a:ext>
            </a:extLst>
          </p:cNvPr>
          <p:cNvSpPr txBox="1"/>
          <p:nvPr userDrawn="1"/>
        </p:nvSpPr>
        <p:spPr>
          <a:xfrm>
            <a:off x="-6755" y="80686"/>
            <a:ext cx="67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習作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976F0E0-CB33-C49A-9E0D-E90A3477485F}"/>
              </a:ext>
            </a:extLst>
          </p:cNvPr>
          <p:cNvSpPr txBox="1"/>
          <p:nvPr userDrawn="1"/>
        </p:nvSpPr>
        <p:spPr>
          <a:xfrm>
            <a:off x="881239" y="690316"/>
            <a:ext cx="6480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AF649BE-1A71-E21E-F552-572149EE0C82}"/>
              </a:ext>
            </a:extLst>
          </p:cNvPr>
          <p:cNvSpPr txBox="1"/>
          <p:nvPr userDrawn="1"/>
        </p:nvSpPr>
        <p:spPr>
          <a:xfrm>
            <a:off x="1529239" y="735471"/>
            <a:ext cx="1630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基礎題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2E1332-CC2E-8C5B-A56F-D1D7457CC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39" y="1524037"/>
            <a:ext cx="7743472" cy="484289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3200" b="0"/>
            </a:lvl2pPr>
            <a:lvl3pPr>
              <a:lnSpc>
                <a:spcPct val="110000"/>
              </a:lnSpc>
              <a:defRPr sz="3200" b="0"/>
            </a:lvl3pPr>
            <a:lvl4pPr>
              <a:lnSpc>
                <a:spcPct val="110000"/>
              </a:lnSpc>
              <a:defRPr sz="3200" b="0"/>
            </a:lvl4pPr>
            <a:lvl5pPr>
              <a:lnSpc>
                <a:spcPct val="110000"/>
              </a:lnSpc>
              <a:defRPr sz="3200" b="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68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53A53FF-AB91-502A-FEA1-66ED9FB2F554}"/>
              </a:ext>
            </a:extLst>
          </p:cNvPr>
          <p:cNvSpPr txBox="1"/>
          <p:nvPr userDrawn="1"/>
        </p:nvSpPr>
        <p:spPr>
          <a:xfrm flipH="1">
            <a:off x="8500906" y="-11289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ED83F-F4BD-E102-6E34-DE0C7B9C0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91DE51-5D55-6BCF-182E-B1CABAF45DEA}"/>
              </a:ext>
            </a:extLst>
          </p:cNvPr>
          <p:cNvSpPr txBox="1"/>
          <p:nvPr userDrawn="1"/>
        </p:nvSpPr>
        <p:spPr>
          <a:xfrm rot="10800000" flipH="1">
            <a:off x="0" y="5676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F5EC0D-1042-BE9D-B87D-3851E1910AFF}"/>
              </a:ext>
            </a:extLst>
          </p:cNvPr>
          <p:cNvSpPr txBox="1"/>
          <p:nvPr userDrawn="1"/>
        </p:nvSpPr>
        <p:spPr>
          <a:xfrm>
            <a:off x="-6755" y="80686"/>
            <a:ext cx="67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習作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976F0E0-CB33-C49A-9E0D-E90A3477485F}"/>
              </a:ext>
            </a:extLst>
          </p:cNvPr>
          <p:cNvSpPr txBox="1"/>
          <p:nvPr userDrawn="1"/>
        </p:nvSpPr>
        <p:spPr>
          <a:xfrm>
            <a:off x="881239" y="690316"/>
            <a:ext cx="6480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AF649BE-1A71-E21E-F552-572149EE0C82}"/>
              </a:ext>
            </a:extLst>
          </p:cNvPr>
          <p:cNvSpPr txBox="1"/>
          <p:nvPr userDrawn="1"/>
        </p:nvSpPr>
        <p:spPr>
          <a:xfrm>
            <a:off x="1529239" y="735471"/>
            <a:ext cx="1630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挑戰題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86129D-7D55-9F3C-D22A-6D2D1EAF2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39" y="1524037"/>
            <a:ext cx="7743472" cy="484289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3200" b="0"/>
            </a:lvl2pPr>
            <a:lvl3pPr>
              <a:lnSpc>
                <a:spcPct val="110000"/>
              </a:lnSpc>
              <a:defRPr sz="3200" b="0"/>
            </a:lvl3pPr>
            <a:lvl4pPr>
              <a:lnSpc>
                <a:spcPct val="110000"/>
              </a:lnSpc>
              <a:defRPr sz="3200" b="0"/>
            </a:lvl4pPr>
            <a:lvl5pPr>
              <a:lnSpc>
                <a:spcPct val="110000"/>
              </a:lnSpc>
              <a:defRPr sz="3200" b="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5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5400000">
            <a:off x="4094703" y="-4092408"/>
            <a:ext cx="954594" cy="9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6200000">
            <a:off x="4535998" y="-3608477"/>
            <a:ext cx="72000" cy="914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198048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pic>
        <p:nvPicPr>
          <p:cNvPr id="15" name="圖形 14" descr="燈泡與齒輪 以實心填滿">
            <a:extLst>
              <a:ext uri="{FF2B5EF4-FFF2-40B4-BE49-F238E27FC236}">
                <a16:creationId xmlns:a16="http://schemas.microsoft.com/office/drawing/2014/main" id="{506EA209-9FEB-EDC4-B07F-849592A29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67" y="11975"/>
            <a:ext cx="914400" cy="914400"/>
          </a:xfrm>
          <a:prstGeom prst="rect">
            <a:avLst/>
          </a:prstGeom>
        </p:spPr>
      </p:pic>
      <p:pic>
        <p:nvPicPr>
          <p:cNvPr id="34" name="圖片 33" descr="一張含有 字型, 圖形, 符號, 標誌 的圖片&#10;&#10;自動產生的描述">
            <a:extLst>
              <a:ext uri="{FF2B5EF4-FFF2-40B4-BE49-F238E27FC236}">
                <a16:creationId xmlns:a16="http://schemas.microsoft.com/office/drawing/2014/main" id="{31CAAFC8-CF0A-51FA-FFDA-05C80269B8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6" y="20399"/>
            <a:ext cx="2349754" cy="1177648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A50F7B54-A413-8E9C-A99F-8796D6CD721E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541EE73-E4E5-FB0C-28D2-C3F6AC8E7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4526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044263" y="1195087"/>
            <a:ext cx="705547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53A53FF-AB91-502A-FEA1-66ED9FB2F554}"/>
              </a:ext>
            </a:extLst>
          </p:cNvPr>
          <p:cNvSpPr txBox="1"/>
          <p:nvPr userDrawn="1"/>
        </p:nvSpPr>
        <p:spPr>
          <a:xfrm flipH="1">
            <a:off x="8500906" y="-11289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ED83F-F4BD-E102-6E34-DE0C7B9C0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91DE51-5D55-6BCF-182E-B1CABAF45DEA}"/>
              </a:ext>
            </a:extLst>
          </p:cNvPr>
          <p:cNvSpPr txBox="1"/>
          <p:nvPr userDrawn="1"/>
        </p:nvSpPr>
        <p:spPr>
          <a:xfrm rot="10800000" flipH="1">
            <a:off x="0" y="5676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F5EC0D-1042-BE9D-B87D-3851E1910AFF}"/>
              </a:ext>
            </a:extLst>
          </p:cNvPr>
          <p:cNvSpPr txBox="1"/>
          <p:nvPr userDrawn="1"/>
        </p:nvSpPr>
        <p:spPr>
          <a:xfrm>
            <a:off x="-6755" y="80686"/>
            <a:ext cx="67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習作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70BEFE9-8140-FCF9-EA36-4EAEC147741A}"/>
              </a:ext>
            </a:extLst>
          </p:cNvPr>
          <p:cNvSpPr txBox="1"/>
          <p:nvPr userDrawn="1"/>
        </p:nvSpPr>
        <p:spPr>
          <a:xfrm>
            <a:off x="881239" y="1345075"/>
            <a:ext cx="6480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E6F5065-45A0-22C5-724D-FC1BEF4A0076}"/>
              </a:ext>
            </a:extLst>
          </p:cNvPr>
          <p:cNvSpPr txBox="1"/>
          <p:nvPr userDrawn="1"/>
        </p:nvSpPr>
        <p:spPr>
          <a:xfrm>
            <a:off x="1529239" y="1390230"/>
            <a:ext cx="1630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基礎題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DE0122-F042-018F-7541-0BCCD6599594}"/>
              </a:ext>
            </a:extLst>
          </p:cNvPr>
          <p:cNvSpPr txBox="1">
            <a:spLocks/>
          </p:cNvSpPr>
          <p:nvPr userDrawn="1"/>
        </p:nvSpPr>
        <p:spPr>
          <a:xfrm>
            <a:off x="881239" y="2163969"/>
            <a:ext cx="7642245" cy="41126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429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A50ADE-C522-8351-4339-2A5C5723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39" y="2120511"/>
            <a:ext cx="7619667" cy="415611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3200" b="0"/>
            </a:lvl2pPr>
            <a:lvl3pPr>
              <a:lnSpc>
                <a:spcPct val="110000"/>
              </a:lnSpc>
              <a:defRPr sz="3200" b="0"/>
            </a:lvl3pPr>
            <a:lvl4pPr>
              <a:lnSpc>
                <a:spcPct val="110000"/>
              </a:lnSpc>
              <a:defRPr sz="3200" b="0"/>
            </a:lvl4pPr>
            <a:lvl5pPr>
              <a:lnSpc>
                <a:spcPct val="110000"/>
              </a:lnSpc>
              <a:defRPr sz="3200" b="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pic>
        <p:nvPicPr>
          <p:cNvPr id="13" name="圖片 12" descr="一張含有 字型, 圖形, 印刷術, 標誌 的圖片&#10;&#10;自動產生的描述">
            <a:extLst>
              <a:ext uri="{FF2B5EF4-FFF2-40B4-BE49-F238E27FC236}">
                <a16:creationId xmlns:a16="http://schemas.microsoft.com/office/drawing/2014/main" id="{CCEDF285-5846-F6C2-C38C-8386B408D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37" y="147215"/>
            <a:ext cx="3629926" cy="150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67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044263" y="1195087"/>
            <a:ext cx="705547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53A53FF-AB91-502A-FEA1-66ED9FB2F554}"/>
              </a:ext>
            </a:extLst>
          </p:cNvPr>
          <p:cNvSpPr txBox="1"/>
          <p:nvPr userDrawn="1"/>
        </p:nvSpPr>
        <p:spPr>
          <a:xfrm flipH="1">
            <a:off x="8500906" y="-11289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ED83F-F4BD-E102-6E34-DE0C7B9C0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91DE51-5D55-6BCF-182E-B1CABAF45DEA}"/>
              </a:ext>
            </a:extLst>
          </p:cNvPr>
          <p:cNvSpPr txBox="1"/>
          <p:nvPr userDrawn="1"/>
        </p:nvSpPr>
        <p:spPr>
          <a:xfrm rot="10800000" flipH="1">
            <a:off x="0" y="5676"/>
            <a:ext cx="648000" cy="519351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F5EC0D-1042-BE9D-B87D-3851E1910AFF}"/>
              </a:ext>
            </a:extLst>
          </p:cNvPr>
          <p:cNvSpPr txBox="1"/>
          <p:nvPr userDrawn="1"/>
        </p:nvSpPr>
        <p:spPr>
          <a:xfrm>
            <a:off x="-6755" y="80686"/>
            <a:ext cx="67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習作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70BEFE9-8140-FCF9-EA36-4EAEC147741A}"/>
              </a:ext>
            </a:extLst>
          </p:cNvPr>
          <p:cNvSpPr txBox="1"/>
          <p:nvPr userDrawn="1"/>
        </p:nvSpPr>
        <p:spPr>
          <a:xfrm>
            <a:off x="881239" y="1345075"/>
            <a:ext cx="6480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E6F5065-45A0-22C5-724D-FC1BEF4A0076}"/>
              </a:ext>
            </a:extLst>
          </p:cNvPr>
          <p:cNvSpPr txBox="1"/>
          <p:nvPr userDrawn="1"/>
        </p:nvSpPr>
        <p:spPr>
          <a:xfrm>
            <a:off x="1529239" y="1390230"/>
            <a:ext cx="1630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挑戰題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388D5E-0D5B-0F72-5806-B0A07C22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39" y="2120511"/>
            <a:ext cx="7619667" cy="415611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3200" b="0"/>
            </a:lvl2pPr>
            <a:lvl3pPr>
              <a:lnSpc>
                <a:spcPct val="110000"/>
              </a:lnSpc>
              <a:defRPr sz="3200" b="0"/>
            </a:lvl3pPr>
            <a:lvl4pPr>
              <a:lnSpc>
                <a:spcPct val="110000"/>
              </a:lnSpc>
              <a:defRPr sz="3200" b="0"/>
            </a:lvl4pPr>
            <a:lvl5pPr>
              <a:lnSpc>
                <a:spcPct val="110000"/>
              </a:lnSpc>
              <a:defRPr sz="3200" b="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pic>
        <p:nvPicPr>
          <p:cNvPr id="15" name="圖片 14" descr="一張含有 字型, 圖形, 印刷術, 標誌 的圖片&#10;&#10;自動產生的描述">
            <a:extLst>
              <a:ext uri="{FF2B5EF4-FFF2-40B4-BE49-F238E27FC236}">
                <a16:creationId xmlns:a16="http://schemas.microsoft.com/office/drawing/2014/main" id="{B90F5684-E1D5-5866-292A-09F5655E0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37" y="147215"/>
            <a:ext cx="3629926" cy="150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77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982134"/>
            <a:ext cx="7200897" cy="80151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8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-67733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5998" y="4018586"/>
            <a:ext cx="1272118" cy="901615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第課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19299" y="3872090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免費矢量| Point Point">
            <a:extLst>
              <a:ext uri="{FF2B5EF4-FFF2-40B4-BE49-F238E27FC236}">
                <a16:creationId xmlns:a16="http://schemas.microsoft.com/office/drawing/2014/main" id="{F186B7BD-DF3E-DC4E-6FB9-40B4CBB47D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0000" l="3586" r="96282">
                        <a14:foregroundMark x1="82205" y1="3529" x2="82205" y2="3529"/>
                        <a14:foregroundMark x1="92430" y1="55294" x2="92430" y2="55294"/>
                        <a14:foregroundMark x1="96282" y1="52941" x2="96282" y2="52941"/>
                        <a14:foregroundMark x1="5710" y1="54412" x2="5710" y2="54412"/>
                        <a14:foregroundMark x1="19522" y1="27647" x2="19522" y2="27647"/>
                        <a14:foregroundMark x1="3586" y1="49412" x2="3586" y2="49412"/>
                        <a14:foregroundMark x1="12085" y1="58824" x2="12085" y2="58824"/>
                        <a14:foregroundMark x1="17928" y1="69412" x2="17928" y2="69412"/>
                        <a14:foregroundMark x1="18858" y1="64412" x2="18858" y2="64412"/>
                        <a14:foregroundMark x1="11155" y1="52941" x2="11155" y2="52941"/>
                        <a14:foregroundMark x1="12749" y1="66471" x2="12749" y2="66471"/>
                        <a14:foregroundMark x1="14741" y1="70588" x2="14741" y2="70588"/>
                        <a14:foregroundMark x1="21381" y1="42353" x2="21381" y2="42353"/>
                        <a14:foregroundMark x1="23240" y1="54412" x2="23240" y2="54412"/>
                        <a14:foregroundMark x1="28420" y1="51765" x2="28420" y2="51765"/>
                        <a14:foregroundMark x1="24834" y1="40294" x2="24834" y2="40294"/>
                        <a14:foregroundMark x1="20053" y1="44706" x2="20053" y2="44706"/>
                        <a14:foregroundMark x1="22311" y1="52353" x2="22311" y2="52353"/>
                        <a14:foregroundMark x1="25232" y1="50882" x2="25232" y2="50882"/>
                        <a14:foregroundMark x1="26826" y1="55882" x2="26826" y2="55882"/>
                        <a14:foregroundMark x1="27756" y1="45882" x2="27756" y2="45882"/>
                        <a14:foregroundMark x1="24568" y1="55882" x2="24568" y2="55882"/>
                        <a14:foregroundMark x1="29084" y1="54412" x2="29084" y2="54412"/>
                        <a14:foregroundMark x1="27756" y1="55294" x2="27756" y2="55294"/>
                        <a14:foregroundMark x1="25896" y1="55294" x2="25896" y2="55294"/>
                        <a14:foregroundMark x1="32802" y1="10588" x2="32802" y2="10588"/>
                        <a14:foregroundMark x1="34130" y1="34118" x2="34130" y2="34118"/>
                        <a14:foregroundMark x1="34794" y1="43235" x2="34794" y2="43235"/>
                        <a14:foregroundMark x1="34794" y1="38235" x2="34794" y2="38235"/>
                        <a14:foregroundMark x1="33201" y1="35294" x2="33201" y2="35294"/>
                        <a14:foregroundMark x1="33201" y1="42353" x2="33201" y2="42353"/>
                        <a14:foregroundMark x1="34794" y1="45882" x2="34794" y2="45882"/>
                        <a14:foregroundMark x1="37981" y1="47353" x2="37981" y2="47353"/>
                        <a14:foregroundMark x1="36388" y1="45294" x2="36388" y2="45294"/>
                        <a14:foregroundMark x1="37981" y1="41765" x2="37981" y2="48824"/>
                        <a14:foregroundMark x1="33201" y1="42353" x2="38247" y2="50294"/>
                        <a14:foregroundMark x1="35458" y1="46765" x2="35458" y2="46765"/>
                        <a14:foregroundMark x1="34794" y1="45294" x2="34794" y2="45294"/>
                        <a14:foregroundMark x1="32802" y1="43824" x2="32802" y2="43824"/>
                        <a14:foregroundMark x1="27092" y1="64412" x2="27092" y2="64412"/>
                        <a14:foregroundMark x1="30013" y1="60000" x2="30013" y2="60000"/>
                        <a14:foregroundMark x1="28021" y1="84118" x2="28021" y2="84118"/>
                        <a14:foregroundMark x1="25232" y1="59412" x2="25232" y2="59412"/>
                        <a14:foregroundMark x1="26826" y1="57941" x2="26826" y2="57941"/>
                        <a14:foregroundMark x1="29615" y1="60000" x2="29615" y2="60000"/>
                        <a14:foregroundMark x1="30279" y1="70000" x2="30279" y2="70000"/>
                        <a14:foregroundMark x1="36388" y1="70000" x2="36388" y2="70000"/>
                        <a14:foregroundMark x1="36653" y1="63529" x2="36653" y2="63529"/>
                        <a14:foregroundMark x1="46614" y1="60000" x2="46614" y2="60000"/>
                        <a14:foregroundMark x1="45020" y1="49412" x2="45020" y2="49412"/>
                        <a14:foregroundMark x1="50066" y1="57941" x2="50066" y2="57941"/>
                        <a14:foregroundMark x1="62550" y1="53824" x2="62550" y2="53824"/>
                        <a14:foregroundMark x1="67596" y1="43824" x2="67596" y2="43824"/>
                        <a14:foregroundMark x1="70518" y1="62353" x2="70518" y2="6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18" y="2124141"/>
            <a:ext cx="2302011" cy="10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 descr="一張含有 字型, 圖形, 文字, 平面設計 的圖片&#10;&#10;自動產生的描述">
            <a:extLst>
              <a:ext uri="{FF2B5EF4-FFF2-40B4-BE49-F238E27FC236}">
                <a16:creationId xmlns:a16="http://schemas.microsoft.com/office/drawing/2014/main" id="{38E924DA-EB29-80CA-86B6-08E9D99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13274" r="769" b="19249"/>
          <a:stretch/>
        </p:blipFill>
        <p:spPr>
          <a:xfrm>
            <a:off x="2013602" y="2644935"/>
            <a:ext cx="5112377" cy="1301344"/>
          </a:xfrm>
          <a:prstGeom prst="rect">
            <a:avLst/>
          </a:prstGeom>
        </p:spPr>
      </p:pic>
      <p:pic>
        <p:nvPicPr>
          <p:cNvPr id="14" name="圖片 13" descr="一張含有 黑色, 黑暗 的圖片&#10;&#10;自動產生的描述">
            <a:extLst>
              <a:ext uri="{FF2B5EF4-FFF2-40B4-BE49-F238E27FC236}">
                <a16:creationId xmlns:a16="http://schemas.microsoft.com/office/drawing/2014/main" id="{D2EE5D97-10EE-2D33-F3AC-3B6B4201A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24804" b="31420"/>
          <a:stretch/>
        </p:blipFill>
        <p:spPr>
          <a:xfrm>
            <a:off x="3106742" y="3887086"/>
            <a:ext cx="2701573" cy="7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46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-67733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5998" y="4436277"/>
            <a:ext cx="1272118" cy="901615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第課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19299" y="428978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黑色, 黑暗 的圖片&#10;&#10;自動產生的描述">
            <a:extLst>
              <a:ext uri="{FF2B5EF4-FFF2-40B4-BE49-F238E27FC236}">
                <a16:creationId xmlns:a16="http://schemas.microsoft.com/office/drawing/2014/main" id="{D2EE5D97-10EE-2D33-F3AC-3B6B4201A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24804" b="31420"/>
          <a:stretch/>
        </p:blipFill>
        <p:spPr>
          <a:xfrm>
            <a:off x="3106742" y="4304777"/>
            <a:ext cx="2701573" cy="76772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4640E9-297A-011E-A2DC-221C14B30503}"/>
              </a:ext>
            </a:extLst>
          </p:cNvPr>
          <p:cNvSpPr txBox="1"/>
          <p:nvPr userDrawn="1"/>
        </p:nvSpPr>
        <p:spPr>
          <a:xfrm>
            <a:off x="3000687" y="2547918"/>
            <a:ext cx="37708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題目</a:t>
            </a:r>
            <a:r>
              <a:rPr lang="en-US" altLang="zh-TW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解答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541E83-F6FA-15E6-C8B7-6130778CB050}"/>
              </a:ext>
            </a:extLst>
          </p:cNvPr>
          <p:cNvSpPr txBox="1"/>
          <p:nvPr userDrawn="1"/>
        </p:nvSpPr>
        <p:spPr>
          <a:xfrm>
            <a:off x="3000687" y="3398737"/>
            <a:ext cx="1571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解答</a:t>
            </a:r>
          </a:p>
        </p:txBody>
      </p:sp>
      <p:pic>
        <p:nvPicPr>
          <p:cNvPr id="8" name="圖片 7" descr="一張含有 字型, 圖形, 文字, 平面設計 的圖片&#10;&#10;自動產生的描述">
            <a:extLst>
              <a:ext uri="{FF2B5EF4-FFF2-40B4-BE49-F238E27FC236}">
                <a16:creationId xmlns:a16="http://schemas.microsoft.com/office/drawing/2014/main" id="{974A16E0-7C3C-E837-1909-24CF7B9C9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05" y="1428544"/>
            <a:ext cx="3965209" cy="16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8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2700" y="0"/>
            <a:ext cx="9173370" cy="6856214"/>
            <a:chOff x="-16934" y="67733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1" y="67733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167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字型, 圖形, 標誌, 文字 的圖片&#10;&#10;自動產生的描述">
            <a:extLst>
              <a:ext uri="{FF2B5EF4-FFF2-40B4-BE49-F238E27FC236}">
                <a16:creationId xmlns:a16="http://schemas.microsoft.com/office/drawing/2014/main" id="{57A5C74C-C744-4B3E-4D23-9F4DC45FB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70" y="1509549"/>
            <a:ext cx="3136700" cy="127740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DC23F00-7B74-B32D-ABB3-DD63AF9E263F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963732-A549-08BE-A465-6D1EB7771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2199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字型, 符號, 標誌 的圖片&#10;&#10;自動產生的描述">
            <a:extLst>
              <a:ext uri="{FF2B5EF4-FFF2-40B4-BE49-F238E27FC236}">
                <a16:creationId xmlns:a16="http://schemas.microsoft.com/office/drawing/2014/main" id="{359B1622-DBF0-215E-A34D-92DC44156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89" y="1474500"/>
            <a:ext cx="3308498" cy="141871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DC23F00-7B74-B32D-ABB3-DD63AF9E263F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963732-A549-08BE-A465-6D1EB7771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543E7910-9BDE-CD6B-29D2-C851477AD30F}"/>
              </a:ext>
            </a:extLst>
          </p:cNvPr>
          <p:cNvCxnSpPr/>
          <p:nvPr userDrawn="1"/>
        </p:nvCxnSpPr>
        <p:spPr>
          <a:xfrm>
            <a:off x="1509542" y="4195284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59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982134"/>
            <a:ext cx="7200897" cy="80151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40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509542" y="4331476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圖片 10" descr="一張含有 黑色, 黑暗 的圖片&#10;&#10;自動產生的描述">
            <a:extLst>
              <a:ext uri="{FF2B5EF4-FFF2-40B4-BE49-F238E27FC236}">
                <a16:creationId xmlns:a16="http://schemas.microsoft.com/office/drawing/2014/main" id="{C34801A7-7C91-22FD-3DF7-A13B6E0DD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r="24804"/>
          <a:stretch/>
        </p:blipFill>
        <p:spPr>
          <a:xfrm>
            <a:off x="3071289" y="4352513"/>
            <a:ext cx="2701573" cy="11194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3D55E77-1F72-B41A-D4B7-BB3C0866DF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42461" y="4466944"/>
            <a:ext cx="1272118" cy="901615"/>
          </a:xfrm>
        </p:spPr>
        <p:txBody>
          <a:bodyPr anchor="t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第課</a:t>
            </a:r>
            <a:endParaRPr lang="en-US" dirty="0"/>
          </a:p>
        </p:txBody>
      </p:sp>
      <p:pic>
        <p:nvPicPr>
          <p:cNvPr id="14" name="圖片 13" descr="一張含有 字型, 文字, 圖形, 標誌 的圖片&#10;&#10;自動產生的描述">
            <a:extLst>
              <a:ext uri="{FF2B5EF4-FFF2-40B4-BE49-F238E27FC236}">
                <a16:creationId xmlns:a16="http://schemas.microsoft.com/office/drawing/2014/main" id="{D0CAF888-96F1-350A-49BF-9E98574AA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28" y="1558281"/>
            <a:ext cx="3111761" cy="12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2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AAC17E6-1FE2-FF05-6BFD-F63C75B25E48}"/>
              </a:ext>
            </a:extLst>
          </p:cNvPr>
          <p:cNvSpPr/>
          <p:nvPr userDrawn="1"/>
        </p:nvSpPr>
        <p:spPr>
          <a:xfrm>
            <a:off x="0" y="999523"/>
            <a:ext cx="9144000" cy="5858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4094703" y="-4092408"/>
            <a:ext cx="954594" cy="9144000"/>
          </a:xfrm>
          <a:prstGeom prst="rect">
            <a:avLst/>
          </a:prstGeom>
          <a:solidFill>
            <a:srgbClr val="F68426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6200000">
            <a:off x="4535998" y="-3608477"/>
            <a:ext cx="72000" cy="9144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15" name="圖形 14" descr="燈泡與齒輪 以實心填滿">
            <a:extLst>
              <a:ext uri="{FF2B5EF4-FFF2-40B4-BE49-F238E27FC236}">
                <a16:creationId xmlns:a16="http://schemas.microsoft.com/office/drawing/2014/main" id="{506EA209-9FEB-EDC4-B07F-849592A29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67" y="11975"/>
            <a:ext cx="914400" cy="914400"/>
          </a:xfrm>
          <a:prstGeom prst="rect">
            <a:avLst/>
          </a:prstGeom>
        </p:spPr>
      </p:pic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pic>
        <p:nvPicPr>
          <p:cNvPr id="34" name="圖片 33" descr="一張含有 字型, 圖形, 符號, 標誌 的圖片&#10;&#10;自動產生的描述">
            <a:extLst>
              <a:ext uri="{FF2B5EF4-FFF2-40B4-BE49-F238E27FC236}">
                <a16:creationId xmlns:a16="http://schemas.microsoft.com/office/drawing/2014/main" id="{31CAAFC8-CF0A-51FA-FFDA-05C80269B8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6" y="20399"/>
            <a:ext cx="2349754" cy="11776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BCE8E-40D3-9E66-A101-9AAB2FDD6A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1A6C681-B664-D269-3FD8-C8D16608070C}"/>
              </a:ext>
            </a:extLst>
          </p:cNvPr>
          <p:cNvSpPr/>
          <p:nvPr userDrawn="1"/>
        </p:nvSpPr>
        <p:spPr>
          <a:xfrm>
            <a:off x="212272" y="1188153"/>
            <a:ext cx="8719457" cy="5649448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404879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3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1" y="2556931"/>
            <a:ext cx="7200897" cy="362937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81C36E-9186-1348-DC89-9788FB36CA38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9D0F69F-0820-DA44-9AC3-506F6C1CF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5478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1" y="2556931"/>
            <a:ext cx="7200897" cy="362937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9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459677"/>
            <a:ext cx="7543800" cy="148970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rgbClr val="C00000"/>
                </a:solidFill>
                <a:latin typeface="源泉圓體 H" panose="020B0A00000000000000" pitchFamily="34" charset="-120"/>
                <a:ea typeface="源泉圓體 H" panose="020B0A00000000000000" pitchFamily="34" charset="-120"/>
              </a:defRPr>
            </a:lvl1pPr>
          </a:lstStyle>
          <a:p>
            <a:r>
              <a:rPr lang="zh-TW" altLang="en-US" dirty="0"/>
              <a:t>按一下以編輯母式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2039816"/>
            <a:ext cx="7543800" cy="4445218"/>
          </a:xfrm>
        </p:spPr>
        <p:txBody>
          <a:bodyPr lIns="91440" rIns="91440">
            <a:noAutofit/>
          </a:bodyPr>
          <a:lstStyle>
            <a:lvl1pPr marL="0" indent="0" algn="l">
              <a:buNone/>
              <a:defRPr sz="4400" cap="all" spc="2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endParaRPr lang="en-US" dirty="0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2DCF153-96F4-2B41-204D-31EA00832577}"/>
              </a:ext>
            </a:extLst>
          </p:cNvPr>
          <p:cNvCxnSpPr/>
          <p:nvPr userDrawn="1"/>
        </p:nvCxnSpPr>
        <p:spPr>
          <a:xfrm>
            <a:off x="822960" y="2019720"/>
            <a:ext cx="75438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468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95569"/>
            <a:ext cx="7543800" cy="84994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99" y="1256044"/>
            <a:ext cx="7543801" cy="5004936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37493" y="6562431"/>
            <a:ext cx="3617103" cy="26248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F65DE2C-7EF5-2B3E-31AC-EFD6B56471C1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BBD19B2-6945-C2FF-AACA-D5A31DCED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8835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5400000">
            <a:off x="4094703" y="-4092408"/>
            <a:ext cx="954594" cy="9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6200000">
            <a:off x="4535998" y="-3608477"/>
            <a:ext cx="72000" cy="914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198048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pic>
        <p:nvPicPr>
          <p:cNvPr id="15" name="圖形 14" descr="燈泡與齒輪 以實心填滿">
            <a:extLst>
              <a:ext uri="{FF2B5EF4-FFF2-40B4-BE49-F238E27FC236}">
                <a16:creationId xmlns:a16="http://schemas.microsoft.com/office/drawing/2014/main" id="{506EA209-9FEB-EDC4-B07F-849592A29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67" y="11975"/>
            <a:ext cx="914400" cy="914400"/>
          </a:xfrm>
          <a:prstGeom prst="rect">
            <a:avLst/>
          </a:prstGeom>
        </p:spPr>
      </p:pic>
      <p:pic>
        <p:nvPicPr>
          <p:cNvPr id="34" name="圖片 33" descr="一張含有 字型, 圖形, 符號, 標誌 的圖片&#10;&#10;自動產生的描述">
            <a:extLst>
              <a:ext uri="{FF2B5EF4-FFF2-40B4-BE49-F238E27FC236}">
                <a16:creationId xmlns:a16="http://schemas.microsoft.com/office/drawing/2014/main" id="{31CAAFC8-CF0A-51FA-FFDA-05C80269B8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6" y="20399"/>
            <a:ext cx="2349754" cy="1177648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A50F7B54-A413-8E9C-A99F-8796D6CD721E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541EE73-E4E5-FB0C-28D2-C3F6AC8E7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9160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AAC17E6-1FE2-FF05-6BFD-F63C75B25E48}"/>
              </a:ext>
            </a:extLst>
          </p:cNvPr>
          <p:cNvSpPr/>
          <p:nvPr userDrawn="1"/>
        </p:nvSpPr>
        <p:spPr>
          <a:xfrm>
            <a:off x="0" y="999523"/>
            <a:ext cx="9144000" cy="5858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4094703" y="-4092408"/>
            <a:ext cx="954594" cy="9144000"/>
          </a:xfrm>
          <a:prstGeom prst="rect">
            <a:avLst/>
          </a:prstGeom>
          <a:solidFill>
            <a:srgbClr val="F68426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6200000">
            <a:off x="4535998" y="-3608477"/>
            <a:ext cx="72000" cy="9144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15" name="圖形 14" descr="燈泡與齒輪 以實心填滿">
            <a:extLst>
              <a:ext uri="{FF2B5EF4-FFF2-40B4-BE49-F238E27FC236}">
                <a16:creationId xmlns:a16="http://schemas.microsoft.com/office/drawing/2014/main" id="{506EA209-9FEB-EDC4-B07F-849592A29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67" y="11975"/>
            <a:ext cx="914400" cy="914400"/>
          </a:xfrm>
          <a:prstGeom prst="rect">
            <a:avLst/>
          </a:prstGeom>
        </p:spPr>
      </p:pic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pic>
        <p:nvPicPr>
          <p:cNvPr id="34" name="圖片 33" descr="一張含有 字型, 圖形, 符號, 標誌 的圖片&#10;&#10;自動產生的描述">
            <a:extLst>
              <a:ext uri="{FF2B5EF4-FFF2-40B4-BE49-F238E27FC236}">
                <a16:creationId xmlns:a16="http://schemas.microsoft.com/office/drawing/2014/main" id="{31CAAFC8-CF0A-51FA-FFDA-05C80269B8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6" y="20399"/>
            <a:ext cx="2349754" cy="11776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BCE8E-40D3-9E66-A101-9AAB2FDD6A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1A6C681-B664-D269-3FD8-C8D16608070C}"/>
              </a:ext>
            </a:extLst>
          </p:cNvPr>
          <p:cNvSpPr/>
          <p:nvPr userDrawn="1"/>
        </p:nvSpPr>
        <p:spPr>
          <a:xfrm>
            <a:off x="212272" y="1188153"/>
            <a:ext cx="8719457" cy="5649448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404879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83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5201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含輔助字幕的內容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72F3DBB-43E0-8ED2-37F9-49B4CEC3ADF1}"/>
              </a:ext>
            </a:extLst>
          </p:cNvPr>
          <p:cNvSpPr/>
          <p:nvPr userDrawn="1"/>
        </p:nvSpPr>
        <p:spPr>
          <a:xfrm>
            <a:off x="169115" y="206829"/>
            <a:ext cx="8805770" cy="6444343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095A-517A-7B17-DF4B-8A7172F1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1" y="1252477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379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含輔助字幕的內容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72F3DBB-43E0-8ED2-37F9-49B4CEC3ADF1}"/>
              </a:ext>
            </a:extLst>
          </p:cNvPr>
          <p:cNvSpPr/>
          <p:nvPr userDrawn="1"/>
        </p:nvSpPr>
        <p:spPr>
          <a:xfrm>
            <a:off x="169115" y="206829"/>
            <a:ext cx="8805770" cy="6444343"/>
          </a:xfrm>
          <a:prstGeom prst="rect">
            <a:avLst/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095A-517A-7B17-DF4B-8A7172F1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1" y="1252477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27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含輔助字幕的內容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72F3DBB-43E0-8ED2-37F9-49B4CEC3ADF1}"/>
              </a:ext>
            </a:extLst>
          </p:cNvPr>
          <p:cNvSpPr/>
          <p:nvPr userDrawn="1"/>
        </p:nvSpPr>
        <p:spPr>
          <a:xfrm>
            <a:off x="169115" y="206829"/>
            <a:ext cx="8805770" cy="6444343"/>
          </a:xfrm>
          <a:prstGeom prst="rect">
            <a:avLst/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B0B570-655C-2F56-FAF7-89F79AC059C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9115" y="1358538"/>
            <a:ext cx="8807370" cy="529263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8A388F-0242-4487-76BE-53AF781F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70" y="712894"/>
            <a:ext cx="8098315" cy="594360"/>
          </a:xfrm>
        </p:spPr>
        <p:txBody>
          <a:bodyPr tIns="0" bIns="0" anchor="b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2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7788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 descr="說故事 外框">
            <a:extLst>
              <a:ext uri="{FF2B5EF4-FFF2-40B4-BE49-F238E27FC236}">
                <a16:creationId xmlns:a16="http://schemas.microsoft.com/office/drawing/2014/main" id="{D748D445-5609-4D86-A374-3796619FC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21" name="圖片 20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CF5FEC75-170C-E17D-7A21-2441B398FA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E99549F-648F-A26A-FCA0-F370493A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6921065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E473E55-8B37-679B-A052-62ED20A61BE9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919D60-D40F-039D-5BB5-E2DDE32AC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030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B6084415-14A6-96C1-4E9C-125144803395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4443442-7143-DE4A-DF16-FB36957E554F}"/>
              </a:ext>
            </a:extLst>
          </p:cNvPr>
          <p:cNvSpPr/>
          <p:nvPr userDrawn="1"/>
        </p:nvSpPr>
        <p:spPr>
          <a:xfrm>
            <a:off x="0" y="1168340"/>
            <a:ext cx="9144000" cy="568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E99549F-648F-A26A-FCA0-F370493A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6921065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7925605-55BF-5DB4-4C22-1CEEB99CEFEC}"/>
              </a:ext>
            </a:extLst>
          </p:cNvPr>
          <p:cNvSpPr/>
          <p:nvPr userDrawn="1"/>
        </p:nvSpPr>
        <p:spPr>
          <a:xfrm>
            <a:off x="212272" y="1309510"/>
            <a:ext cx="8719457" cy="5548490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 descr="說故事 外框">
            <a:extLst>
              <a:ext uri="{FF2B5EF4-FFF2-40B4-BE49-F238E27FC236}">
                <a16:creationId xmlns:a16="http://schemas.microsoft.com/office/drawing/2014/main" id="{8E898813-3F35-95EA-D497-EEDF32B6D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5" name="圖片 4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DF4EBE92-969C-A813-D1DE-431321ED56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94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7315803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7" name="圖形 6" descr="說故事 外框">
            <a:extLst>
              <a:ext uri="{FF2B5EF4-FFF2-40B4-BE49-F238E27FC236}">
                <a16:creationId xmlns:a16="http://schemas.microsoft.com/office/drawing/2014/main" id="{DDCC3B29-277B-BE0B-728D-E5C78F8B6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8" name="圖片 7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9C49A57E-FDCE-EC86-EBCF-FECBCD47BE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0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BE79536-B8DE-0B83-5BC1-C64ED4651CA7}"/>
              </a:ext>
            </a:extLst>
          </p:cNvPr>
          <p:cNvSpPr/>
          <p:nvPr userDrawn="1"/>
        </p:nvSpPr>
        <p:spPr>
          <a:xfrm>
            <a:off x="0" y="1168340"/>
            <a:ext cx="9144000" cy="568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F7AC47-CAC9-32AC-0455-0B35D1F43E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9C4199D-6853-5803-719B-30424D8FFE5D}"/>
              </a:ext>
            </a:extLst>
          </p:cNvPr>
          <p:cNvSpPr/>
          <p:nvPr userDrawn="1"/>
        </p:nvSpPr>
        <p:spPr>
          <a:xfrm>
            <a:off x="212272" y="1309510"/>
            <a:ext cx="8719457" cy="5548490"/>
          </a:xfrm>
          <a:prstGeom prst="roundRect">
            <a:avLst>
              <a:gd name="adj" fmla="val 31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3" y="1453636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7315803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6" name="圖形 5" descr="說故事 外框">
            <a:extLst>
              <a:ext uri="{FF2B5EF4-FFF2-40B4-BE49-F238E27FC236}">
                <a16:creationId xmlns:a16="http://schemas.microsoft.com/office/drawing/2014/main" id="{9F1C0D81-A2E2-2384-44E5-3B4F17F89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7" name="圖片 6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BEA33794-8CF6-164B-E690-4E32665EA7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7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60456"/>
            <a:ext cx="9141619" cy="1297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65264"/>
            <a:ext cx="7589520" cy="594360"/>
          </a:xfrm>
        </p:spPr>
        <p:txBody>
          <a:bodyPr tIns="0" bIns="0" anchor="b">
            <a:no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323" y="181528"/>
            <a:ext cx="8935355" cy="536954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6268769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1018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19C914B-8D8F-1C8B-505B-574DDCA9BE30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C66384-2CAA-AB07-0241-1535C6FA4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180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標題投影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200A8DA-EBBB-ED63-C423-3DDE3D17C472}"/>
              </a:ext>
            </a:extLst>
          </p:cNvPr>
          <p:cNvSpPr/>
          <p:nvPr userDrawn="1"/>
        </p:nvSpPr>
        <p:spPr>
          <a:xfrm>
            <a:off x="0" y="0"/>
            <a:ext cx="9144000" cy="36467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EC96958D-11F6-3B9F-0792-8A79AF18A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/>
        </p:blipFill>
        <p:spPr>
          <a:xfrm rot="5400000">
            <a:off x="2267744" y="-246256"/>
            <a:ext cx="4608512" cy="735051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92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含輔助字幕的內容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72F3DBB-43E0-8ED2-37F9-49B4CEC3ADF1}"/>
              </a:ext>
            </a:extLst>
          </p:cNvPr>
          <p:cNvSpPr/>
          <p:nvPr userDrawn="1"/>
        </p:nvSpPr>
        <p:spPr>
          <a:xfrm>
            <a:off x="169115" y="206829"/>
            <a:ext cx="8805770" cy="6444343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095A-517A-7B17-DF4B-8A7172F1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1" y="1252477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1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含輔助字幕的內容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72F3DBB-43E0-8ED2-37F9-49B4CEC3ADF1}"/>
              </a:ext>
            </a:extLst>
          </p:cNvPr>
          <p:cNvSpPr/>
          <p:nvPr userDrawn="1"/>
        </p:nvSpPr>
        <p:spPr>
          <a:xfrm>
            <a:off x="169115" y="206829"/>
            <a:ext cx="8805770" cy="6444343"/>
          </a:xfrm>
          <a:prstGeom prst="rect">
            <a:avLst/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095A-517A-7B17-DF4B-8A7172F1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1" y="1252477"/>
            <a:ext cx="8258377" cy="524166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1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含輔助字幕的內容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F72F3DBB-43E0-8ED2-37F9-49B4CEC3ADF1}"/>
              </a:ext>
            </a:extLst>
          </p:cNvPr>
          <p:cNvSpPr/>
          <p:nvPr userDrawn="1"/>
        </p:nvSpPr>
        <p:spPr>
          <a:xfrm>
            <a:off x="169115" y="206829"/>
            <a:ext cx="8805770" cy="6444343"/>
          </a:xfrm>
          <a:prstGeom prst="rect">
            <a:avLst/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B0B570-655C-2F56-FAF7-89F79AC059C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9115" y="1358538"/>
            <a:ext cx="8807370" cy="529263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6FD441-A2EF-F5C2-FD53-57A1FE1F6D22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24E61EA-5C3C-F6EB-8C00-3C55A23BB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8A388F-0242-4487-76BE-53AF781F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70" y="712894"/>
            <a:ext cx="8098315" cy="594360"/>
          </a:xfrm>
        </p:spPr>
        <p:txBody>
          <a:bodyPr tIns="0" bIns="0" anchor="b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6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 descr="說故事 外框">
            <a:extLst>
              <a:ext uri="{FF2B5EF4-FFF2-40B4-BE49-F238E27FC236}">
                <a16:creationId xmlns:a16="http://schemas.microsoft.com/office/drawing/2014/main" id="{D748D445-5609-4D86-A374-3796619FC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41" y="136094"/>
            <a:ext cx="914400" cy="914400"/>
          </a:xfrm>
          <a:prstGeom prst="rect">
            <a:avLst/>
          </a:prstGeom>
        </p:spPr>
      </p:pic>
      <p:pic>
        <p:nvPicPr>
          <p:cNvPr id="21" name="圖片 20" descr="一張含有 標誌, 字型, 符號, 圖形 的圖片&#10;&#10;自動產生的描述">
            <a:extLst>
              <a:ext uri="{FF2B5EF4-FFF2-40B4-BE49-F238E27FC236}">
                <a16:creationId xmlns:a16="http://schemas.microsoft.com/office/drawing/2014/main" id="{CF5FEC75-170C-E17D-7A21-2441B398FA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4" y="93495"/>
            <a:ext cx="864532" cy="83128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E99549F-648F-A26A-FCA0-F370493A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83" y="1309510"/>
            <a:ext cx="8459961" cy="52858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4536000" y="-3439661"/>
            <a:ext cx="72000" cy="914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1AB1E2-141D-0B88-EA1C-839B8D4D9503}"/>
              </a:ext>
            </a:extLst>
          </p:cNvPr>
          <p:cNvSpPr/>
          <p:nvPr userDrawn="1"/>
        </p:nvSpPr>
        <p:spPr>
          <a:xfrm>
            <a:off x="1347849" y="72634"/>
            <a:ext cx="2279612" cy="95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源泉圓體 B" panose="020B0800000000000000" pitchFamily="34" charset="-120"/>
                <a:ea typeface="源泉圓體 B" panose="020B0800000000000000" pitchFamily="34" charset="-120"/>
              </a:rPr>
              <a:t>想一想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469B14-0891-7FF5-C721-38D3E42D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40" y="179309"/>
            <a:ext cx="6921065" cy="849943"/>
          </a:xfrm>
        </p:spPr>
        <p:txBody>
          <a:bodyPr>
            <a:noAutofit/>
          </a:bodyPr>
          <a:lstStyle>
            <a:lvl1pPr>
              <a:defRPr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E473E55-8B37-679B-A052-62ED20A61BE9}"/>
              </a:ext>
            </a:extLst>
          </p:cNvPr>
          <p:cNvSpPr txBox="1"/>
          <p:nvPr userDrawn="1"/>
        </p:nvSpPr>
        <p:spPr>
          <a:xfrm flipH="1">
            <a:off x="8500906" y="0"/>
            <a:ext cx="648000" cy="519351"/>
          </a:xfrm>
          <a:prstGeom prst="flowChartDela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919D60-D40F-039D-5BB5-E2DDE32AC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118534"/>
            <a:ext cx="64800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392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81187"/>
            <a:ext cx="9144001" cy="376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130" y="6405126"/>
            <a:ext cx="9144001" cy="65999"/>
          </a:xfrm>
          <a:prstGeom prst="rect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79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234136"/>
            <a:ext cx="7543801" cy="46349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98119" y="6559886"/>
            <a:ext cx="3617103" cy="26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800" b="1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103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752" r:id="rId2"/>
    <p:sldLayoutId id="2147483758" r:id="rId3"/>
    <p:sldLayoutId id="2147483861" r:id="rId4"/>
    <p:sldLayoutId id="2147483827" r:id="rId5"/>
    <p:sldLayoutId id="2147483856" r:id="rId6"/>
    <p:sldLayoutId id="2147483857" r:id="rId7"/>
    <p:sldLayoutId id="2147483864" r:id="rId8"/>
    <p:sldLayoutId id="2147483825" r:id="rId9"/>
    <p:sldLayoutId id="2147483859" r:id="rId10"/>
    <p:sldLayoutId id="2147483826" r:id="rId11"/>
    <p:sldLayoutId id="2147483860" r:id="rId12"/>
    <p:sldLayoutId id="2147483759" r:id="rId13"/>
    <p:sldLayoutId id="2147483824" r:id="rId14"/>
    <p:sldLayoutId id="2147483858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pattFill prst="pct90">
            <a:fgClr>
              <a:srgbClr val="F6842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6/30/2025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387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9C17A0E-2933-A41E-0716-54E2C81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A10C5F4-5969-8590-FB5C-12F3DE740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2A2D4E-1CB8-45D1-26F0-C3A8C59D2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46B3-B479-40E4-9D2C-E964D29E8770}" type="datetimeFigureOut">
              <a:rPr lang="zh-TW" altLang="en-US" smtClean="0"/>
              <a:t>2025/6/30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ED6348-9CEB-CDB6-E6A3-FA239455D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B5AE48-ADEB-545B-C96C-6669EB7A2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11DF7-70D2-4123-83BB-8A3639F848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471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2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52" r:id="rId2"/>
    <p:sldLayoutId id="2147483863" r:id="rId3"/>
    <p:sldLayoutId id="2147483845" r:id="rId4"/>
    <p:sldLayoutId id="2147483833" r:id="rId5"/>
    <p:sldLayoutId id="2147483830" r:id="rId6"/>
    <p:sldLayoutId id="2147483829" r:id="rId7"/>
    <p:sldLayoutId id="2147483862" r:id="rId8"/>
    <p:sldLayoutId id="2147483866" r:id="rId9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91910" y="-349955"/>
            <a:ext cx="9561688" cy="7529688"/>
            <a:chOff x="0" y="0"/>
            <a:chExt cx="12188825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6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9" r:id="rId2"/>
    <p:sldLayoutId id="2147483854" r:id="rId3"/>
    <p:sldLayoutId id="2147483853" r:id="rId4"/>
    <p:sldLayoutId id="2147483855" r:id="rId5"/>
    <p:sldLayoutId id="2147483865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8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81187"/>
            <a:ext cx="9144001" cy="376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130" y="6405126"/>
            <a:ext cx="9144001" cy="65999"/>
          </a:xfrm>
          <a:prstGeom prst="rect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79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234136"/>
            <a:ext cx="7543801" cy="46349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98119" y="6559886"/>
            <a:ext cx="3617103" cy="26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800" b="1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84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31.jpg"/><Relationship Id="rId3" Type="http://schemas.openxmlformats.org/officeDocument/2006/relationships/image" Target="../media/image27.jpg"/><Relationship Id="rId7" Type="http://schemas.openxmlformats.org/officeDocument/2006/relationships/slide" Target="slide27.xml"/><Relationship Id="rId12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slide" Target="slide56.xml"/><Relationship Id="rId4" Type="http://schemas.openxmlformats.org/officeDocument/2006/relationships/slide" Target="slide6.xml"/><Relationship Id="rId9" Type="http://schemas.openxmlformats.org/officeDocument/2006/relationships/slide" Target="slide39.xml"/><Relationship Id="rId14" Type="http://schemas.openxmlformats.org/officeDocument/2006/relationships/slide" Target="slide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KbQDq6Q9eI&amp;list=PLeYBir_p4Kq9sAu-7P6VN9aFCM53MYdzM&amp;index=2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hyperlink" Target="&#25991;&#34269;&#24489;&#33288;&#30340;&#32227;&#36215;&#33287;&#27794;&#33853;.mp4" TargetMode="Externa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4.wdp"/><Relationship Id="rId5" Type="http://schemas.openxmlformats.org/officeDocument/2006/relationships/image" Target="../media/image58.pn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B1H3_&#32032;&#39178;&#30475;&#21205;&#30059;_&#22823;&#33322;&#28023;&#26178;&#20195;&#21407;&#20303;&#27665;&#33287;&#22806;&#20358;&#32773;.mp4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8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knshhis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6" Type="http://schemas.openxmlformats.org/officeDocument/2006/relationships/hyperlink" Target="B1H3_&#30070;&#21407;&#20303;&#27665;&#36935;&#19978;&#22806;&#20358;&#32773;.mp4" TargetMode="Externa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字型, 圖形, 螢幕擷取畫面 的圖片&#10;&#10;自動產生的描述">
            <a:extLst>
              <a:ext uri="{FF2B5EF4-FFF2-40B4-BE49-F238E27FC236}">
                <a16:creationId xmlns:a16="http://schemas.microsoft.com/office/drawing/2014/main" id="{2198A81C-C01F-02D4-1B9D-DA9069EF5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70" y="341210"/>
            <a:ext cx="9258779" cy="2311889"/>
          </a:xfrm>
          <a:prstGeom prst="rect">
            <a:avLst/>
          </a:prstGeom>
        </p:spPr>
      </p:pic>
      <p:pic>
        <p:nvPicPr>
          <p:cNvPr id="11" name="圖片 10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2C463990-C0A3-8AE3-805F-5B85EF8E1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/>
          <a:stretch/>
        </p:blipFill>
        <p:spPr>
          <a:xfrm>
            <a:off x="-95970" y="1485901"/>
            <a:ext cx="9287718" cy="53721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AABB9D2F-0FA4-FC94-078F-2FCAE82C03ED}"/>
              </a:ext>
            </a:extLst>
          </p:cNvPr>
          <p:cNvGrpSpPr/>
          <p:nvPr/>
        </p:nvGrpSpPr>
        <p:grpSpPr>
          <a:xfrm>
            <a:off x="181144" y="150114"/>
            <a:ext cx="2018761" cy="648000"/>
            <a:chOff x="680889" y="1774182"/>
            <a:chExt cx="2018761" cy="648000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BBB29D44-03C2-EBC1-B5B4-53054F8BD137}"/>
                </a:ext>
              </a:extLst>
            </p:cNvPr>
            <p:cNvSpPr/>
            <p:nvPr/>
          </p:nvSpPr>
          <p:spPr>
            <a:xfrm>
              <a:off x="680889" y="1774182"/>
              <a:ext cx="648000" cy="648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7BC0D20A-E833-A53E-D4C1-E7D545784608}"/>
                </a:ext>
              </a:extLst>
            </p:cNvPr>
            <p:cNvSpPr/>
            <p:nvPr/>
          </p:nvSpPr>
          <p:spPr>
            <a:xfrm>
              <a:off x="1365882" y="1774182"/>
              <a:ext cx="648000" cy="648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42B3D5C1-833A-6EA7-5C1B-B3DFD8C71A5A}"/>
                </a:ext>
              </a:extLst>
            </p:cNvPr>
            <p:cNvSpPr/>
            <p:nvPr/>
          </p:nvSpPr>
          <p:spPr>
            <a:xfrm>
              <a:off x="2051650" y="1774182"/>
              <a:ext cx="648000" cy="648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</a:t>
              </a: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8E62E9C-A3AF-4117-0A1A-68A0BAFA5637}"/>
              </a:ext>
            </a:extLst>
          </p:cNvPr>
          <p:cNvSpPr txBox="1"/>
          <p:nvPr/>
        </p:nvSpPr>
        <p:spPr>
          <a:xfrm>
            <a:off x="1649436" y="2365100"/>
            <a:ext cx="656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3-1 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原住民與歐洲人的互動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04BE0D9-02CA-EA92-654C-A7DEFCE342CC}"/>
              </a:ext>
            </a:extLst>
          </p:cNvPr>
          <p:cNvSpPr txBox="1"/>
          <p:nvPr/>
        </p:nvSpPr>
        <p:spPr>
          <a:xfrm>
            <a:off x="1649436" y="3008960"/>
            <a:ext cx="648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3-2  </a:t>
            </a:r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原住民與鄭氏政權的互動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E67BB4B-4B15-8320-9F73-836EBDBC33F7}"/>
              </a:ext>
            </a:extLst>
          </p:cNvPr>
          <p:cNvSpPr txBox="1"/>
          <p:nvPr/>
        </p:nvSpPr>
        <p:spPr>
          <a:xfrm>
            <a:off x="2648119" y="4856330"/>
            <a:ext cx="2201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課後統整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2893A3-DBB4-D328-C4C8-4C0026009D4E}"/>
              </a:ext>
            </a:extLst>
          </p:cNvPr>
          <p:cNvSpPr txBox="1"/>
          <p:nvPr/>
        </p:nvSpPr>
        <p:spPr>
          <a:xfrm>
            <a:off x="2631454" y="4227023"/>
            <a:ext cx="2201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課後閱讀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C902424-2CAA-93E8-2FF3-3AA282DDFBE2}"/>
              </a:ext>
            </a:extLst>
          </p:cNvPr>
          <p:cNvSpPr txBox="1"/>
          <p:nvPr/>
        </p:nvSpPr>
        <p:spPr>
          <a:xfrm>
            <a:off x="2631453" y="5473496"/>
            <a:ext cx="2201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習作解答</a:t>
            </a:r>
          </a:p>
        </p:txBody>
      </p:sp>
      <p:pic>
        <p:nvPicPr>
          <p:cNvPr id="3" name="圖形 2" descr="手背向前食指朝右指 以實心填滿">
            <a:hlinkClick r:id="rId4" action="ppaction://hlinksldjump"/>
            <a:extLst>
              <a:ext uri="{FF2B5EF4-FFF2-40B4-BE49-F238E27FC236}">
                <a16:creationId xmlns:a16="http://schemas.microsoft.com/office/drawing/2014/main" id="{D6449843-1A2A-18A7-B6DA-FB2DD708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297772" y="2399675"/>
            <a:ext cx="576000" cy="576000"/>
          </a:xfrm>
          <a:prstGeom prst="rect">
            <a:avLst/>
          </a:prstGeom>
        </p:spPr>
      </p:pic>
      <p:pic>
        <p:nvPicPr>
          <p:cNvPr id="13" name="圖形 12" descr="手背向前食指朝右指 以實心填滿">
            <a:hlinkClick r:id="rId7" action="ppaction://hlinksldjump"/>
            <a:extLst>
              <a:ext uri="{FF2B5EF4-FFF2-40B4-BE49-F238E27FC236}">
                <a16:creationId xmlns:a16="http://schemas.microsoft.com/office/drawing/2014/main" id="{3A4A3B77-460B-6E8E-462C-B7D9111DA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669732" y="3043536"/>
            <a:ext cx="576000" cy="576000"/>
          </a:xfrm>
          <a:prstGeom prst="rect">
            <a:avLst/>
          </a:prstGeom>
        </p:spPr>
      </p:pic>
      <p:pic>
        <p:nvPicPr>
          <p:cNvPr id="19" name="圖形 18" descr="手背向前食指朝右指 以實心填滿">
            <a:hlinkClick r:id="rId8" action="ppaction://hlinksldjump"/>
            <a:extLst>
              <a:ext uri="{FF2B5EF4-FFF2-40B4-BE49-F238E27FC236}">
                <a16:creationId xmlns:a16="http://schemas.microsoft.com/office/drawing/2014/main" id="{9ACF3387-29D7-0DCD-FE4C-BB4CA9C8C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633017" y="4881226"/>
            <a:ext cx="576000" cy="576000"/>
          </a:xfrm>
          <a:prstGeom prst="rect">
            <a:avLst/>
          </a:prstGeom>
        </p:spPr>
      </p:pic>
      <p:pic>
        <p:nvPicPr>
          <p:cNvPr id="21" name="圖形 20" descr="手背向前食指朝右指 以實心填滿">
            <a:hlinkClick r:id="rId9" action="ppaction://hlinksldjump"/>
            <a:extLst>
              <a:ext uri="{FF2B5EF4-FFF2-40B4-BE49-F238E27FC236}">
                <a16:creationId xmlns:a16="http://schemas.microsoft.com/office/drawing/2014/main" id="{300D0D9C-9EB5-78BC-89D8-9BEAD7AD1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633017" y="4237365"/>
            <a:ext cx="576000" cy="576000"/>
          </a:xfrm>
          <a:prstGeom prst="rect">
            <a:avLst/>
          </a:prstGeom>
        </p:spPr>
      </p:pic>
      <p:pic>
        <p:nvPicPr>
          <p:cNvPr id="23" name="圖形 22" descr="手背向前食指朝右指 以實心填滿">
            <a:hlinkClick r:id="rId10" action="ppaction://hlinksldjump"/>
            <a:extLst>
              <a:ext uri="{FF2B5EF4-FFF2-40B4-BE49-F238E27FC236}">
                <a16:creationId xmlns:a16="http://schemas.microsoft.com/office/drawing/2014/main" id="{A7EB15FD-FE16-63B3-72D5-D30B22908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633017" y="5498393"/>
            <a:ext cx="576000" cy="576000"/>
          </a:xfrm>
          <a:prstGeom prst="rect">
            <a:avLst/>
          </a:prstGeom>
        </p:spPr>
      </p:pic>
      <p:pic>
        <p:nvPicPr>
          <p:cNvPr id="24" name="圖片 23" descr="一張含有 美工圖案, 圖畫, 帽子, 動畫卡通 的圖片&#10;&#10;自動產生的描述">
            <a:extLst>
              <a:ext uri="{FF2B5EF4-FFF2-40B4-BE49-F238E27FC236}">
                <a16:creationId xmlns:a16="http://schemas.microsoft.com/office/drawing/2014/main" id="{EAB4258E-61FB-850B-0544-814499975F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62" b="95730" l="4270" r="92883">
                        <a14:foregroundMark x1="34875" y1="44484" x2="38078" y2="47331"/>
                        <a14:foregroundMark x1="65480" y1="7117" x2="85053" y2="15658"/>
                        <a14:foregroundMark x1="66192" y1="49466" x2="67260" y2="70819"/>
                        <a14:foregroundMark x1="66904" y1="46619" x2="69039" y2="51601"/>
                        <a14:foregroundMark x1="61922" y1="66904" x2="61922" y2="70463"/>
                        <a14:foregroundMark x1="10320" y1="92171" x2="19929" y2="93238"/>
                        <a14:foregroundMark x1="65480" y1="90036" x2="85053" y2="96085"/>
                        <a14:foregroundMark x1="81139" y1="88612" x2="81139" y2="90391"/>
                        <a14:foregroundMark x1="8897" y1="71530" x2="4626" y2="81851"/>
                        <a14:foregroundMark x1="90391" y1="62989" x2="92883" y2="71530"/>
                        <a14:foregroundMark x1="76512" y1="14235" x2="91815" y2="17082"/>
                        <a14:foregroundMark x1="62633" y1="51957" x2="63701" y2="63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" y="4634583"/>
            <a:ext cx="2117804" cy="2117804"/>
          </a:xfrm>
          <a:prstGeom prst="rect">
            <a:avLst/>
          </a:prstGeom>
        </p:spPr>
      </p:pic>
      <p:pic>
        <p:nvPicPr>
          <p:cNvPr id="26" name="圖片 25" descr="一張含有 文字, 報紙, 紙張, 字型 的圖片&#10;&#10;自動產生的描述">
            <a:extLst>
              <a:ext uri="{FF2B5EF4-FFF2-40B4-BE49-F238E27FC236}">
                <a16:creationId xmlns:a16="http://schemas.microsoft.com/office/drawing/2014/main" id="{749E7463-B1DC-6560-4184-4A3C7525C5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660">
            <a:off x="7808175" y="155680"/>
            <a:ext cx="1127433" cy="152019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E1915F9-0BF2-8563-20ED-E2E08A671C3D}"/>
              </a:ext>
            </a:extLst>
          </p:cNvPr>
          <p:cNvSpPr txBox="1"/>
          <p:nvPr/>
        </p:nvSpPr>
        <p:spPr>
          <a:xfrm>
            <a:off x="2639786" y="3609857"/>
            <a:ext cx="2201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學習活動</a:t>
            </a:r>
          </a:p>
        </p:txBody>
      </p:sp>
      <p:pic>
        <p:nvPicPr>
          <p:cNvPr id="5" name="圖形 4" descr="手背向前食指朝右指 以實心填滿">
            <a:hlinkClick r:id="rId14" action="ppaction://hlinksldjump"/>
            <a:extLst>
              <a:ext uri="{FF2B5EF4-FFF2-40B4-BE49-F238E27FC236}">
                <a16:creationId xmlns:a16="http://schemas.microsoft.com/office/drawing/2014/main" id="{BA055D0C-6339-6F20-C14F-46BFCEFBF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633017" y="366002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8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地圖, 文字, 地圖集 的圖片&#10;&#10;自動產生的描述">
            <a:extLst>
              <a:ext uri="{FF2B5EF4-FFF2-40B4-BE49-F238E27FC236}">
                <a16:creationId xmlns:a16="http://schemas.microsoft.com/office/drawing/2014/main" id="{924A5DB3-8032-7319-C87B-EFB09ED02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12" y="822849"/>
            <a:ext cx="3489256" cy="565479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6" y="1420976"/>
            <a:ext cx="22787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武力降服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6314883-83D2-5FF1-FBE4-F44418A38D9F}"/>
              </a:ext>
            </a:extLst>
          </p:cNvPr>
          <p:cNvSpPr txBox="1"/>
          <p:nvPr/>
        </p:nvSpPr>
        <p:spPr>
          <a:xfrm>
            <a:off x="7727401" y="603346"/>
            <a:ext cx="677108" cy="565189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3200" b="1" dirty="0">
                <a:solidFill>
                  <a:srgbClr val="0000CC"/>
                </a:solidFill>
                <a:latin typeface="+mj-ea"/>
                <a:ea typeface="+mj-ea"/>
              </a:rPr>
              <a:t>荷蘭的統治勢力由南往北擴張</a:t>
            </a:r>
          </a:p>
        </p:txBody>
      </p:sp>
      <p:pic>
        <p:nvPicPr>
          <p:cNvPr id="11" name="圖形 10" descr="箭號: 順時針曲線 以實心填滿">
            <a:extLst>
              <a:ext uri="{FF2B5EF4-FFF2-40B4-BE49-F238E27FC236}">
                <a16:creationId xmlns:a16="http://schemas.microsoft.com/office/drawing/2014/main" id="{2AFA959B-5537-99E3-BE90-E6FCBA985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19398">
            <a:off x="5995169" y="2487822"/>
            <a:ext cx="914400" cy="2403482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2BD89AF7-0234-1F96-7422-C572FCEECAFD}"/>
              </a:ext>
            </a:extLst>
          </p:cNvPr>
          <p:cNvGrpSpPr/>
          <p:nvPr/>
        </p:nvGrpSpPr>
        <p:grpSpPr>
          <a:xfrm>
            <a:off x="302654" y="2379251"/>
            <a:ext cx="5086718" cy="4196070"/>
            <a:chOff x="428773" y="2143338"/>
            <a:chExt cx="5086718" cy="4018416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59AA90C4-E1ED-9B6F-48B2-22C8582F2855}"/>
                </a:ext>
              </a:extLst>
            </p:cNvPr>
            <p:cNvSpPr/>
            <p:nvPr/>
          </p:nvSpPr>
          <p:spPr>
            <a:xfrm>
              <a:off x="428773" y="2433896"/>
              <a:ext cx="5086718" cy="3727858"/>
            </a:xfrm>
            <a:prstGeom prst="roundRect">
              <a:avLst>
                <a:gd name="adj" fmla="val 9758"/>
              </a:avLst>
            </a:prstGeom>
            <a:solidFill>
              <a:srgbClr val="FFFFE7"/>
            </a:solidFill>
            <a:ln w="12700">
              <a:solidFill>
                <a:srgbClr val="C00000"/>
              </a:solidFill>
              <a:prstDash val="lgDashDot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4B844E07-18A4-C817-5C45-1ED7D766D38B}"/>
                </a:ext>
              </a:extLst>
            </p:cNvPr>
            <p:cNvGrpSpPr/>
            <p:nvPr/>
          </p:nvGrpSpPr>
          <p:grpSpPr>
            <a:xfrm>
              <a:off x="714113" y="2143338"/>
              <a:ext cx="2369962" cy="543399"/>
              <a:chOff x="999364" y="899944"/>
              <a:chExt cx="2369962" cy="543399"/>
            </a:xfrm>
          </p:grpSpPr>
          <p:pic>
            <p:nvPicPr>
              <p:cNvPr id="31" name="圖形 30" descr="電池充電 以實心填滿">
                <a:extLst>
                  <a:ext uri="{FF2B5EF4-FFF2-40B4-BE49-F238E27FC236}">
                    <a16:creationId xmlns:a16="http://schemas.microsoft.com/office/drawing/2014/main" id="{963D95DE-AE6D-E5CC-79BC-9200244E142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3900" b="14888"/>
              <a:stretch/>
            </p:blipFill>
            <p:spPr>
              <a:xfrm flipH="1">
                <a:off x="999364" y="903343"/>
                <a:ext cx="732677" cy="540000"/>
              </a:xfrm>
              <a:prstGeom prst="rect">
                <a:avLst/>
              </a:prstGeom>
            </p:spPr>
          </p:pic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41D6A23-B424-5B7C-3B61-D0BF9E94B86B}"/>
                  </a:ext>
                </a:extLst>
              </p:cNvPr>
              <p:cNvSpPr/>
              <p:nvPr userDrawn="1"/>
            </p:nvSpPr>
            <p:spPr>
              <a:xfrm>
                <a:off x="1745784" y="899944"/>
                <a:ext cx="540000" cy="517137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充</a:t>
                </a: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3BBE9AC7-CD3E-B92E-C583-E1933064157C}"/>
                  </a:ext>
                </a:extLst>
              </p:cNvPr>
              <p:cNvSpPr/>
              <p:nvPr userDrawn="1"/>
            </p:nvSpPr>
            <p:spPr>
              <a:xfrm>
                <a:off x="2285784" y="899944"/>
                <a:ext cx="540000" cy="517137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電</a:t>
                </a:r>
                <a:endParaRPr lang="en-US" altLang="zh-TW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4F3C0728-D779-1DBC-96C6-ED09ED3344F9}"/>
                  </a:ext>
                </a:extLst>
              </p:cNvPr>
              <p:cNvSpPr/>
              <p:nvPr userDrawn="1"/>
            </p:nvSpPr>
            <p:spPr>
              <a:xfrm>
                <a:off x="2829326" y="899944"/>
                <a:ext cx="540000" cy="517137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站</a:t>
                </a:r>
              </a:p>
            </p:txBody>
          </p:sp>
        </p:grp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E59DE753-2888-B6D5-F6A7-F46E995E91DC}"/>
                </a:ext>
              </a:extLst>
            </p:cNvPr>
            <p:cNvSpPr txBox="1"/>
            <p:nvPr/>
          </p:nvSpPr>
          <p:spPr>
            <a:xfrm>
              <a:off x="566489" y="2641970"/>
              <a:ext cx="4842438" cy="345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大肚王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　</a:t>
              </a:r>
              <a:r>
                <a:rPr lang="zh-TW" altLang="en-US" sz="3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大肚王的勢力範圍主要在今臺中市一帶，統轄約二十多個原住民部落，為中部跨部落聯盟的領袖。在荷蘭與鄭氏來臺期間，大肚王都曾領導部落反抗統治。 </a:t>
              </a:r>
              <a:endParaRPr kumimoji="0" lang="zh-TW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44CC7AB-37A8-E831-8D99-2ACBA78ECC4A}"/>
              </a:ext>
            </a:extLst>
          </p:cNvPr>
          <p:cNvSpPr txBox="1"/>
          <p:nvPr/>
        </p:nvSpPr>
        <p:spPr>
          <a:xfrm>
            <a:off x="3183842" y="1363395"/>
            <a:ext cx="3389979" cy="1255309"/>
          </a:xfrm>
          <a:prstGeom prst="wedgeRoundRectCallout">
            <a:avLst>
              <a:gd name="adj1" fmla="val 57922"/>
              <a:gd name="adj2" fmla="val 545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/>
              <a:t>與中部</a:t>
            </a:r>
            <a:r>
              <a:rPr lang="zh-TW" altLang="en-US" sz="3200" b="1" dirty="0">
                <a:solidFill>
                  <a:srgbClr val="C00000"/>
                </a:solidFill>
              </a:rPr>
              <a:t>大肚王</a:t>
            </a:r>
            <a:r>
              <a:rPr lang="zh-TW" altLang="en-US" sz="3200" b="1" dirty="0"/>
              <a:t>的衝突日趨激烈</a:t>
            </a: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787846D-505D-C095-F5FF-0248D79F7D7A}"/>
              </a:ext>
            </a:extLst>
          </p:cNvPr>
          <p:cNvGrpSpPr/>
          <p:nvPr/>
        </p:nvGrpSpPr>
        <p:grpSpPr>
          <a:xfrm>
            <a:off x="4572000" y="1287850"/>
            <a:ext cx="1185705" cy="703199"/>
            <a:chOff x="6866792" y="2795633"/>
            <a:chExt cx="1185705" cy="703199"/>
          </a:xfrm>
        </p:grpSpPr>
        <p:pic>
          <p:nvPicPr>
            <p:cNvPr id="36" name="圖形 35" descr="電池充電 以實心填滿">
              <a:extLst>
                <a:ext uri="{FF2B5EF4-FFF2-40B4-BE49-F238E27FC236}">
                  <a16:creationId xmlns:a16="http://schemas.microsoft.com/office/drawing/2014/main" id="{118D4AAC-B942-3A37-E172-CB0A5AAE8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3900" b="14888"/>
            <a:stretch/>
          </p:blipFill>
          <p:spPr>
            <a:xfrm flipH="1">
              <a:off x="6866792" y="2795633"/>
              <a:ext cx="357243" cy="263296"/>
            </a:xfrm>
            <a:prstGeom prst="rect">
              <a:avLst/>
            </a:prstGeom>
          </p:spPr>
        </p:pic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2B5CF978-11AE-B03D-1A03-C50F5B85268D}"/>
                </a:ext>
              </a:extLst>
            </p:cNvPr>
            <p:cNvCxnSpPr>
              <a:cxnSpLocks/>
            </p:cNvCxnSpPr>
            <p:nvPr/>
          </p:nvCxnSpPr>
          <p:spPr>
            <a:xfrm>
              <a:off x="6866792" y="3483876"/>
              <a:ext cx="1185705" cy="14956"/>
            </a:xfrm>
            <a:prstGeom prst="line">
              <a:avLst/>
            </a:prstGeom>
            <a:ln w="571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087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地圖, 文字, 地圖集 的圖片&#10;&#10;自動產生的描述">
            <a:extLst>
              <a:ext uri="{FF2B5EF4-FFF2-40B4-BE49-F238E27FC236}">
                <a16:creationId xmlns:a16="http://schemas.microsoft.com/office/drawing/2014/main" id="{924A5DB3-8032-7319-C87B-EFB09ED02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12" y="822849"/>
            <a:ext cx="3489256" cy="565479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6" y="1420976"/>
            <a:ext cx="22787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武力降服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6314883-83D2-5FF1-FBE4-F44418A38D9F}"/>
              </a:ext>
            </a:extLst>
          </p:cNvPr>
          <p:cNvSpPr txBox="1"/>
          <p:nvPr/>
        </p:nvSpPr>
        <p:spPr>
          <a:xfrm>
            <a:off x="7727401" y="603346"/>
            <a:ext cx="677108" cy="565189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3200" b="1" dirty="0">
                <a:solidFill>
                  <a:srgbClr val="0000CC"/>
                </a:solidFill>
                <a:latin typeface="+mj-ea"/>
                <a:ea typeface="+mj-ea"/>
              </a:rPr>
              <a:t>荷蘭的統治勢力由南往北擴張</a:t>
            </a:r>
          </a:p>
        </p:txBody>
      </p:sp>
      <p:pic>
        <p:nvPicPr>
          <p:cNvPr id="11" name="圖形 10" descr="箭號: 順時針曲線 以實心填滿">
            <a:extLst>
              <a:ext uri="{FF2B5EF4-FFF2-40B4-BE49-F238E27FC236}">
                <a16:creationId xmlns:a16="http://schemas.microsoft.com/office/drawing/2014/main" id="{2AFA959B-5537-99E3-BE90-E6FCBA985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19398">
            <a:off x="5995169" y="2487822"/>
            <a:ext cx="914400" cy="240348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44CC7AB-37A8-E831-8D99-2ACBA78ECC4A}"/>
              </a:ext>
            </a:extLst>
          </p:cNvPr>
          <p:cNvSpPr txBox="1"/>
          <p:nvPr/>
        </p:nvSpPr>
        <p:spPr>
          <a:xfrm>
            <a:off x="3183842" y="1363395"/>
            <a:ext cx="3389979" cy="1255309"/>
          </a:xfrm>
          <a:prstGeom prst="wedgeRoundRectCallout">
            <a:avLst>
              <a:gd name="adj1" fmla="val 57922"/>
              <a:gd name="adj2" fmla="val 545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/>
              <a:t>與中部</a:t>
            </a:r>
            <a:r>
              <a:rPr lang="zh-TW" altLang="en-US" sz="3200" b="1" dirty="0">
                <a:solidFill>
                  <a:srgbClr val="C00000"/>
                </a:solidFill>
              </a:rPr>
              <a:t>大肚王</a:t>
            </a:r>
            <a:r>
              <a:rPr lang="zh-TW" altLang="en-US" sz="3200" b="1" dirty="0"/>
              <a:t>的衝突日趨激烈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89A74D6-4AE8-9669-96BF-5CC16230ADAD}"/>
              </a:ext>
            </a:extLst>
          </p:cNvPr>
          <p:cNvSpPr txBox="1"/>
          <p:nvPr/>
        </p:nvSpPr>
        <p:spPr>
          <a:xfrm>
            <a:off x="660756" y="2973865"/>
            <a:ext cx="4650380" cy="2759666"/>
          </a:xfrm>
          <a:custGeom>
            <a:avLst/>
            <a:gdLst>
              <a:gd name="connsiteX0" fmla="*/ 0 w 4650380"/>
              <a:gd name="connsiteY0" fmla="*/ 0 h 2759666"/>
              <a:gd name="connsiteX1" fmla="*/ 581298 w 4650380"/>
              <a:gd name="connsiteY1" fmla="*/ 0 h 2759666"/>
              <a:gd name="connsiteX2" fmla="*/ 1255603 w 4650380"/>
              <a:gd name="connsiteY2" fmla="*/ 0 h 2759666"/>
              <a:gd name="connsiteX3" fmla="*/ 1743893 w 4650380"/>
              <a:gd name="connsiteY3" fmla="*/ 0 h 2759666"/>
              <a:gd name="connsiteX4" fmla="*/ 2325190 w 4650380"/>
              <a:gd name="connsiteY4" fmla="*/ 0 h 2759666"/>
              <a:gd name="connsiteX5" fmla="*/ 2813480 w 4650380"/>
              <a:gd name="connsiteY5" fmla="*/ 0 h 2759666"/>
              <a:gd name="connsiteX6" fmla="*/ 3348274 w 4650380"/>
              <a:gd name="connsiteY6" fmla="*/ 0 h 2759666"/>
              <a:gd name="connsiteX7" fmla="*/ 3790060 w 4650380"/>
              <a:gd name="connsiteY7" fmla="*/ 0 h 2759666"/>
              <a:gd name="connsiteX8" fmla="*/ 4650380 w 4650380"/>
              <a:gd name="connsiteY8" fmla="*/ 0 h 2759666"/>
              <a:gd name="connsiteX9" fmla="*/ 4650380 w 4650380"/>
              <a:gd name="connsiteY9" fmla="*/ 469143 h 2759666"/>
              <a:gd name="connsiteX10" fmla="*/ 4650380 w 4650380"/>
              <a:gd name="connsiteY10" fmla="*/ 965883 h 2759666"/>
              <a:gd name="connsiteX11" fmla="*/ 4650380 w 4650380"/>
              <a:gd name="connsiteY11" fmla="*/ 1435026 h 2759666"/>
              <a:gd name="connsiteX12" fmla="*/ 4650380 w 4650380"/>
              <a:gd name="connsiteY12" fmla="*/ 2014556 h 2759666"/>
              <a:gd name="connsiteX13" fmla="*/ 4650380 w 4650380"/>
              <a:gd name="connsiteY13" fmla="*/ 2759666 h 2759666"/>
              <a:gd name="connsiteX14" fmla="*/ 4208594 w 4650380"/>
              <a:gd name="connsiteY14" fmla="*/ 2759666 h 2759666"/>
              <a:gd name="connsiteX15" fmla="*/ 3534289 w 4650380"/>
              <a:gd name="connsiteY15" fmla="*/ 2759666 h 2759666"/>
              <a:gd name="connsiteX16" fmla="*/ 3045999 w 4650380"/>
              <a:gd name="connsiteY16" fmla="*/ 2759666 h 2759666"/>
              <a:gd name="connsiteX17" fmla="*/ 2604213 w 4650380"/>
              <a:gd name="connsiteY17" fmla="*/ 2759666 h 2759666"/>
              <a:gd name="connsiteX18" fmla="*/ 1976412 w 4650380"/>
              <a:gd name="connsiteY18" fmla="*/ 2759666 h 2759666"/>
              <a:gd name="connsiteX19" fmla="*/ 1534625 w 4650380"/>
              <a:gd name="connsiteY19" fmla="*/ 2759666 h 2759666"/>
              <a:gd name="connsiteX20" fmla="*/ 953328 w 4650380"/>
              <a:gd name="connsiteY20" fmla="*/ 2759666 h 2759666"/>
              <a:gd name="connsiteX21" fmla="*/ 0 w 4650380"/>
              <a:gd name="connsiteY21" fmla="*/ 2759666 h 2759666"/>
              <a:gd name="connsiteX22" fmla="*/ 0 w 4650380"/>
              <a:gd name="connsiteY22" fmla="*/ 2290523 h 2759666"/>
              <a:gd name="connsiteX23" fmla="*/ 0 w 4650380"/>
              <a:gd name="connsiteY23" fmla="*/ 1738590 h 2759666"/>
              <a:gd name="connsiteX24" fmla="*/ 0 w 4650380"/>
              <a:gd name="connsiteY24" fmla="*/ 1269446 h 2759666"/>
              <a:gd name="connsiteX25" fmla="*/ 0 w 4650380"/>
              <a:gd name="connsiteY25" fmla="*/ 800303 h 2759666"/>
              <a:gd name="connsiteX26" fmla="*/ 0 w 4650380"/>
              <a:gd name="connsiteY26" fmla="*/ 0 h 275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50380" h="2759666" fill="none" extrusionOk="0">
                <a:moveTo>
                  <a:pt x="0" y="0"/>
                </a:moveTo>
                <a:cubicBezTo>
                  <a:pt x="197817" y="-59481"/>
                  <a:pt x="382737" y="39391"/>
                  <a:pt x="581298" y="0"/>
                </a:cubicBezTo>
                <a:cubicBezTo>
                  <a:pt x="779859" y="-39391"/>
                  <a:pt x="1030886" y="16659"/>
                  <a:pt x="1255603" y="0"/>
                </a:cubicBezTo>
                <a:cubicBezTo>
                  <a:pt x="1480320" y="-16659"/>
                  <a:pt x="1514417" y="23775"/>
                  <a:pt x="1743893" y="0"/>
                </a:cubicBezTo>
                <a:cubicBezTo>
                  <a:pt x="1973369" y="-23775"/>
                  <a:pt x="2146748" y="22978"/>
                  <a:pt x="2325190" y="0"/>
                </a:cubicBezTo>
                <a:cubicBezTo>
                  <a:pt x="2503632" y="-22978"/>
                  <a:pt x="2655720" y="39536"/>
                  <a:pt x="2813480" y="0"/>
                </a:cubicBezTo>
                <a:cubicBezTo>
                  <a:pt x="2971240" y="-39536"/>
                  <a:pt x="3085480" y="64133"/>
                  <a:pt x="3348274" y="0"/>
                </a:cubicBezTo>
                <a:cubicBezTo>
                  <a:pt x="3611068" y="-64133"/>
                  <a:pt x="3692396" y="27198"/>
                  <a:pt x="3790060" y="0"/>
                </a:cubicBezTo>
                <a:cubicBezTo>
                  <a:pt x="3887724" y="-27198"/>
                  <a:pt x="4312897" y="35670"/>
                  <a:pt x="4650380" y="0"/>
                </a:cubicBezTo>
                <a:cubicBezTo>
                  <a:pt x="4669420" y="132978"/>
                  <a:pt x="4629683" y="329508"/>
                  <a:pt x="4650380" y="469143"/>
                </a:cubicBezTo>
                <a:cubicBezTo>
                  <a:pt x="4671077" y="608778"/>
                  <a:pt x="4600134" y="740170"/>
                  <a:pt x="4650380" y="965883"/>
                </a:cubicBezTo>
                <a:cubicBezTo>
                  <a:pt x="4700626" y="1191596"/>
                  <a:pt x="4650007" y="1312807"/>
                  <a:pt x="4650380" y="1435026"/>
                </a:cubicBezTo>
                <a:cubicBezTo>
                  <a:pt x="4650753" y="1557245"/>
                  <a:pt x="4630155" y="1871657"/>
                  <a:pt x="4650380" y="2014556"/>
                </a:cubicBezTo>
                <a:cubicBezTo>
                  <a:pt x="4670605" y="2157455"/>
                  <a:pt x="4593768" y="2429391"/>
                  <a:pt x="4650380" y="2759666"/>
                </a:cubicBezTo>
                <a:cubicBezTo>
                  <a:pt x="4493164" y="2793392"/>
                  <a:pt x="4351779" y="2728552"/>
                  <a:pt x="4208594" y="2759666"/>
                </a:cubicBezTo>
                <a:cubicBezTo>
                  <a:pt x="4065409" y="2790780"/>
                  <a:pt x="3779982" y="2727612"/>
                  <a:pt x="3534289" y="2759666"/>
                </a:cubicBezTo>
                <a:cubicBezTo>
                  <a:pt x="3288597" y="2791720"/>
                  <a:pt x="3273500" y="2752372"/>
                  <a:pt x="3045999" y="2759666"/>
                </a:cubicBezTo>
                <a:cubicBezTo>
                  <a:pt x="2818498" y="2766960"/>
                  <a:pt x="2784423" y="2754388"/>
                  <a:pt x="2604213" y="2759666"/>
                </a:cubicBezTo>
                <a:cubicBezTo>
                  <a:pt x="2424003" y="2764944"/>
                  <a:pt x="2178562" y="2725277"/>
                  <a:pt x="1976412" y="2759666"/>
                </a:cubicBezTo>
                <a:cubicBezTo>
                  <a:pt x="1774262" y="2794055"/>
                  <a:pt x="1623578" y="2740774"/>
                  <a:pt x="1534625" y="2759666"/>
                </a:cubicBezTo>
                <a:cubicBezTo>
                  <a:pt x="1445672" y="2778558"/>
                  <a:pt x="1184344" y="2696972"/>
                  <a:pt x="953328" y="2759666"/>
                </a:cubicBezTo>
                <a:cubicBezTo>
                  <a:pt x="722312" y="2822360"/>
                  <a:pt x="246784" y="2730516"/>
                  <a:pt x="0" y="2759666"/>
                </a:cubicBezTo>
                <a:cubicBezTo>
                  <a:pt x="-53255" y="2548071"/>
                  <a:pt x="44008" y="2407007"/>
                  <a:pt x="0" y="2290523"/>
                </a:cubicBezTo>
                <a:cubicBezTo>
                  <a:pt x="-44008" y="2174039"/>
                  <a:pt x="47508" y="2013053"/>
                  <a:pt x="0" y="1738590"/>
                </a:cubicBezTo>
                <a:cubicBezTo>
                  <a:pt x="-47508" y="1464127"/>
                  <a:pt x="10577" y="1365965"/>
                  <a:pt x="0" y="1269446"/>
                </a:cubicBezTo>
                <a:cubicBezTo>
                  <a:pt x="-10577" y="1172927"/>
                  <a:pt x="53221" y="995311"/>
                  <a:pt x="0" y="800303"/>
                </a:cubicBezTo>
                <a:cubicBezTo>
                  <a:pt x="-53221" y="605295"/>
                  <a:pt x="71325" y="391112"/>
                  <a:pt x="0" y="0"/>
                </a:cubicBezTo>
                <a:close/>
              </a:path>
              <a:path w="4650380" h="2759666" stroke="0" extrusionOk="0">
                <a:moveTo>
                  <a:pt x="0" y="0"/>
                </a:moveTo>
                <a:cubicBezTo>
                  <a:pt x="114157" y="-28626"/>
                  <a:pt x="346776" y="6072"/>
                  <a:pt x="488290" y="0"/>
                </a:cubicBezTo>
                <a:cubicBezTo>
                  <a:pt x="629804" y="-6072"/>
                  <a:pt x="780863" y="54177"/>
                  <a:pt x="1069587" y="0"/>
                </a:cubicBezTo>
                <a:cubicBezTo>
                  <a:pt x="1358311" y="-54177"/>
                  <a:pt x="1433231" y="43118"/>
                  <a:pt x="1604381" y="0"/>
                </a:cubicBezTo>
                <a:cubicBezTo>
                  <a:pt x="1775531" y="-43118"/>
                  <a:pt x="2082475" y="15354"/>
                  <a:pt x="2232182" y="0"/>
                </a:cubicBezTo>
                <a:cubicBezTo>
                  <a:pt x="2381889" y="-15354"/>
                  <a:pt x="2579816" y="26485"/>
                  <a:pt x="2673969" y="0"/>
                </a:cubicBezTo>
                <a:cubicBezTo>
                  <a:pt x="2768122" y="-26485"/>
                  <a:pt x="3002415" y="8266"/>
                  <a:pt x="3208762" y="0"/>
                </a:cubicBezTo>
                <a:cubicBezTo>
                  <a:pt x="3415109" y="-8266"/>
                  <a:pt x="3546021" y="58732"/>
                  <a:pt x="3743556" y="0"/>
                </a:cubicBezTo>
                <a:cubicBezTo>
                  <a:pt x="3941091" y="-58732"/>
                  <a:pt x="4384884" y="94614"/>
                  <a:pt x="4650380" y="0"/>
                </a:cubicBezTo>
                <a:cubicBezTo>
                  <a:pt x="4717424" y="174088"/>
                  <a:pt x="4597721" y="329553"/>
                  <a:pt x="4650380" y="607127"/>
                </a:cubicBezTo>
                <a:cubicBezTo>
                  <a:pt x="4703039" y="884701"/>
                  <a:pt x="4628693" y="971230"/>
                  <a:pt x="4650380" y="1103866"/>
                </a:cubicBezTo>
                <a:cubicBezTo>
                  <a:pt x="4672067" y="1236502"/>
                  <a:pt x="4615969" y="1437842"/>
                  <a:pt x="4650380" y="1710993"/>
                </a:cubicBezTo>
                <a:cubicBezTo>
                  <a:pt x="4684791" y="1984144"/>
                  <a:pt x="4610238" y="2036055"/>
                  <a:pt x="4650380" y="2207733"/>
                </a:cubicBezTo>
                <a:cubicBezTo>
                  <a:pt x="4690522" y="2379411"/>
                  <a:pt x="4597547" y="2534292"/>
                  <a:pt x="4650380" y="2759666"/>
                </a:cubicBezTo>
                <a:cubicBezTo>
                  <a:pt x="4460268" y="2805902"/>
                  <a:pt x="4288154" y="2755130"/>
                  <a:pt x="4022579" y="2759666"/>
                </a:cubicBezTo>
                <a:cubicBezTo>
                  <a:pt x="3757004" y="2764202"/>
                  <a:pt x="3652318" y="2748282"/>
                  <a:pt x="3534289" y="2759666"/>
                </a:cubicBezTo>
                <a:cubicBezTo>
                  <a:pt x="3416260" y="2771050"/>
                  <a:pt x="3018864" y="2715821"/>
                  <a:pt x="2859984" y="2759666"/>
                </a:cubicBezTo>
                <a:cubicBezTo>
                  <a:pt x="2701105" y="2803511"/>
                  <a:pt x="2608508" y="2721683"/>
                  <a:pt x="2418198" y="2759666"/>
                </a:cubicBezTo>
                <a:cubicBezTo>
                  <a:pt x="2227888" y="2797649"/>
                  <a:pt x="1926258" y="2727913"/>
                  <a:pt x="1790396" y="2759666"/>
                </a:cubicBezTo>
                <a:cubicBezTo>
                  <a:pt x="1654534" y="2791419"/>
                  <a:pt x="1532725" y="2757472"/>
                  <a:pt x="1348610" y="2759666"/>
                </a:cubicBezTo>
                <a:cubicBezTo>
                  <a:pt x="1164495" y="2761860"/>
                  <a:pt x="1074015" y="2719669"/>
                  <a:pt x="906824" y="2759666"/>
                </a:cubicBezTo>
                <a:cubicBezTo>
                  <a:pt x="739633" y="2799663"/>
                  <a:pt x="376713" y="2755173"/>
                  <a:pt x="0" y="2759666"/>
                </a:cubicBezTo>
                <a:cubicBezTo>
                  <a:pt x="-4108" y="2585543"/>
                  <a:pt x="189" y="2392823"/>
                  <a:pt x="0" y="2235329"/>
                </a:cubicBezTo>
                <a:cubicBezTo>
                  <a:pt x="-189" y="2077835"/>
                  <a:pt x="58236" y="1966435"/>
                  <a:pt x="0" y="1710993"/>
                </a:cubicBezTo>
                <a:cubicBezTo>
                  <a:pt x="-58236" y="1455551"/>
                  <a:pt x="50568" y="1390733"/>
                  <a:pt x="0" y="1159060"/>
                </a:cubicBezTo>
                <a:cubicBezTo>
                  <a:pt x="-50568" y="927387"/>
                  <a:pt x="60427" y="815064"/>
                  <a:pt x="0" y="634723"/>
                </a:cubicBezTo>
                <a:cubicBezTo>
                  <a:pt x="-60427" y="454382"/>
                  <a:pt x="55564" y="189702"/>
                  <a:pt x="0" y="0"/>
                </a:cubicBezTo>
                <a:close/>
              </a:path>
            </a:pathLst>
          </a:custGeom>
          <a:solidFill>
            <a:srgbClr val="FFF8E5">
              <a:alpha val="50196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2549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31788" indent="-331788">
              <a:lnSpc>
                <a:spcPct val="110000"/>
              </a:lnSpc>
            </a:pPr>
            <a: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1.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荷蘭多次對大肚王的統轄區發動攻勢，迫使大肚王與其訂約接受管轄。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331788" indent="-331788">
              <a:lnSpc>
                <a:spcPct val="110000"/>
              </a:lnSpc>
            </a:pPr>
            <a:r>
              <a:rPr lang="en-US" altLang="zh-TW" sz="3200" dirty="0">
                <a:latin typeface="+mj-ea"/>
                <a:ea typeface="+mj-ea"/>
              </a:rPr>
              <a:t>2.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大肚王在外來勢力衝擊下，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逐漸喪失獨立地位。</a:t>
            </a:r>
            <a:endParaRPr lang="zh-TW" altLang="en-US" dirty="0"/>
          </a:p>
        </p:txBody>
      </p:sp>
      <p:pic>
        <p:nvPicPr>
          <p:cNvPr id="6" name="圖形 5" descr="箭號: 順時針曲線 以實心填滿">
            <a:extLst>
              <a:ext uri="{FF2B5EF4-FFF2-40B4-BE49-F238E27FC236}">
                <a16:creationId xmlns:a16="http://schemas.microsoft.com/office/drawing/2014/main" id="{C4C5F18C-9DB4-37F4-ED57-31986C44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912679" flipH="1">
            <a:off x="2561660" y="1827080"/>
            <a:ext cx="871418" cy="11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FF9376D-E14B-B3A0-49CD-C489D6B3A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89" y="2413001"/>
            <a:ext cx="7109429" cy="2854843"/>
          </a:xfrm>
          <a:prstGeom prst="rect">
            <a:avLst/>
          </a:prstGeom>
        </p:spPr>
      </p:pic>
      <p:pic>
        <p:nvPicPr>
          <p:cNvPr id="7" name="圖片 6">
            <a:hlinkClick r:id="rId3"/>
            <a:extLst>
              <a:ext uri="{FF2B5EF4-FFF2-40B4-BE49-F238E27FC236}">
                <a16:creationId xmlns:a16="http://schemas.microsoft.com/office/drawing/2014/main" id="{859C115F-3D01-50AC-9E38-B8D3666C4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25" y="3367885"/>
            <a:ext cx="1377815" cy="987638"/>
          </a:xfrm>
          <a:prstGeom prst="rect">
            <a:avLst/>
          </a:prstGeom>
        </p:spPr>
      </p:pic>
      <p:pic>
        <p:nvPicPr>
          <p:cNvPr id="8" name="Picture 12" descr="手点击指头鼠标- 包站长">
            <a:hlinkClick r:id="rId5" action="ppaction://hlinkfile"/>
            <a:extLst>
              <a:ext uri="{FF2B5EF4-FFF2-40B4-BE49-F238E27FC236}">
                <a16:creationId xmlns:a16="http://schemas.microsoft.com/office/drawing/2014/main" id="{1919C87C-86AC-FABF-5C86-A8845E43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37" y="3986251"/>
            <a:ext cx="956328" cy="7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8097CE6-35AD-A41D-85C1-5339DD5EC3AE}"/>
              </a:ext>
            </a:extLst>
          </p:cNvPr>
          <p:cNvSpPr txBox="1"/>
          <p:nvPr/>
        </p:nvSpPr>
        <p:spPr>
          <a:xfrm>
            <a:off x="827585" y="1487592"/>
            <a:ext cx="3952234" cy="715089"/>
          </a:xfrm>
          <a:prstGeom prst="roundRect">
            <a:avLst/>
          </a:prstGeom>
          <a:solidFill>
            <a:srgbClr val="FFFFCC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傳說中的大肚王國</a:t>
            </a:r>
            <a:endParaRPr 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49578A-9C67-62CC-D74A-8F721733837B}"/>
              </a:ext>
            </a:extLst>
          </p:cNvPr>
          <p:cNvSpPr txBox="1"/>
          <p:nvPr/>
        </p:nvSpPr>
        <p:spPr>
          <a:xfrm>
            <a:off x="6950276" y="1487609"/>
            <a:ext cx="1217318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</a:t>
            </a:r>
            <a:endParaRPr 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C11852-C202-7556-4CBD-3B7368D9712F}"/>
              </a:ext>
            </a:extLst>
          </p:cNvPr>
          <p:cNvSpPr/>
          <p:nvPr/>
        </p:nvSpPr>
        <p:spPr>
          <a:xfrm>
            <a:off x="755576" y="6063679"/>
            <a:ext cx="784094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影片來源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YouTube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-Taiwan Bar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頻道            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發布日期：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E90D82-296C-0A1E-9BBC-0E1E80D9FDFC}"/>
              </a:ext>
            </a:extLst>
          </p:cNvPr>
          <p:cNvSpPr txBox="1"/>
          <p:nvPr/>
        </p:nvSpPr>
        <p:spPr>
          <a:xfrm>
            <a:off x="5710792" y="5482017"/>
            <a:ext cx="2648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此影片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需連接網路</a:t>
            </a:r>
          </a:p>
        </p:txBody>
      </p:sp>
    </p:spTree>
    <p:extLst>
      <p:ext uri="{BB962C8B-B14F-4D97-AF65-F5344CB8AC3E}">
        <p14:creationId xmlns:p14="http://schemas.microsoft.com/office/powerpoint/2010/main" val="385884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FB738E0-B3CE-D870-9F29-B11F8B5E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7" y="5767753"/>
            <a:ext cx="8123526" cy="776491"/>
          </a:xfrm>
        </p:spPr>
        <p:txBody>
          <a:bodyPr/>
          <a:lstStyle/>
          <a:p>
            <a:pPr marL="7938" indent="-7938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2-3-1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十七世紀臺南地區西拉雅族部落及中部大肚王勢力範圍分布圖</a:t>
            </a:r>
            <a:endParaRPr lang="zh-TW" altLang="en-US" dirty="0"/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D0D2F7D2-2BC4-9F72-BFB3-1CFA96B8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90136" y="5767753"/>
            <a:ext cx="426034" cy="426034"/>
          </a:xfrm>
          <a:prstGeom prst="rect">
            <a:avLst/>
          </a:prstGeom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B9FA90C8-60C4-D2D7-DABF-FBE1D5E3C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pic>
        <p:nvPicPr>
          <p:cNvPr id="8" name="圖片 7" descr="一張含有 文字, 地圖, 圖表, 地圖集 的圖片&#10;&#10;自動產生的描述">
            <a:extLst>
              <a:ext uri="{FF2B5EF4-FFF2-40B4-BE49-F238E27FC236}">
                <a16:creationId xmlns:a16="http://schemas.microsoft.com/office/drawing/2014/main" id="{39A676F1-F783-D6CB-FC49-E4C1C36E2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28" y="236667"/>
            <a:ext cx="4230356" cy="5531086"/>
          </a:xfrm>
          <a:prstGeom prst="rect">
            <a:avLst/>
          </a:prstGeom>
        </p:spPr>
      </p:pic>
      <p:pic>
        <p:nvPicPr>
          <p:cNvPr id="4" name="圖片 3" descr="一張含有 文字, 地圖, 字型, 螢幕擷取畫面 的圖片&#10;&#10;自動產生的描述">
            <a:extLst>
              <a:ext uri="{FF2B5EF4-FFF2-40B4-BE49-F238E27FC236}">
                <a16:creationId xmlns:a16="http://schemas.microsoft.com/office/drawing/2014/main" id="{AA55E2AE-79CD-5C47-9CDC-C6BAF2DA7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4" y="232134"/>
            <a:ext cx="4118584" cy="3033581"/>
          </a:xfrm>
          <a:prstGeom prst="rect">
            <a:avLst/>
          </a:prstGeom>
        </p:spPr>
      </p:pic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5EBA4BDC-E8B7-2C12-5714-F66E2548C7D9}"/>
              </a:ext>
            </a:extLst>
          </p:cNvPr>
          <p:cNvSpPr/>
          <p:nvPr/>
        </p:nvSpPr>
        <p:spPr>
          <a:xfrm>
            <a:off x="4220308" y="3265715"/>
            <a:ext cx="1507252" cy="1135464"/>
          </a:xfrm>
          <a:prstGeom prst="wedgeRoundRectCallout">
            <a:avLst>
              <a:gd name="adj1" fmla="val -75820"/>
              <a:gd name="adj2" fmla="val -4192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0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0BE5776A-A4D7-D4B7-EE7D-8630F7A93DA0}"/>
              </a:ext>
            </a:extLst>
          </p:cNvPr>
          <p:cNvGrpSpPr/>
          <p:nvPr/>
        </p:nvGrpSpPr>
        <p:grpSpPr>
          <a:xfrm>
            <a:off x="261256" y="622888"/>
            <a:ext cx="8634688" cy="5928639"/>
            <a:chOff x="-5040094" y="491348"/>
            <a:chExt cx="8634688" cy="6726782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2DEA4960-50FF-061B-D6BA-D611EDAFC327}"/>
                </a:ext>
              </a:extLst>
            </p:cNvPr>
            <p:cNvSpPr/>
            <p:nvPr/>
          </p:nvSpPr>
          <p:spPr>
            <a:xfrm>
              <a:off x="-5040094" y="943134"/>
              <a:ext cx="8634688" cy="6274996"/>
            </a:xfrm>
            <a:custGeom>
              <a:avLst/>
              <a:gdLst>
                <a:gd name="connsiteX0" fmla="*/ 0 w 8634688"/>
                <a:gd name="connsiteY0" fmla="*/ 244411 h 6274996"/>
                <a:gd name="connsiteX1" fmla="*/ 244411 w 8634688"/>
                <a:gd name="connsiteY1" fmla="*/ 0 h 6274996"/>
                <a:gd name="connsiteX2" fmla="*/ 744800 w 8634688"/>
                <a:gd name="connsiteY2" fmla="*/ 0 h 6274996"/>
                <a:gd name="connsiteX3" fmla="*/ 1489565 w 8634688"/>
                <a:gd name="connsiteY3" fmla="*/ 0 h 6274996"/>
                <a:gd name="connsiteX4" fmla="*/ 2152871 w 8634688"/>
                <a:gd name="connsiteY4" fmla="*/ 0 h 6274996"/>
                <a:gd name="connsiteX5" fmla="*/ 2653260 w 8634688"/>
                <a:gd name="connsiteY5" fmla="*/ 0 h 6274996"/>
                <a:gd name="connsiteX6" fmla="*/ 3072190 w 8634688"/>
                <a:gd name="connsiteY6" fmla="*/ 0 h 6274996"/>
                <a:gd name="connsiteX7" fmla="*/ 3816955 w 8634688"/>
                <a:gd name="connsiteY7" fmla="*/ 0 h 6274996"/>
                <a:gd name="connsiteX8" fmla="*/ 4154427 w 8634688"/>
                <a:gd name="connsiteY8" fmla="*/ 0 h 6274996"/>
                <a:gd name="connsiteX9" fmla="*/ 4817733 w 8634688"/>
                <a:gd name="connsiteY9" fmla="*/ 0 h 6274996"/>
                <a:gd name="connsiteX10" fmla="*/ 5481039 w 8634688"/>
                <a:gd name="connsiteY10" fmla="*/ 0 h 6274996"/>
                <a:gd name="connsiteX11" fmla="*/ 5899969 w 8634688"/>
                <a:gd name="connsiteY11" fmla="*/ 0 h 6274996"/>
                <a:gd name="connsiteX12" fmla="*/ 6481817 w 8634688"/>
                <a:gd name="connsiteY12" fmla="*/ 0 h 6274996"/>
                <a:gd name="connsiteX13" fmla="*/ 6819289 w 8634688"/>
                <a:gd name="connsiteY13" fmla="*/ 0 h 6274996"/>
                <a:gd name="connsiteX14" fmla="*/ 7319677 w 8634688"/>
                <a:gd name="connsiteY14" fmla="*/ 0 h 6274996"/>
                <a:gd name="connsiteX15" fmla="*/ 7820066 w 8634688"/>
                <a:gd name="connsiteY15" fmla="*/ 0 h 6274996"/>
                <a:gd name="connsiteX16" fmla="*/ 8390277 w 8634688"/>
                <a:gd name="connsiteY16" fmla="*/ 0 h 6274996"/>
                <a:gd name="connsiteX17" fmla="*/ 8634688 w 8634688"/>
                <a:gd name="connsiteY17" fmla="*/ 244411 h 6274996"/>
                <a:gd name="connsiteX18" fmla="*/ 8634688 w 8634688"/>
                <a:gd name="connsiteY18" fmla="*/ 880890 h 6274996"/>
                <a:gd name="connsiteX19" fmla="*/ 8634688 w 8634688"/>
                <a:gd name="connsiteY19" fmla="*/ 1343784 h 6274996"/>
                <a:gd name="connsiteX20" fmla="*/ 8634688 w 8634688"/>
                <a:gd name="connsiteY20" fmla="*/ 2038125 h 6274996"/>
                <a:gd name="connsiteX21" fmla="*/ 8634688 w 8634688"/>
                <a:gd name="connsiteY21" fmla="*/ 2558881 h 6274996"/>
                <a:gd name="connsiteX22" fmla="*/ 8634688 w 8634688"/>
                <a:gd name="connsiteY22" fmla="*/ 3021775 h 6274996"/>
                <a:gd name="connsiteX23" fmla="*/ 8634688 w 8634688"/>
                <a:gd name="connsiteY23" fmla="*/ 3716115 h 6274996"/>
                <a:gd name="connsiteX24" fmla="*/ 8634688 w 8634688"/>
                <a:gd name="connsiteY24" fmla="*/ 4294733 h 6274996"/>
                <a:gd name="connsiteX25" fmla="*/ 8634688 w 8634688"/>
                <a:gd name="connsiteY25" fmla="*/ 4989074 h 6274996"/>
                <a:gd name="connsiteX26" fmla="*/ 8634688 w 8634688"/>
                <a:gd name="connsiteY26" fmla="*/ 5509829 h 6274996"/>
                <a:gd name="connsiteX27" fmla="*/ 8634688 w 8634688"/>
                <a:gd name="connsiteY27" fmla="*/ 6030585 h 6274996"/>
                <a:gd name="connsiteX28" fmla="*/ 8390277 w 8634688"/>
                <a:gd name="connsiteY28" fmla="*/ 6274996 h 6274996"/>
                <a:gd name="connsiteX29" fmla="*/ 7889888 w 8634688"/>
                <a:gd name="connsiteY29" fmla="*/ 6274996 h 6274996"/>
                <a:gd name="connsiteX30" fmla="*/ 7145123 w 8634688"/>
                <a:gd name="connsiteY30" fmla="*/ 6274996 h 6274996"/>
                <a:gd name="connsiteX31" fmla="*/ 6644734 w 8634688"/>
                <a:gd name="connsiteY31" fmla="*/ 6274996 h 6274996"/>
                <a:gd name="connsiteX32" fmla="*/ 5899969 w 8634688"/>
                <a:gd name="connsiteY32" fmla="*/ 6274996 h 6274996"/>
                <a:gd name="connsiteX33" fmla="*/ 5481039 w 8634688"/>
                <a:gd name="connsiteY33" fmla="*/ 6274996 h 6274996"/>
                <a:gd name="connsiteX34" fmla="*/ 4736274 w 8634688"/>
                <a:gd name="connsiteY34" fmla="*/ 6274996 h 6274996"/>
                <a:gd name="connsiteX35" fmla="*/ 3991509 w 8634688"/>
                <a:gd name="connsiteY35" fmla="*/ 6274996 h 6274996"/>
                <a:gd name="connsiteX36" fmla="*/ 3654038 w 8634688"/>
                <a:gd name="connsiteY36" fmla="*/ 6274996 h 6274996"/>
                <a:gd name="connsiteX37" fmla="*/ 3072190 w 8634688"/>
                <a:gd name="connsiteY37" fmla="*/ 6274996 h 6274996"/>
                <a:gd name="connsiteX38" fmla="*/ 2327425 w 8634688"/>
                <a:gd name="connsiteY38" fmla="*/ 6274996 h 6274996"/>
                <a:gd name="connsiteX39" fmla="*/ 1908495 w 8634688"/>
                <a:gd name="connsiteY39" fmla="*/ 6274996 h 6274996"/>
                <a:gd name="connsiteX40" fmla="*/ 1163730 w 8634688"/>
                <a:gd name="connsiteY40" fmla="*/ 6274996 h 6274996"/>
                <a:gd name="connsiteX41" fmla="*/ 826259 w 8634688"/>
                <a:gd name="connsiteY41" fmla="*/ 6274996 h 6274996"/>
                <a:gd name="connsiteX42" fmla="*/ 244411 w 8634688"/>
                <a:gd name="connsiteY42" fmla="*/ 6274996 h 6274996"/>
                <a:gd name="connsiteX43" fmla="*/ 0 w 8634688"/>
                <a:gd name="connsiteY43" fmla="*/ 6030585 h 6274996"/>
                <a:gd name="connsiteX44" fmla="*/ 0 w 8634688"/>
                <a:gd name="connsiteY44" fmla="*/ 5336244 h 6274996"/>
                <a:gd name="connsiteX45" fmla="*/ 0 w 8634688"/>
                <a:gd name="connsiteY45" fmla="*/ 4931212 h 6274996"/>
                <a:gd name="connsiteX46" fmla="*/ 0 w 8634688"/>
                <a:gd name="connsiteY46" fmla="*/ 4236871 h 6274996"/>
                <a:gd name="connsiteX47" fmla="*/ 0 w 8634688"/>
                <a:gd name="connsiteY47" fmla="*/ 3600392 h 6274996"/>
                <a:gd name="connsiteX48" fmla="*/ 0 w 8634688"/>
                <a:gd name="connsiteY48" fmla="*/ 2963913 h 6274996"/>
                <a:gd name="connsiteX49" fmla="*/ 0 w 8634688"/>
                <a:gd name="connsiteY49" fmla="*/ 2385295 h 6274996"/>
                <a:gd name="connsiteX50" fmla="*/ 0 w 8634688"/>
                <a:gd name="connsiteY50" fmla="*/ 1922401 h 6274996"/>
                <a:gd name="connsiteX51" fmla="*/ 0 w 8634688"/>
                <a:gd name="connsiteY51" fmla="*/ 1459508 h 6274996"/>
                <a:gd name="connsiteX52" fmla="*/ 0 w 8634688"/>
                <a:gd name="connsiteY52" fmla="*/ 880890 h 6274996"/>
                <a:gd name="connsiteX53" fmla="*/ 0 w 8634688"/>
                <a:gd name="connsiteY53" fmla="*/ 244411 h 627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634688" h="6274996" fill="none" extrusionOk="0">
                  <a:moveTo>
                    <a:pt x="0" y="244411"/>
                  </a:moveTo>
                  <a:cubicBezTo>
                    <a:pt x="-5428" y="113743"/>
                    <a:pt x="122628" y="-14104"/>
                    <a:pt x="244411" y="0"/>
                  </a:cubicBezTo>
                  <a:cubicBezTo>
                    <a:pt x="382008" y="-48500"/>
                    <a:pt x="572774" y="29243"/>
                    <a:pt x="744800" y="0"/>
                  </a:cubicBezTo>
                  <a:cubicBezTo>
                    <a:pt x="916826" y="-29243"/>
                    <a:pt x="1152938" y="63470"/>
                    <a:pt x="1489565" y="0"/>
                  </a:cubicBezTo>
                  <a:cubicBezTo>
                    <a:pt x="1826193" y="-63470"/>
                    <a:pt x="1997268" y="60120"/>
                    <a:pt x="2152871" y="0"/>
                  </a:cubicBezTo>
                  <a:cubicBezTo>
                    <a:pt x="2308474" y="-60120"/>
                    <a:pt x="2409437" y="40339"/>
                    <a:pt x="2653260" y="0"/>
                  </a:cubicBezTo>
                  <a:cubicBezTo>
                    <a:pt x="2897083" y="-40339"/>
                    <a:pt x="2881842" y="41457"/>
                    <a:pt x="3072190" y="0"/>
                  </a:cubicBezTo>
                  <a:cubicBezTo>
                    <a:pt x="3262538" y="-41457"/>
                    <a:pt x="3570237" y="2261"/>
                    <a:pt x="3816955" y="0"/>
                  </a:cubicBezTo>
                  <a:cubicBezTo>
                    <a:pt x="4063674" y="-2261"/>
                    <a:pt x="4079580" y="9152"/>
                    <a:pt x="4154427" y="0"/>
                  </a:cubicBezTo>
                  <a:cubicBezTo>
                    <a:pt x="4229274" y="-9152"/>
                    <a:pt x="4559997" y="68894"/>
                    <a:pt x="4817733" y="0"/>
                  </a:cubicBezTo>
                  <a:cubicBezTo>
                    <a:pt x="5075469" y="-68894"/>
                    <a:pt x="5263111" y="16279"/>
                    <a:pt x="5481039" y="0"/>
                  </a:cubicBezTo>
                  <a:cubicBezTo>
                    <a:pt x="5698967" y="-16279"/>
                    <a:pt x="5694338" y="50180"/>
                    <a:pt x="5899969" y="0"/>
                  </a:cubicBezTo>
                  <a:cubicBezTo>
                    <a:pt x="6105600" y="-50180"/>
                    <a:pt x="6346876" y="4091"/>
                    <a:pt x="6481817" y="0"/>
                  </a:cubicBezTo>
                  <a:cubicBezTo>
                    <a:pt x="6616758" y="-4091"/>
                    <a:pt x="6703828" y="29587"/>
                    <a:pt x="6819289" y="0"/>
                  </a:cubicBezTo>
                  <a:cubicBezTo>
                    <a:pt x="6934750" y="-29587"/>
                    <a:pt x="7213639" y="24012"/>
                    <a:pt x="7319677" y="0"/>
                  </a:cubicBezTo>
                  <a:cubicBezTo>
                    <a:pt x="7425715" y="-24012"/>
                    <a:pt x="7696381" y="14898"/>
                    <a:pt x="7820066" y="0"/>
                  </a:cubicBezTo>
                  <a:cubicBezTo>
                    <a:pt x="7943751" y="-14898"/>
                    <a:pt x="8175909" y="37296"/>
                    <a:pt x="8390277" y="0"/>
                  </a:cubicBezTo>
                  <a:cubicBezTo>
                    <a:pt x="8533026" y="1482"/>
                    <a:pt x="8644217" y="98088"/>
                    <a:pt x="8634688" y="244411"/>
                  </a:cubicBezTo>
                  <a:cubicBezTo>
                    <a:pt x="8696445" y="519350"/>
                    <a:pt x="8603377" y="599256"/>
                    <a:pt x="8634688" y="880890"/>
                  </a:cubicBezTo>
                  <a:cubicBezTo>
                    <a:pt x="8665999" y="1162524"/>
                    <a:pt x="8619987" y="1117924"/>
                    <a:pt x="8634688" y="1343784"/>
                  </a:cubicBezTo>
                  <a:cubicBezTo>
                    <a:pt x="8649389" y="1569644"/>
                    <a:pt x="8592074" y="1723172"/>
                    <a:pt x="8634688" y="2038125"/>
                  </a:cubicBezTo>
                  <a:cubicBezTo>
                    <a:pt x="8677302" y="2353078"/>
                    <a:pt x="8613776" y="2420678"/>
                    <a:pt x="8634688" y="2558881"/>
                  </a:cubicBezTo>
                  <a:cubicBezTo>
                    <a:pt x="8655600" y="2697084"/>
                    <a:pt x="8621537" y="2867710"/>
                    <a:pt x="8634688" y="3021775"/>
                  </a:cubicBezTo>
                  <a:cubicBezTo>
                    <a:pt x="8647839" y="3175840"/>
                    <a:pt x="8610476" y="3536231"/>
                    <a:pt x="8634688" y="3716115"/>
                  </a:cubicBezTo>
                  <a:cubicBezTo>
                    <a:pt x="8658900" y="3895999"/>
                    <a:pt x="8577034" y="4010219"/>
                    <a:pt x="8634688" y="4294733"/>
                  </a:cubicBezTo>
                  <a:cubicBezTo>
                    <a:pt x="8692342" y="4579247"/>
                    <a:pt x="8574234" y="4679140"/>
                    <a:pt x="8634688" y="4989074"/>
                  </a:cubicBezTo>
                  <a:cubicBezTo>
                    <a:pt x="8695142" y="5299008"/>
                    <a:pt x="8615688" y="5272336"/>
                    <a:pt x="8634688" y="5509829"/>
                  </a:cubicBezTo>
                  <a:cubicBezTo>
                    <a:pt x="8653688" y="5747322"/>
                    <a:pt x="8604853" y="5795554"/>
                    <a:pt x="8634688" y="6030585"/>
                  </a:cubicBezTo>
                  <a:cubicBezTo>
                    <a:pt x="8651321" y="6129511"/>
                    <a:pt x="8539046" y="6241995"/>
                    <a:pt x="8390277" y="6274996"/>
                  </a:cubicBezTo>
                  <a:cubicBezTo>
                    <a:pt x="8183690" y="6293878"/>
                    <a:pt x="8061380" y="6255670"/>
                    <a:pt x="7889888" y="6274996"/>
                  </a:cubicBezTo>
                  <a:cubicBezTo>
                    <a:pt x="7718396" y="6294322"/>
                    <a:pt x="7403165" y="6222493"/>
                    <a:pt x="7145123" y="6274996"/>
                  </a:cubicBezTo>
                  <a:cubicBezTo>
                    <a:pt x="6887082" y="6327499"/>
                    <a:pt x="6816555" y="6256737"/>
                    <a:pt x="6644734" y="6274996"/>
                  </a:cubicBezTo>
                  <a:cubicBezTo>
                    <a:pt x="6472913" y="6293255"/>
                    <a:pt x="6221044" y="6249975"/>
                    <a:pt x="5899969" y="6274996"/>
                  </a:cubicBezTo>
                  <a:cubicBezTo>
                    <a:pt x="5578894" y="6300017"/>
                    <a:pt x="5630319" y="6243577"/>
                    <a:pt x="5481039" y="6274996"/>
                  </a:cubicBezTo>
                  <a:cubicBezTo>
                    <a:pt x="5331759" y="6306415"/>
                    <a:pt x="5059464" y="6258380"/>
                    <a:pt x="4736274" y="6274996"/>
                  </a:cubicBezTo>
                  <a:cubicBezTo>
                    <a:pt x="4413084" y="6291612"/>
                    <a:pt x="4222252" y="6258035"/>
                    <a:pt x="3991509" y="6274996"/>
                  </a:cubicBezTo>
                  <a:cubicBezTo>
                    <a:pt x="3760766" y="6291957"/>
                    <a:pt x="3764146" y="6257951"/>
                    <a:pt x="3654038" y="6274996"/>
                  </a:cubicBezTo>
                  <a:cubicBezTo>
                    <a:pt x="3543930" y="6292041"/>
                    <a:pt x="3242580" y="6274918"/>
                    <a:pt x="3072190" y="6274996"/>
                  </a:cubicBezTo>
                  <a:cubicBezTo>
                    <a:pt x="2901800" y="6275074"/>
                    <a:pt x="2585754" y="6213947"/>
                    <a:pt x="2327425" y="6274996"/>
                  </a:cubicBezTo>
                  <a:cubicBezTo>
                    <a:pt x="2069096" y="6336045"/>
                    <a:pt x="2053069" y="6237817"/>
                    <a:pt x="1908495" y="6274996"/>
                  </a:cubicBezTo>
                  <a:cubicBezTo>
                    <a:pt x="1763921" y="6312175"/>
                    <a:pt x="1466622" y="6196328"/>
                    <a:pt x="1163730" y="6274996"/>
                  </a:cubicBezTo>
                  <a:cubicBezTo>
                    <a:pt x="860838" y="6353664"/>
                    <a:pt x="960012" y="6251825"/>
                    <a:pt x="826259" y="6274996"/>
                  </a:cubicBezTo>
                  <a:cubicBezTo>
                    <a:pt x="692506" y="6298167"/>
                    <a:pt x="471628" y="6227676"/>
                    <a:pt x="244411" y="6274996"/>
                  </a:cubicBezTo>
                  <a:cubicBezTo>
                    <a:pt x="94990" y="6246910"/>
                    <a:pt x="-19780" y="6155822"/>
                    <a:pt x="0" y="6030585"/>
                  </a:cubicBezTo>
                  <a:cubicBezTo>
                    <a:pt x="-71992" y="5869375"/>
                    <a:pt x="72465" y="5679912"/>
                    <a:pt x="0" y="5336244"/>
                  </a:cubicBezTo>
                  <a:cubicBezTo>
                    <a:pt x="-72465" y="4992576"/>
                    <a:pt x="27937" y="5133105"/>
                    <a:pt x="0" y="4931212"/>
                  </a:cubicBezTo>
                  <a:cubicBezTo>
                    <a:pt x="-27937" y="4729319"/>
                    <a:pt x="13990" y="4437896"/>
                    <a:pt x="0" y="4236871"/>
                  </a:cubicBezTo>
                  <a:cubicBezTo>
                    <a:pt x="-13990" y="4035846"/>
                    <a:pt x="11859" y="3889084"/>
                    <a:pt x="0" y="3600392"/>
                  </a:cubicBezTo>
                  <a:cubicBezTo>
                    <a:pt x="-11859" y="3311700"/>
                    <a:pt x="5544" y="3098778"/>
                    <a:pt x="0" y="2963913"/>
                  </a:cubicBezTo>
                  <a:cubicBezTo>
                    <a:pt x="-5544" y="2829048"/>
                    <a:pt x="49747" y="2614677"/>
                    <a:pt x="0" y="2385295"/>
                  </a:cubicBezTo>
                  <a:cubicBezTo>
                    <a:pt x="-49747" y="2155913"/>
                    <a:pt x="31551" y="2106195"/>
                    <a:pt x="0" y="1922401"/>
                  </a:cubicBezTo>
                  <a:cubicBezTo>
                    <a:pt x="-31551" y="1738607"/>
                    <a:pt x="6273" y="1579334"/>
                    <a:pt x="0" y="1459508"/>
                  </a:cubicBezTo>
                  <a:cubicBezTo>
                    <a:pt x="-6273" y="1339682"/>
                    <a:pt x="39959" y="1026388"/>
                    <a:pt x="0" y="880890"/>
                  </a:cubicBezTo>
                  <a:cubicBezTo>
                    <a:pt x="-39959" y="735392"/>
                    <a:pt x="52738" y="548945"/>
                    <a:pt x="0" y="244411"/>
                  </a:cubicBezTo>
                  <a:close/>
                </a:path>
                <a:path w="8634688" h="6274996" stroke="0" extrusionOk="0">
                  <a:moveTo>
                    <a:pt x="0" y="244411"/>
                  </a:moveTo>
                  <a:cubicBezTo>
                    <a:pt x="-19967" y="106051"/>
                    <a:pt x="119423" y="22141"/>
                    <a:pt x="244411" y="0"/>
                  </a:cubicBezTo>
                  <a:cubicBezTo>
                    <a:pt x="375390" y="-7104"/>
                    <a:pt x="431607" y="20755"/>
                    <a:pt x="581883" y="0"/>
                  </a:cubicBezTo>
                  <a:cubicBezTo>
                    <a:pt x="732159" y="-20755"/>
                    <a:pt x="905543" y="47454"/>
                    <a:pt x="1000813" y="0"/>
                  </a:cubicBezTo>
                  <a:cubicBezTo>
                    <a:pt x="1096083" y="-47454"/>
                    <a:pt x="1350102" y="59525"/>
                    <a:pt x="1582660" y="0"/>
                  </a:cubicBezTo>
                  <a:cubicBezTo>
                    <a:pt x="1815218" y="-59525"/>
                    <a:pt x="1884309" y="35021"/>
                    <a:pt x="2001591" y="0"/>
                  </a:cubicBezTo>
                  <a:cubicBezTo>
                    <a:pt x="2118873" y="-35021"/>
                    <a:pt x="2243293" y="1845"/>
                    <a:pt x="2420521" y="0"/>
                  </a:cubicBezTo>
                  <a:cubicBezTo>
                    <a:pt x="2597749" y="-1845"/>
                    <a:pt x="2898167" y="42762"/>
                    <a:pt x="3165286" y="0"/>
                  </a:cubicBezTo>
                  <a:cubicBezTo>
                    <a:pt x="3432405" y="-42762"/>
                    <a:pt x="3579243" y="8782"/>
                    <a:pt x="3828592" y="0"/>
                  </a:cubicBezTo>
                  <a:cubicBezTo>
                    <a:pt x="4077941" y="-8782"/>
                    <a:pt x="4194280" y="12114"/>
                    <a:pt x="4328981" y="0"/>
                  </a:cubicBezTo>
                  <a:cubicBezTo>
                    <a:pt x="4463682" y="-12114"/>
                    <a:pt x="4551488" y="28138"/>
                    <a:pt x="4666453" y="0"/>
                  </a:cubicBezTo>
                  <a:cubicBezTo>
                    <a:pt x="4781418" y="-28138"/>
                    <a:pt x="4895558" y="30004"/>
                    <a:pt x="5003924" y="0"/>
                  </a:cubicBezTo>
                  <a:cubicBezTo>
                    <a:pt x="5112290" y="-30004"/>
                    <a:pt x="5260419" y="4159"/>
                    <a:pt x="5422854" y="0"/>
                  </a:cubicBezTo>
                  <a:cubicBezTo>
                    <a:pt x="5585289" y="-4159"/>
                    <a:pt x="5846250" y="42714"/>
                    <a:pt x="6167619" y="0"/>
                  </a:cubicBezTo>
                  <a:cubicBezTo>
                    <a:pt x="6488989" y="-42714"/>
                    <a:pt x="6663194" y="85871"/>
                    <a:pt x="6912384" y="0"/>
                  </a:cubicBezTo>
                  <a:cubicBezTo>
                    <a:pt x="7161575" y="-85871"/>
                    <a:pt x="7332892" y="48358"/>
                    <a:pt x="7494232" y="0"/>
                  </a:cubicBezTo>
                  <a:cubicBezTo>
                    <a:pt x="7655572" y="-48358"/>
                    <a:pt x="8068787" y="52894"/>
                    <a:pt x="8390277" y="0"/>
                  </a:cubicBezTo>
                  <a:cubicBezTo>
                    <a:pt x="8534475" y="-21921"/>
                    <a:pt x="8639877" y="97560"/>
                    <a:pt x="8634688" y="244411"/>
                  </a:cubicBezTo>
                  <a:cubicBezTo>
                    <a:pt x="8662966" y="387262"/>
                    <a:pt x="8591822" y="616403"/>
                    <a:pt x="8634688" y="765167"/>
                  </a:cubicBezTo>
                  <a:cubicBezTo>
                    <a:pt x="8677554" y="913931"/>
                    <a:pt x="8607646" y="988782"/>
                    <a:pt x="8634688" y="1170199"/>
                  </a:cubicBezTo>
                  <a:cubicBezTo>
                    <a:pt x="8661730" y="1351616"/>
                    <a:pt x="8574569" y="1538028"/>
                    <a:pt x="8634688" y="1864540"/>
                  </a:cubicBezTo>
                  <a:cubicBezTo>
                    <a:pt x="8694807" y="2191052"/>
                    <a:pt x="8598007" y="2188508"/>
                    <a:pt x="8634688" y="2443157"/>
                  </a:cubicBezTo>
                  <a:cubicBezTo>
                    <a:pt x="8671369" y="2697806"/>
                    <a:pt x="8599039" y="2728423"/>
                    <a:pt x="8634688" y="2963913"/>
                  </a:cubicBezTo>
                  <a:cubicBezTo>
                    <a:pt x="8670337" y="3199403"/>
                    <a:pt x="8581704" y="3397097"/>
                    <a:pt x="8634688" y="3600392"/>
                  </a:cubicBezTo>
                  <a:cubicBezTo>
                    <a:pt x="8687672" y="3803687"/>
                    <a:pt x="8595908" y="3871684"/>
                    <a:pt x="8634688" y="4121148"/>
                  </a:cubicBezTo>
                  <a:cubicBezTo>
                    <a:pt x="8673468" y="4370612"/>
                    <a:pt x="8633394" y="4336728"/>
                    <a:pt x="8634688" y="4526180"/>
                  </a:cubicBezTo>
                  <a:cubicBezTo>
                    <a:pt x="8635982" y="4715632"/>
                    <a:pt x="8614137" y="4920848"/>
                    <a:pt x="8634688" y="5104797"/>
                  </a:cubicBezTo>
                  <a:cubicBezTo>
                    <a:pt x="8655239" y="5288746"/>
                    <a:pt x="8580163" y="5613739"/>
                    <a:pt x="8634688" y="6030585"/>
                  </a:cubicBezTo>
                  <a:cubicBezTo>
                    <a:pt x="8615601" y="6185324"/>
                    <a:pt x="8550755" y="6257369"/>
                    <a:pt x="8390277" y="6274996"/>
                  </a:cubicBezTo>
                  <a:cubicBezTo>
                    <a:pt x="8271423" y="6276599"/>
                    <a:pt x="8218454" y="6250977"/>
                    <a:pt x="8052805" y="6274996"/>
                  </a:cubicBezTo>
                  <a:cubicBezTo>
                    <a:pt x="7887156" y="6299015"/>
                    <a:pt x="7733386" y="6223060"/>
                    <a:pt x="7552416" y="6274996"/>
                  </a:cubicBezTo>
                  <a:cubicBezTo>
                    <a:pt x="7371446" y="6326932"/>
                    <a:pt x="7109128" y="6262314"/>
                    <a:pt x="6970569" y="6274996"/>
                  </a:cubicBezTo>
                  <a:cubicBezTo>
                    <a:pt x="6832010" y="6287678"/>
                    <a:pt x="6511640" y="6262319"/>
                    <a:pt x="6307263" y="6274996"/>
                  </a:cubicBezTo>
                  <a:cubicBezTo>
                    <a:pt x="6102886" y="6287673"/>
                    <a:pt x="6093276" y="6261719"/>
                    <a:pt x="5969791" y="6274996"/>
                  </a:cubicBezTo>
                  <a:cubicBezTo>
                    <a:pt x="5846306" y="6288273"/>
                    <a:pt x="5792699" y="6256293"/>
                    <a:pt x="5632320" y="6274996"/>
                  </a:cubicBezTo>
                  <a:cubicBezTo>
                    <a:pt x="5471941" y="6293699"/>
                    <a:pt x="5279385" y="6225164"/>
                    <a:pt x="5050472" y="6274996"/>
                  </a:cubicBezTo>
                  <a:cubicBezTo>
                    <a:pt x="4821559" y="6324828"/>
                    <a:pt x="4793178" y="6270819"/>
                    <a:pt x="4631542" y="6274996"/>
                  </a:cubicBezTo>
                  <a:cubicBezTo>
                    <a:pt x="4469906" y="6279173"/>
                    <a:pt x="4352424" y="6259618"/>
                    <a:pt x="4212611" y="6274996"/>
                  </a:cubicBezTo>
                  <a:cubicBezTo>
                    <a:pt x="4072798" y="6290374"/>
                    <a:pt x="3841688" y="6228043"/>
                    <a:pt x="3712223" y="6274996"/>
                  </a:cubicBezTo>
                  <a:cubicBezTo>
                    <a:pt x="3582758" y="6321949"/>
                    <a:pt x="3346336" y="6213809"/>
                    <a:pt x="3130375" y="6274996"/>
                  </a:cubicBezTo>
                  <a:cubicBezTo>
                    <a:pt x="2914414" y="6336183"/>
                    <a:pt x="2776749" y="6220707"/>
                    <a:pt x="2629986" y="6274996"/>
                  </a:cubicBezTo>
                  <a:cubicBezTo>
                    <a:pt x="2483223" y="6329285"/>
                    <a:pt x="2452029" y="6265347"/>
                    <a:pt x="2292514" y="6274996"/>
                  </a:cubicBezTo>
                  <a:cubicBezTo>
                    <a:pt x="2132999" y="6284645"/>
                    <a:pt x="1884833" y="6226799"/>
                    <a:pt x="1547750" y="6274996"/>
                  </a:cubicBezTo>
                  <a:cubicBezTo>
                    <a:pt x="1210667" y="6323193"/>
                    <a:pt x="1239670" y="6226213"/>
                    <a:pt x="1128819" y="6274996"/>
                  </a:cubicBezTo>
                  <a:cubicBezTo>
                    <a:pt x="1017968" y="6323779"/>
                    <a:pt x="626714" y="6180849"/>
                    <a:pt x="244411" y="6274996"/>
                  </a:cubicBezTo>
                  <a:cubicBezTo>
                    <a:pt x="90240" y="6300844"/>
                    <a:pt x="-4410" y="6151838"/>
                    <a:pt x="0" y="6030585"/>
                  </a:cubicBezTo>
                  <a:cubicBezTo>
                    <a:pt x="-34020" y="5881525"/>
                    <a:pt x="18404" y="5717635"/>
                    <a:pt x="0" y="5625553"/>
                  </a:cubicBezTo>
                  <a:cubicBezTo>
                    <a:pt x="-18404" y="5533471"/>
                    <a:pt x="57678" y="5225776"/>
                    <a:pt x="0" y="5104797"/>
                  </a:cubicBezTo>
                  <a:cubicBezTo>
                    <a:pt x="-57678" y="4983818"/>
                    <a:pt x="11313" y="4740214"/>
                    <a:pt x="0" y="4526180"/>
                  </a:cubicBezTo>
                  <a:cubicBezTo>
                    <a:pt x="-11313" y="4312146"/>
                    <a:pt x="61582" y="4151803"/>
                    <a:pt x="0" y="4005424"/>
                  </a:cubicBezTo>
                  <a:cubicBezTo>
                    <a:pt x="-61582" y="3859045"/>
                    <a:pt x="43304" y="3566738"/>
                    <a:pt x="0" y="3368945"/>
                  </a:cubicBezTo>
                  <a:cubicBezTo>
                    <a:pt x="-43304" y="3171152"/>
                    <a:pt x="9904" y="3119691"/>
                    <a:pt x="0" y="2963913"/>
                  </a:cubicBezTo>
                  <a:cubicBezTo>
                    <a:pt x="-9904" y="2808135"/>
                    <a:pt x="21695" y="2637693"/>
                    <a:pt x="0" y="2385295"/>
                  </a:cubicBezTo>
                  <a:cubicBezTo>
                    <a:pt x="-21695" y="2132897"/>
                    <a:pt x="16398" y="1991171"/>
                    <a:pt x="0" y="1748816"/>
                  </a:cubicBezTo>
                  <a:cubicBezTo>
                    <a:pt x="-16398" y="1506461"/>
                    <a:pt x="42705" y="1508367"/>
                    <a:pt x="0" y="1285922"/>
                  </a:cubicBezTo>
                  <a:cubicBezTo>
                    <a:pt x="-42705" y="1063477"/>
                    <a:pt x="1624" y="935709"/>
                    <a:pt x="0" y="765167"/>
                  </a:cubicBezTo>
                  <a:cubicBezTo>
                    <a:pt x="-1624" y="594626"/>
                    <a:pt x="49879" y="472124"/>
                    <a:pt x="0" y="244411"/>
                  </a:cubicBezTo>
                  <a:close/>
                </a:path>
              </a:pathLst>
            </a:custGeom>
            <a:solidFill>
              <a:srgbClr val="FFFFE7"/>
            </a:solidFill>
            <a:ln w="9525">
              <a:solidFill>
                <a:schemeClr val="tx1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4144844145">
                    <a:prstGeom prst="roundRect">
                      <a:avLst>
                        <a:gd name="adj" fmla="val 389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10000"/>
                </a:lnSpc>
              </a:pPr>
              <a:r>
                <a:rPr lang="zh-TW" altLang="en-US" sz="1000" dirty="0">
                  <a:solidFill>
                    <a:schemeClr val="accent2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</a:p>
          </p:txBody>
        </p:sp>
        <p:pic>
          <p:nvPicPr>
            <p:cNvPr id="20" name="圖片 19" descr="一張含有 黑色, 黑暗 的圖片&#10;&#10;自動產生的描述">
              <a:extLst>
                <a:ext uri="{FF2B5EF4-FFF2-40B4-BE49-F238E27FC236}">
                  <a16:creationId xmlns:a16="http://schemas.microsoft.com/office/drawing/2014/main" id="{48190614-F4B7-7496-DA6A-3DD147B87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5" t="16163" r="7086" b="26744"/>
            <a:stretch/>
          </p:blipFill>
          <p:spPr>
            <a:xfrm>
              <a:off x="-5033198" y="491348"/>
              <a:ext cx="2552799" cy="903571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</p:grp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EB146082-5DF6-9DFA-269E-371FDEF16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11" y="1369439"/>
            <a:ext cx="8258377" cy="708082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荷蘭善用結盟方式壓制敵對勢力，如：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3722EC1-F546-C022-0CA2-01722BF3EAF3}"/>
              </a:ext>
            </a:extLst>
          </p:cNvPr>
          <p:cNvSpPr/>
          <p:nvPr/>
        </p:nvSpPr>
        <p:spPr>
          <a:xfrm>
            <a:off x="4845141" y="2627261"/>
            <a:ext cx="3481492" cy="1337834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80000" rIns="108000" bIns="72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tx1"/>
                </a:solidFill>
              </a:rPr>
              <a:t>荷蘭聯合新港社，對付</a:t>
            </a:r>
            <a:r>
              <a:rPr lang="zh-TW" altLang="en-US" sz="3200" b="1" dirty="0">
                <a:solidFill>
                  <a:srgbClr val="C00000"/>
                </a:solidFill>
              </a:rPr>
              <a:t>漢人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7254A47-8757-908B-E098-D89A9D910430}"/>
              </a:ext>
            </a:extLst>
          </p:cNvPr>
          <p:cNvSpPr/>
          <p:nvPr/>
        </p:nvSpPr>
        <p:spPr>
          <a:xfrm>
            <a:off x="636644" y="2627261"/>
            <a:ext cx="3481492" cy="1337834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180000" rIns="108000" bIns="72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b="1" dirty="0">
                <a:solidFill>
                  <a:schemeClr val="tx1"/>
                </a:solidFill>
              </a:rPr>
              <a:t>荷蘭聯合新港社，出兵</a:t>
            </a:r>
            <a:r>
              <a:rPr lang="zh-TW" altLang="en-US" sz="3200" b="1" dirty="0">
                <a:solidFill>
                  <a:srgbClr val="C00000"/>
                </a:solidFill>
              </a:rPr>
              <a:t>麻豆社</a:t>
            </a:r>
          </a:p>
        </p:txBody>
      </p:sp>
      <p:sp>
        <p:nvSpPr>
          <p:cNvPr id="16" name="圓角化同側角落矩形 17">
            <a:extLst>
              <a:ext uri="{FF2B5EF4-FFF2-40B4-BE49-F238E27FC236}">
                <a16:creationId xmlns:a16="http://schemas.microsoft.com/office/drawing/2014/main" id="{13DEAAE1-EE3B-30CF-D25A-BAE7464D3763}"/>
              </a:ext>
            </a:extLst>
          </p:cNvPr>
          <p:cNvSpPr/>
          <p:nvPr/>
        </p:nvSpPr>
        <p:spPr>
          <a:xfrm>
            <a:off x="1068693" y="2113223"/>
            <a:ext cx="2617394" cy="613053"/>
          </a:xfrm>
          <a:prstGeom prst="round2Same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麻豆社之役</a:t>
            </a:r>
          </a:p>
        </p:txBody>
      </p:sp>
      <p:sp>
        <p:nvSpPr>
          <p:cNvPr id="17" name="圓角化同側角落矩形 18">
            <a:extLst>
              <a:ext uri="{FF2B5EF4-FFF2-40B4-BE49-F238E27FC236}">
                <a16:creationId xmlns:a16="http://schemas.microsoft.com/office/drawing/2014/main" id="{CA4E0746-6878-C132-5EB4-90F12639E772}"/>
              </a:ext>
            </a:extLst>
          </p:cNvPr>
          <p:cNvSpPr/>
          <p:nvPr/>
        </p:nvSpPr>
        <p:spPr>
          <a:xfrm>
            <a:off x="5277190" y="2113223"/>
            <a:ext cx="2617394" cy="613053"/>
          </a:xfrm>
          <a:prstGeom prst="round2Same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郭懷一事件</a:t>
            </a: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3AE1A569-FEF9-ABD9-A205-5E6B3A11CA86}"/>
              </a:ext>
            </a:extLst>
          </p:cNvPr>
          <p:cNvSpPr/>
          <p:nvPr/>
        </p:nvSpPr>
        <p:spPr>
          <a:xfrm>
            <a:off x="593815" y="2041070"/>
            <a:ext cx="720000" cy="72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原</a:t>
            </a: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7CA27176-BC9E-E7F4-7FD2-F34CD00A5068}"/>
              </a:ext>
            </a:extLst>
          </p:cNvPr>
          <p:cNvSpPr/>
          <p:nvPr/>
        </p:nvSpPr>
        <p:spPr>
          <a:xfrm>
            <a:off x="4823113" y="2041070"/>
            <a:ext cx="720000" cy="720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漢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56F71D4-240B-612B-EA2C-A458F085F5FD}"/>
              </a:ext>
            </a:extLst>
          </p:cNvPr>
          <p:cNvSpPr txBox="1"/>
          <p:nvPr/>
        </p:nvSpPr>
        <p:spPr>
          <a:xfrm>
            <a:off x="636644" y="4160337"/>
            <a:ext cx="7886840" cy="2281476"/>
          </a:xfrm>
          <a:custGeom>
            <a:avLst/>
            <a:gdLst>
              <a:gd name="connsiteX0" fmla="*/ 0 w 7886840"/>
              <a:gd name="connsiteY0" fmla="*/ 400353 h 2281476"/>
              <a:gd name="connsiteX1" fmla="*/ 400353 w 7886840"/>
              <a:gd name="connsiteY1" fmla="*/ 0 h 2281476"/>
              <a:gd name="connsiteX2" fmla="*/ 990864 w 7886840"/>
              <a:gd name="connsiteY2" fmla="*/ 0 h 2281476"/>
              <a:gd name="connsiteX3" fmla="*/ 1723098 w 7886840"/>
              <a:gd name="connsiteY3" fmla="*/ 0 h 2281476"/>
              <a:gd name="connsiteX4" fmla="*/ 2101025 w 7886840"/>
              <a:gd name="connsiteY4" fmla="*/ 0 h 2281476"/>
              <a:gd name="connsiteX5" fmla="*/ 2549814 w 7886840"/>
              <a:gd name="connsiteY5" fmla="*/ 0 h 2281476"/>
              <a:gd name="connsiteX6" fmla="*/ 3069463 w 7886840"/>
              <a:gd name="connsiteY6" fmla="*/ 0 h 2281476"/>
              <a:gd name="connsiteX7" fmla="*/ 3589113 w 7886840"/>
              <a:gd name="connsiteY7" fmla="*/ 0 h 2281476"/>
              <a:gd name="connsiteX8" fmla="*/ 4108763 w 7886840"/>
              <a:gd name="connsiteY8" fmla="*/ 0 h 2281476"/>
              <a:gd name="connsiteX9" fmla="*/ 4840997 w 7886840"/>
              <a:gd name="connsiteY9" fmla="*/ 0 h 2281476"/>
              <a:gd name="connsiteX10" fmla="*/ 5431508 w 7886840"/>
              <a:gd name="connsiteY10" fmla="*/ 0 h 2281476"/>
              <a:gd name="connsiteX11" fmla="*/ 6022019 w 7886840"/>
              <a:gd name="connsiteY11" fmla="*/ 0 h 2281476"/>
              <a:gd name="connsiteX12" fmla="*/ 6612530 w 7886840"/>
              <a:gd name="connsiteY12" fmla="*/ 0 h 2281476"/>
              <a:gd name="connsiteX13" fmla="*/ 7486487 w 7886840"/>
              <a:gd name="connsiteY13" fmla="*/ 0 h 2281476"/>
              <a:gd name="connsiteX14" fmla="*/ 7886840 w 7886840"/>
              <a:gd name="connsiteY14" fmla="*/ 400353 h 2281476"/>
              <a:gd name="connsiteX15" fmla="*/ 7886840 w 7886840"/>
              <a:gd name="connsiteY15" fmla="*/ 849520 h 2281476"/>
              <a:gd name="connsiteX16" fmla="*/ 7886840 w 7886840"/>
              <a:gd name="connsiteY16" fmla="*/ 1313495 h 2281476"/>
              <a:gd name="connsiteX17" fmla="*/ 7886840 w 7886840"/>
              <a:gd name="connsiteY17" fmla="*/ 1881123 h 2281476"/>
              <a:gd name="connsiteX18" fmla="*/ 7486487 w 7886840"/>
              <a:gd name="connsiteY18" fmla="*/ 2281476 h 2281476"/>
              <a:gd name="connsiteX19" fmla="*/ 6895976 w 7886840"/>
              <a:gd name="connsiteY19" fmla="*/ 2281476 h 2281476"/>
              <a:gd name="connsiteX20" fmla="*/ 6376326 w 7886840"/>
              <a:gd name="connsiteY20" fmla="*/ 2281476 h 2281476"/>
              <a:gd name="connsiteX21" fmla="*/ 5785815 w 7886840"/>
              <a:gd name="connsiteY21" fmla="*/ 2281476 h 2281476"/>
              <a:gd name="connsiteX22" fmla="*/ 5407888 w 7886840"/>
              <a:gd name="connsiteY22" fmla="*/ 2281476 h 2281476"/>
              <a:gd name="connsiteX23" fmla="*/ 5029961 w 7886840"/>
              <a:gd name="connsiteY23" fmla="*/ 2281476 h 2281476"/>
              <a:gd name="connsiteX24" fmla="*/ 4439449 w 7886840"/>
              <a:gd name="connsiteY24" fmla="*/ 2281476 h 2281476"/>
              <a:gd name="connsiteX25" fmla="*/ 3707216 w 7886840"/>
              <a:gd name="connsiteY25" fmla="*/ 2281476 h 2281476"/>
              <a:gd name="connsiteX26" fmla="*/ 3116704 w 7886840"/>
              <a:gd name="connsiteY26" fmla="*/ 2281476 h 2281476"/>
              <a:gd name="connsiteX27" fmla="*/ 2597055 w 7886840"/>
              <a:gd name="connsiteY27" fmla="*/ 2281476 h 2281476"/>
              <a:gd name="connsiteX28" fmla="*/ 1864821 w 7886840"/>
              <a:gd name="connsiteY28" fmla="*/ 2281476 h 2281476"/>
              <a:gd name="connsiteX29" fmla="*/ 1203448 w 7886840"/>
              <a:gd name="connsiteY29" fmla="*/ 2281476 h 2281476"/>
              <a:gd name="connsiteX30" fmla="*/ 400353 w 7886840"/>
              <a:gd name="connsiteY30" fmla="*/ 2281476 h 2281476"/>
              <a:gd name="connsiteX31" fmla="*/ 0 w 7886840"/>
              <a:gd name="connsiteY31" fmla="*/ 1881123 h 2281476"/>
              <a:gd name="connsiteX32" fmla="*/ 0 w 7886840"/>
              <a:gd name="connsiteY32" fmla="*/ 1387533 h 2281476"/>
              <a:gd name="connsiteX33" fmla="*/ 0 w 7886840"/>
              <a:gd name="connsiteY33" fmla="*/ 923558 h 2281476"/>
              <a:gd name="connsiteX34" fmla="*/ 0 w 7886840"/>
              <a:gd name="connsiteY34" fmla="*/ 400353 h 228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86840" h="2281476" fill="none" extrusionOk="0">
                <a:moveTo>
                  <a:pt x="0" y="400353"/>
                </a:moveTo>
                <a:cubicBezTo>
                  <a:pt x="25026" y="181908"/>
                  <a:pt x="238145" y="-751"/>
                  <a:pt x="400353" y="0"/>
                </a:cubicBezTo>
                <a:cubicBezTo>
                  <a:pt x="683556" y="-33921"/>
                  <a:pt x="756238" y="68208"/>
                  <a:pt x="990864" y="0"/>
                </a:cubicBezTo>
                <a:cubicBezTo>
                  <a:pt x="1225490" y="-68208"/>
                  <a:pt x="1483950" y="18523"/>
                  <a:pt x="1723098" y="0"/>
                </a:cubicBezTo>
                <a:cubicBezTo>
                  <a:pt x="1962246" y="-18523"/>
                  <a:pt x="1995185" y="22453"/>
                  <a:pt x="2101025" y="0"/>
                </a:cubicBezTo>
                <a:cubicBezTo>
                  <a:pt x="2206865" y="-22453"/>
                  <a:pt x="2383918" y="45554"/>
                  <a:pt x="2549814" y="0"/>
                </a:cubicBezTo>
                <a:cubicBezTo>
                  <a:pt x="2715710" y="-45554"/>
                  <a:pt x="2814719" y="26942"/>
                  <a:pt x="3069463" y="0"/>
                </a:cubicBezTo>
                <a:cubicBezTo>
                  <a:pt x="3324207" y="-26942"/>
                  <a:pt x="3424916" y="2154"/>
                  <a:pt x="3589113" y="0"/>
                </a:cubicBezTo>
                <a:cubicBezTo>
                  <a:pt x="3753310" y="-2154"/>
                  <a:pt x="3894679" y="17515"/>
                  <a:pt x="4108763" y="0"/>
                </a:cubicBezTo>
                <a:cubicBezTo>
                  <a:pt x="4322847" y="-17515"/>
                  <a:pt x="4495983" y="75453"/>
                  <a:pt x="4840997" y="0"/>
                </a:cubicBezTo>
                <a:cubicBezTo>
                  <a:pt x="5186011" y="-75453"/>
                  <a:pt x="5154990" y="26354"/>
                  <a:pt x="5431508" y="0"/>
                </a:cubicBezTo>
                <a:cubicBezTo>
                  <a:pt x="5708026" y="-26354"/>
                  <a:pt x="5883345" y="67061"/>
                  <a:pt x="6022019" y="0"/>
                </a:cubicBezTo>
                <a:cubicBezTo>
                  <a:pt x="6160693" y="-67061"/>
                  <a:pt x="6333100" y="5919"/>
                  <a:pt x="6612530" y="0"/>
                </a:cubicBezTo>
                <a:cubicBezTo>
                  <a:pt x="6891960" y="-5919"/>
                  <a:pt x="7099369" y="12819"/>
                  <a:pt x="7486487" y="0"/>
                </a:cubicBezTo>
                <a:cubicBezTo>
                  <a:pt x="7705078" y="-7441"/>
                  <a:pt x="7885247" y="241026"/>
                  <a:pt x="7886840" y="400353"/>
                </a:cubicBezTo>
                <a:cubicBezTo>
                  <a:pt x="7913333" y="594209"/>
                  <a:pt x="7848931" y="723473"/>
                  <a:pt x="7886840" y="849520"/>
                </a:cubicBezTo>
                <a:cubicBezTo>
                  <a:pt x="7924749" y="975567"/>
                  <a:pt x="7869849" y="1192970"/>
                  <a:pt x="7886840" y="1313495"/>
                </a:cubicBezTo>
                <a:cubicBezTo>
                  <a:pt x="7903831" y="1434020"/>
                  <a:pt x="7871482" y="1713135"/>
                  <a:pt x="7886840" y="1881123"/>
                </a:cubicBezTo>
                <a:cubicBezTo>
                  <a:pt x="7929378" y="2061195"/>
                  <a:pt x="7677226" y="2308147"/>
                  <a:pt x="7486487" y="2281476"/>
                </a:cubicBezTo>
                <a:cubicBezTo>
                  <a:pt x="7358197" y="2293108"/>
                  <a:pt x="7063067" y="2263118"/>
                  <a:pt x="6895976" y="2281476"/>
                </a:cubicBezTo>
                <a:cubicBezTo>
                  <a:pt x="6728885" y="2299834"/>
                  <a:pt x="6553300" y="2227601"/>
                  <a:pt x="6376326" y="2281476"/>
                </a:cubicBezTo>
                <a:cubicBezTo>
                  <a:pt x="6199352" y="2335351"/>
                  <a:pt x="6074261" y="2261902"/>
                  <a:pt x="5785815" y="2281476"/>
                </a:cubicBezTo>
                <a:cubicBezTo>
                  <a:pt x="5497369" y="2301050"/>
                  <a:pt x="5531593" y="2275335"/>
                  <a:pt x="5407888" y="2281476"/>
                </a:cubicBezTo>
                <a:cubicBezTo>
                  <a:pt x="5284183" y="2287617"/>
                  <a:pt x="5197846" y="2243794"/>
                  <a:pt x="5029961" y="2281476"/>
                </a:cubicBezTo>
                <a:cubicBezTo>
                  <a:pt x="4862076" y="2319158"/>
                  <a:pt x="4628148" y="2273306"/>
                  <a:pt x="4439449" y="2281476"/>
                </a:cubicBezTo>
                <a:cubicBezTo>
                  <a:pt x="4250750" y="2289646"/>
                  <a:pt x="3886044" y="2210361"/>
                  <a:pt x="3707216" y="2281476"/>
                </a:cubicBezTo>
                <a:cubicBezTo>
                  <a:pt x="3528388" y="2352591"/>
                  <a:pt x="3283768" y="2250639"/>
                  <a:pt x="3116704" y="2281476"/>
                </a:cubicBezTo>
                <a:cubicBezTo>
                  <a:pt x="2949640" y="2312313"/>
                  <a:pt x="2838420" y="2272952"/>
                  <a:pt x="2597055" y="2281476"/>
                </a:cubicBezTo>
                <a:cubicBezTo>
                  <a:pt x="2355690" y="2290000"/>
                  <a:pt x="2065150" y="2229897"/>
                  <a:pt x="1864821" y="2281476"/>
                </a:cubicBezTo>
                <a:cubicBezTo>
                  <a:pt x="1664492" y="2333055"/>
                  <a:pt x="1400000" y="2234755"/>
                  <a:pt x="1203448" y="2281476"/>
                </a:cubicBezTo>
                <a:cubicBezTo>
                  <a:pt x="1006896" y="2328197"/>
                  <a:pt x="722325" y="2276356"/>
                  <a:pt x="400353" y="2281476"/>
                </a:cubicBezTo>
                <a:cubicBezTo>
                  <a:pt x="202175" y="2262066"/>
                  <a:pt x="-6101" y="2101978"/>
                  <a:pt x="0" y="1881123"/>
                </a:cubicBezTo>
                <a:cubicBezTo>
                  <a:pt x="-58710" y="1691702"/>
                  <a:pt x="24253" y="1538388"/>
                  <a:pt x="0" y="1387533"/>
                </a:cubicBezTo>
                <a:cubicBezTo>
                  <a:pt x="-24253" y="1236678"/>
                  <a:pt x="46176" y="1103227"/>
                  <a:pt x="0" y="923558"/>
                </a:cubicBezTo>
                <a:cubicBezTo>
                  <a:pt x="-46176" y="743889"/>
                  <a:pt x="53952" y="530961"/>
                  <a:pt x="0" y="400353"/>
                </a:cubicBezTo>
                <a:close/>
              </a:path>
              <a:path w="7886840" h="2281476" stroke="0" extrusionOk="0">
                <a:moveTo>
                  <a:pt x="0" y="400353"/>
                </a:moveTo>
                <a:cubicBezTo>
                  <a:pt x="-2390" y="170800"/>
                  <a:pt x="173747" y="3812"/>
                  <a:pt x="400353" y="0"/>
                </a:cubicBezTo>
                <a:cubicBezTo>
                  <a:pt x="529534" y="-40845"/>
                  <a:pt x="694936" y="52080"/>
                  <a:pt x="849141" y="0"/>
                </a:cubicBezTo>
                <a:cubicBezTo>
                  <a:pt x="1003346" y="-52080"/>
                  <a:pt x="1284685" y="30669"/>
                  <a:pt x="1581375" y="0"/>
                </a:cubicBezTo>
                <a:cubicBezTo>
                  <a:pt x="1878065" y="-30669"/>
                  <a:pt x="1775047" y="15069"/>
                  <a:pt x="1959302" y="0"/>
                </a:cubicBezTo>
                <a:cubicBezTo>
                  <a:pt x="2143557" y="-15069"/>
                  <a:pt x="2507329" y="31018"/>
                  <a:pt x="2691536" y="0"/>
                </a:cubicBezTo>
                <a:cubicBezTo>
                  <a:pt x="2875743" y="-31018"/>
                  <a:pt x="2916543" y="45339"/>
                  <a:pt x="3069463" y="0"/>
                </a:cubicBezTo>
                <a:cubicBezTo>
                  <a:pt x="3222383" y="-45339"/>
                  <a:pt x="3576338" y="21355"/>
                  <a:pt x="3730836" y="0"/>
                </a:cubicBezTo>
                <a:cubicBezTo>
                  <a:pt x="3885334" y="-21355"/>
                  <a:pt x="3995715" y="3779"/>
                  <a:pt x="4108763" y="0"/>
                </a:cubicBezTo>
                <a:cubicBezTo>
                  <a:pt x="4221811" y="-3779"/>
                  <a:pt x="4368977" y="25092"/>
                  <a:pt x="4557552" y="0"/>
                </a:cubicBezTo>
                <a:cubicBezTo>
                  <a:pt x="4746127" y="-25092"/>
                  <a:pt x="4893824" y="23966"/>
                  <a:pt x="5077201" y="0"/>
                </a:cubicBezTo>
                <a:cubicBezTo>
                  <a:pt x="5260578" y="-23966"/>
                  <a:pt x="5395342" y="45028"/>
                  <a:pt x="5667713" y="0"/>
                </a:cubicBezTo>
                <a:cubicBezTo>
                  <a:pt x="5940084" y="-45028"/>
                  <a:pt x="6076117" y="5462"/>
                  <a:pt x="6329085" y="0"/>
                </a:cubicBezTo>
                <a:cubicBezTo>
                  <a:pt x="6582053" y="-5462"/>
                  <a:pt x="6646871" y="22510"/>
                  <a:pt x="6777874" y="0"/>
                </a:cubicBezTo>
                <a:cubicBezTo>
                  <a:pt x="6908877" y="-22510"/>
                  <a:pt x="7149398" y="11270"/>
                  <a:pt x="7486487" y="0"/>
                </a:cubicBezTo>
                <a:cubicBezTo>
                  <a:pt x="7744409" y="45152"/>
                  <a:pt x="7922668" y="199767"/>
                  <a:pt x="7886840" y="400353"/>
                </a:cubicBezTo>
                <a:cubicBezTo>
                  <a:pt x="7908489" y="544550"/>
                  <a:pt x="7876722" y="732865"/>
                  <a:pt x="7886840" y="893943"/>
                </a:cubicBezTo>
                <a:cubicBezTo>
                  <a:pt x="7896958" y="1055021"/>
                  <a:pt x="7875289" y="1241511"/>
                  <a:pt x="7886840" y="1402341"/>
                </a:cubicBezTo>
                <a:cubicBezTo>
                  <a:pt x="7898391" y="1563171"/>
                  <a:pt x="7853265" y="1768236"/>
                  <a:pt x="7886840" y="1881123"/>
                </a:cubicBezTo>
                <a:cubicBezTo>
                  <a:pt x="7838429" y="2104330"/>
                  <a:pt x="7706735" y="2334484"/>
                  <a:pt x="7486487" y="2281476"/>
                </a:cubicBezTo>
                <a:cubicBezTo>
                  <a:pt x="7370179" y="2302616"/>
                  <a:pt x="7181699" y="2240057"/>
                  <a:pt x="6966837" y="2281476"/>
                </a:cubicBezTo>
                <a:cubicBezTo>
                  <a:pt x="6751975" y="2322895"/>
                  <a:pt x="6540689" y="2211821"/>
                  <a:pt x="6234603" y="2281476"/>
                </a:cubicBezTo>
                <a:cubicBezTo>
                  <a:pt x="5928517" y="2351131"/>
                  <a:pt x="5974632" y="2270703"/>
                  <a:pt x="5714954" y="2281476"/>
                </a:cubicBezTo>
                <a:cubicBezTo>
                  <a:pt x="5455276" y="2292249"/>
                  <a:pt x="5230728" y="2207320"/>
                  <a:pt x="4982720" y="2281476"/>
                </a:cubicBezTo>
                <a:cubicBezTo>
                  <a:pt x="4734712" y="2355632"/>
                  <a:pt x="4703567" y="2247650"/>
                  <a:pt x="4533931" y="2281476"/>
                </a:cubicBezTo>
                <a:cubicBezTo>
                  <a:pt x="4364295" y="2315302"/>
                  <a:pt x="4185249" y="2254433"/>
                  <a:pt x="3872559" y="2281476"/>
                </a:cubicBezTo>
                <a:cubicBezTo>
                  <a:pt x="3559869" y="2308519"/>
                  <a:pt x="3568392" y="2250016"/>
                  <a:pt x="3282047" y="2281476"/>
                </a:cubicBezTo>
                <a:cubicBezTo>
                  <a:pt x="2995702" y="2312936"/>
                  <a:pt x="2924866" y="2250273"/>
                  <a:pt x="2833259" y="2281476"/>
                </a:cubicBezTo>
                <a:cubicBezTo>
                  <a:pt x="2741652" y="2312679"/>
                  <a:pt x="2420650" y="2206615"/>
                  <a:pt x="2171887" y="2281476"/>
                </a:cubicBezTo>
                <a:cubicBezTo>
                  <a:pt x="1923124" y="2356337"/>
                  <a:pt x="1905885" y="2277492"/>
                  <a:pt x="1723098" y="2281476"/>
                </a:cubicBezTo>
                <a:cubicBezTo>
                  <a:pt x="1540311" y="2285460"/>
                  <a:pt x="1332069" y="2213370"/>
                  <a:pt x="990864" y="2281476"/>
                </a:cubicBezTo>
                <a:cubicBezTo>
                  <a:pt x="649659" y="2349582"/>
                  <a:pt x="686534" y="2232430"/>
                  <a:pt x="400353" y="2281476"/>
                </a:cubicBezTo>
                <a:cubicBezTo>
                  <a:pt x="183244" y="2242351"/>
                  <a:pt x="-8276" y="2095463"/>
                  <a:pt x="0" y="1881123"/>
                </a:cubicBezTo>
                <a:cubicBezTo>
                  <a:pt x="-14519" y="1704151"/>
                  <a:pt x="17166" y="1608787"/>
                  <a:pt x="0" y="1387533"/>
                </a:cubicBezTo>
                <a:cubicBezTo>
                  <a:pt x="-17166" y="1166279"/>
                  <a:pt x="42088" y="1012813"/>
                  <a:pt x="0" y="908751"/>
                </a:cubicBezTo>
                <a:cubicBezTo>
                  <a:pt x="-42088" y="804689"/>
                  <a:pt x="59594" y="558827"/>
                  <a:pt x="0" y="4003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4532123">
                  <a:prstGeom prst="roundRect">
                    <a:avLst>
                      <a:gd name="adj" fmla="val 1754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92113" indent="-392113" algn="just"/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荷蘭人借助漢人之力從事開墾，但對漢人管制嚴苛，引起漢人不滿。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2113" indent="-392113" algn="just"/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西元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1652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年，郭懷一領導漢人發動抗荷行動，但結果失敗。</a:t>
            </a:r>
          </a:p>
        </p:txBody>
      </p:sp>
      <p:pic>
        <p:nvPicPr>
          <p:cNvPr id="28" name="圖形 27" descr="箭號: 順時針曲線 以實心填滿">
            <a:extLst>
              <a:ext uri="{FF2B5EF4-FFF2-40B4-BE49-F238E27FC236}">
                <a16:creationId xmlns:a16="http://schemas.microsoft.com/office/drawing/2014/main" id="{E9A6A043-CF01-6FE9-1771-25C16133C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568446">
            <a:off x="7511502" y="3304130"/>
            <a:ext cx="871418" cy="1157484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8305B54E-00A6-A54C-0C3B-3A9BD92C509D}"/>
              </a:ext>
            </a:extLst>
          </p:cNvPr>
          <p:cNvGrpSpPr/>
          <p:nvPr/>
        </p:nvGrpSpPr>
        <p:grpSpPr>
          <a:xfrm>
            <a:off x="3387549" y="1856604"/>
            <a:ext cx="1094089" cy="914400"/>
            <a:chOff x="3742086" y="3429000"/>
            <a:chExt cx="1094089" cy="914400"/>
          </a:xfrm>
        </p:grpSpPr>
        <p:pic>
          <p:nvPicPr>
            <p:cNvPr id="32" name="圖形 31" descr="說故事 外框">
              <a:extLst>
                <a:ext uri="{FF2B5EF4-FFF2-40B4-BE49-F238E27FC236}">
                  <a16:creationId xmlns:a16="http://schemas.microsoft.com/office/drawing/2014/main" id="{0F2BDC42-F571-0BBD-B3B8-FEAFD374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21775" y="3429000"/>
              <a:ext cx="914400" cy="914400"/>
            </a:xfrm>
            <a:prstGeom prst="rect">
              <a:avLst/>
            </a:prstGeom>
          </p:spPr>
        </p:pic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8031BBA3-BC23-148A-A8D7-E297A73ABB97}"/>
                </a:ext>
              </a:extLst>
            </p:cNvPr>
            <p:cNvSpPr/>
            <p:nvPr/>
          </p:nvSpPr>
          <p:spPr>
            <a:xfrm>
              <a:off x="3742086" y="3510432"/>
              <a:ext cx="540000" cy="540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latin typeface="源泉圓體 B" panose="020B0800000000000000" pitchFamily="34" charset="-120"/>
                  <a:ea typeface="源泉圓體 B" panose="020B0800000000000000" pitchFamily="34" charset="-120"/>
                </a:rPr>
                <a:t>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69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筆跡, 字型, 印刷術 的圖片&#10;&#10;自動產生的描述">
            <a:extLst>
              <a:ext uri="{FF2B5EF4-FFF2-40B4-BE49-F238E27FC236}">
                <a16:creationId xmlns:a16="http://schemas.microsoft.com/office/drawing/2014/main" id="{A03FE8C8-3EBA-6C33-1C20-FAD70FC12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03" y="4551212"/>
            <a:ext cx="3934729" cy="2349754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A58A069-7C72-3AD3-A1C0-3B0930BC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15" y="1463140"/>
            <a:ext cx="4080695" cy="5394860"/>
          </a:xfrm>
        </p:spPr>
        <p:txBody>
          <a:bodyPr>
            <a:normAutofit/>
          </a:bodyPr>
          <a:lstStyle/>
          <a:p>
            <a:pPr marL="401638" indent="-401638" algn="just">
              <a:buFont typeface="Wingdings" panose="05000000000000000000" pitchFamily="2" charset="2"/>
              <a:buChar char="u"/>
            </a:pPr>
            <a:r>
              <a:rPr lang="zh-TW" altLang="en-US" b="0" dirty="0">
                <a:solidFill>
                  <a:schemeClr val="tx1"/>
                </a:solidFill>
              </a:rPr>
              <a:t>麻豆社為當時臺南西拉雅族規模最大的部落，一直不服從荷蘭人的命令。</a:t>
            </a:r>
          </a:p>
          <a:p>
            <a:pPr marL="392113" indent="-392113" algn="just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C00000"/>
                </a:solidFill>
              </a:rPr>
              <a:t>西元</a:t>
            </a:r>
            <a:r>
              <a:rPr lang="en-US" altLang="zh-TW" dirty="0">
                <a:solidFill>
                  <a:srgbClr val="C00000"/>
                </a:solidFill>
              </a:rPr>
              <a:t>1635</a:t>
            </a:r>
            <a:r>
              <a:rPr lang="zh-TW" altLang="en-US" dirty="0">
                <a:solidFill>
                  <a:srgbClr val="C00000"/>
                </a:solidFill>
              </a:rPr>
              <a:t>年</a:t>
            </a:r>
            <a:r>
              <a:rPr lang="zh-TW" altLang="en-US" b="0" dirty="0">
                <a:solidFill>
                  <a:schemeClr val="tx1"/>
                </a:solidFill>
              </a:rPr>
              <a:t>，荷蘭人聯合</a:t>
            </a:r>
            <a:r>
              <a:rPr lang="zh-TW" altLang="en-US" dirty="0">
                <a:solidFill>
                  <a:srgbClr val="C00000"/>
                </a:solidFill>
              </a:rPr>
              <a:t>新港社</a:t>
            </a:r>
            <a:r>
              <a:rPr lang="zh-TW" altLang="en-US" b="0" dirty="0">
                <a:solidFill>
                  <a:schemeClr val="tx1"/>
                </a:solidFill>
              </a:rPr>
              <a:t>出兵麻豆社，此次戰役是荷蘭人奠定南臺灣統治權的關鍵性軍事行動。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2BFC032-952E-8CDA-EC43-72523E5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麻豆社之役</a:t>
            </a:r>
          </a:p>
        </p:txBody>
      </p:sp>
      <p:pic>
        <p:nvPicPr>
          <p:cNvPr id="11" name="圖片 10" descr="一張含有 文字, 地圖, 字型, 螢幕擷取畫面 的圖片&#10;&#10;自動產生的描述">
            <a:extLst>
              <a:ext uri="{FF2B5EF4-FFF2-40B4-BE49-F238E27FC236}">
                <a16:creationId xmlns:a16="http://schemas.microsoft.com/office/drawing/2014/main" id="{6BC9100C-2716-4990-6530-6C9FEBE13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00" y="1596281"/>
            <a:ext cx="3944532" cy="2905381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D2BBDC21-016A-092A-1AE1-7A315F80D855}"/>
              </a:ext>
            </a:extLst>
          </p:cNvPr>
          <p:cNvSpPr/>
          <p:nvPr/>
        </p:nvSpPr>
        <p:spPr>
          <a:xfrm>
            <a:off x="6208821" y="1749958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9FD3F59-AF60-122C-28BD-C532B1840EBE}"/>
              </a:ext>
            </a:extLst>
          </p:cNvPr>
          <p:cNvSpPr/>
          <p:nvPr/>
        </p:nvSpPr>
        <p:spPr>
          <a:xfrm>
            <a:off x="6772364" y="2895600"/>
            <a:ext cx="1276365" cy="488187"/>
          </a:xfrm>
          <a:prstGeom prst="roundRect">
            <a:avLst/>
          </a:prstGeom>
          <a:noFill/>
          <a:ln w="5715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5" name="圖片 14" descr="一張含有 圖形, 平面設計 的圖片&#10;&#10;自動產生的描述">
            <a:extLst>
              <a:ext uri="{FF2B5EF4-FFF2-40B4-BE49-F238E27FC236}">
                <a16:creationId xmlns:a16="http://schemas.microsoft.com/office/drawing/2014/main" id="{867AA54E-4FE2-A9EF-B7C5-9C22431A1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52000" l="6667" r="95111">
                        <a14:foregroundMark x1="8889" y1="46667" x2="7111" y2="52000"/>
                        <a14:foregroundMark x1="88000" y1="25778" x2="92444" y2="25778"/>
                        <a14:foregroundMark x1="89333" y1="24000" x2="95111" y2="2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76"/>
          <a:stretch/>
        </p:blipFill>
        <p:spPr>
          <a:xfrm rot="7622624">
            <a:off x="6909293" y="3881363"/>
            <a:ext cx="1812967" cy="8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B5A565E-A523-FD6B-4B34-B81E6540EF6F}"/>
              </a:ext>
            </a:extLst>
          </p:cNvPr>
          <p:cNvSpPr/>
          <p:nvPr/>
        </p:nvSpPr>
        <p:spPr>
          <a:xfrm>
            <a:off x="831274" y="2190541"/>
            <a:ext cx="7834744" cy="3155182"/>
          </a:xfrm>
          <a:custGeom>
            <a:avLst/>
            <a:gdLst>
              <a:gd name="connsiteX0" fmla="*/ 0 w 7834744"/>
              <a:gd name="connsiteY0" fmla="*/ 0 h 3155182"/>
              <a:gd name="connsiteX1" fmla="*/ 481277 w 7834744"/>
              <a:gd name="connsiteY1" fmla="*/ 0 h 3155182"/>
              <a:gd name="connsiteX2" fmla="*/ 1040902 w 7834744"/>
              <a:gd name="connsiteY2" fmla="*/ 0 h 3155182"/>
              <a:gd name="connsiteX3" fmla="*/ 1600526 w 7834744"/>
              <a:gd name="connsiteY3" fmla="*/ 0 h 3155182"/>
              <a:gd name="connsiteX4" fmla="*/ 1925109 w 7834744"/>
              <a:gd name="connsiteY4" fmla="*/ 0 h 3155182"/>
              <a:gd name="connsiteX5" fmla="*/ 2641428 w 7834744"/>
              <a:gd name="connsiteY5" fmla="*/ 0 h 3155182"/>
              <a:gd name="connsiteX6" fmla="*/ 2966010 w 7834744"/>
              <a:gd name="connsiteY6" fmla="*/ 0 h 3155182"/>
              <a:gd name="connsiteX7" fmla="*/ 3290592 w 7834744"/>
              <a:gd name="connsiteY7" fmla="*/ 0 h 3155182"/>
              <a:gd name="connsiteX8" fmla="*/ 3771870 w 7834744"/>
              <a:gd name="connsiteY8" fmla="*/ 0 h 3155182"/>
              <a:gd name="connsiteX9" fmla="*/ 4488189 w 7834744"/>
              <a:gd name="connsiteY9" fmla="*/ 0 h 3155182"/>
              <a:gd name="connsiteX10" fmla="*/ 4891119 w 7834744"/>
              <a:gd name="connsiteY10" fmla="*/ 0 h 3155182"/>
              <a:gd name="connsiteX11" fmla="*/ 5450743 w 7834744"/>
              <a:gd name="connsiteY11" fmla="*/ 0 h 3155182"/>
              <a:gd name="connsiteX12" fmla="*/ 5775326 w 7834744"/>
              <a:gd name="connsiteY12" fmla="*/ 0 h 3155182"/>
              <a:gd name="connsiteX13" fmla="*/ 6178255 w 7834744"/>
              <a:gd name="connsiteY13" fmla="*/ 0 h 3155182"/>
              <a:gd name="connsiteX14" fmla="*/ 6581185 w 7834744"/>
              <a:gd name="connsiteY14" fmla="*/ 0 h 3155182"/>
              <a:gd name="connsiteX15" fmla="*/ 6984115 w 7834744"/>
              <a:gd name="connsiteY15" fmla="*/ 0 h 3155182"/>
              <a:gd name="connsiteX16" fmla="*/ 7834744 w 7834744"/>
              <a:gd name="connsiteY16" fmla="*/ 0 h 3155182"/>
              <a:gd name="connsiteX17" fmla="*/ 7834744 w 7834744"/>
              <a:gd name="connsiteY17" fmla="*/ 494312 h 3155182"/>
              <a:gd name="connsiteX18" fmla="*/ 7834744 w 7834744"/>
              <a:gd name="connsiteY18" fmla="*/ 1051727 h 3155182"/>
              <a:gd name="connsiteX19" fmla="*/ 7834744 w 7834744"/>
              <a:gd name="connsiteY19" fmla="*/ 1640695 h 3155182"/>
              <a:gd name="connsiteX20" fmla="*/ 7834744 w 7834744"/>
              <a:gd name="connsiteY20" fmla="*/ 2229662 h 3155182"/>
              <a:gd name="connsiteX21" fmla="*/ 7834744 w 7834744"/>
              <a:gd name="connsiteY21" fmla="*/ 2692422 h 3155182"/>
              <a:gd name="connsiteX22" fmla="*/ 7834744 w 7834744"/>
              <a:gd name="connsiteY22" fmla="*/ 3155182 h 3155182"/>
              <a:gd name="connsiteX23" fmla="*/ 7510162 w 7834744"/>
              <a:gd name="connsiteY23" fmla="*/ 3155182 h 3155182"/>
              <a:gd name="connsiteX24" fmla="*/ 7107232 w 7834744"/>
              <a:gd name="connsiteY24" fmla="*/ 3155182 h 3155182"/>
              <a:gd name="connsiteX25" fmla="*/ 6469260 w 7834744"/>
              <a:gd name="connsiteY25" fmla="*/ 3155182 h 3155182"/>
              <a:gd name="connsiteX26" fmla="*/ 6066330 w 7834744"/>
              <a:gd name="connsiteY26" fmla="*/ 3155182 h 3155182"/>
              <a:gd name="connsiteX27" fmla="*/ 5741748 w 7834744"/>
              <a:gd name="connsiteY27" fmla="*/ 3155182 h 3155182"/>
              <a:gd name="connsiteX28" fmla="*/ 5025429 w 7834744"/>
              <a:gd name="connsiteY28" fmla="*/ 3155182 h 3155182"/>
              <a:gd name="connsiteX29" fmla="*/ 4309109 w 7834744"/>
              <a:gd name="connsiteY29" fmla="*/ 3155182 h 3155182"/>
              <a:gd name="connsiteX30" fmla="*/ 3984527 w 7834744"/>
              <a:gd name="connsiteY30" fmla="*/ 3155182 h 3155182"/>
              <a:gd name="connsiteX31" fmla="*/ 3346555 w 7834744"/>
              <a:gd name="connsiteY31" fmla="*/ 3155182 h 3155182"/>
              <a:gd name="connsiteX32" fmla="*/ 3021973 w 7834744"/>
              <a:gd name="connsiteY32" fmla="*/ 3155182 h 3155182"/>
              <a:gd name="connsiteX33" fmla="*/ 2540696 w 7834744"/>
              <a:gd name="connsiteY33" fmla="*/ 3155182 h 3155182"/>
              <a:gd name="connsiteX34" fmla="*/ 2216113 w 7834744"/>
              <a:gd name="connsiteY34" fmla="*/ 3155182 h 3155182"/>
              <a:gd name="connsiteX35" fmla="*/ 1734836 w 7834744"/>
              <a:gd name="connsiteY35" fmla="*/ 3155182 h 3155182"/>
              <a:gd name="connsiteX36" fmla="*/ 1410254 w 7834744"/>
              <a:gd name="connsiteY36" fmla="*/ 3155182 h 3155182"/>
              <a:gd name="connsiteX37" fmla="*/ 693934 w 7834744"/>
              <a:gd name="connsiteY37" fmla="*/ 3155182 h 3155182"/>
              <a:gd name="connsiteX38" fmla="*/ 0 w 7834744"/>
              <a:gd name="connsiteY38" fmla="*/ 3155182 h 3155182"/>
              <a:gd name="connsiteX39" fmla="*/ 0 w 7834744"/>
              <a:gd name="connsiteY39" fmla="*/ 2566215 h 3155182"/>
              <a:gd name="connsiteX40" fmla="*/ 0 w 7834744"/>
              <a:gd name="connsiteY40" fmla="*/ 2135006 h 3155182"/>
              <a:gd name="connsiteX41" fmla="*/ 0 w 7834744"/>
              <a:gd name="connsiteY41" fmla="*/ 1703798 h 3155182"/>
              <a:gd name="connsiteX42" fmla="*/ 0 w 7834744"/>
              <a:gd name="connsiteY42" fmla="*/ 1241038 h 3155182"/>
              <a:gd name="connsiteX43" fmla="*/ 0 w 7834744"/>
              <a:gd name="connsiteY43" fmla="*/ 715175 h 3155182"/>
              <a:gd name="connsiteX44" fmla="*/ 0 w 7834744"/>
              <a:gd name="connsiteY44" fmla="*/ 0 h 315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834744" h="3155182" fill="none" extrusionOk="0">
                <a:moveTo>
                  <a:pt x="0" y="0"/>
                </a:moveTo>
                <a:cubicBezTo>
                  <a:pt x="147743" y="-43298"/>
                  <a:pt x="266351" y="39044"/>
                  <a:pt x="481277" y="0"/>
                </a:cubicBezTo>
                <a:cubicBezTo>
                  <a:pt x="696203" y="-39044"/>
                  <a:pt x="914628" y="54299"/>
                  <a:pt x="1040902" y="0"/>
                </a:cubicBezTo>
                <a:cubicBezTo>
                  <a:pt x="1167177" y="-54299"/>
                  <a:pt x="1324434" y="28773"/>
                  <a:pt x="1600526" y="0"/>
                </a:cubicBezTo>
                <a:cubicBezTo>
                  <a:pt x="1876618" y="-28773"/>
                  <a:pt x="1838202" y="13044"/>
                  <a:pt x="1925109" y="0"/>
                </a:cubicBezTo>
                <a:cubicBezTo>
                  <a:pt x="2012016" y="-13044"/>
                  <a:pt x="2417099" y="41444"/>
                  <a:pt x="2641428" y="0"/>
                </a:cubicBezTo>
                <a:cubicBezTo>
                  <a:pt x="2865757" y="-41444"/>
                  <a:pt x="2808516" y="12720"/>
                  <a:pt x="2966010" y="0"/>
                </a:cubicBezTo>
                <a:cubicBezTo>
                  <a:pt x="3123504" y="-12720"/>
                  <a:pt x="3165856" y="33486"/>
                  <a:pt x="3290592" y="0"/>
                </a:cubicBezTo>
                <a:cubicBezTo>
                  <a:pt x="3415328" y="-33486"/>
                  <a:pt x="3655098" y="48608"/>
                  <a:pt x="3771870" y="0"/>
                </a:cubicBezTo>
                <a:cubicBezTo>
                  <a:pt x="3888642" y="-48608"/>
                  <a:pt x="4190918" y="74011"/>
                  <a:pt x="4488189" y="0"/>
                </a:cubicBezTo>
                <a:cubicBezTo>
                  <a:pt x="4785460" y="-74011"/>
                  <a:pt x="4723897" y="16147"/>
                  <a:pt x="4891119" y="0"/>
                </a:cubicBezTo>
                <a:cubicBezTo>
                  <a:pt x="5058341" y="-16147"/>
                  <a:pt x="5182024" y="15963"/>
                  <a:pt x="5450743" y="0"/>
                </a:cubicBezTo>
                <a:cubicBezTo>
                  <a:pt x="5719462" y="-15963"/>
                  <a:pt x="5684080" y="2249"/>
                  <a:pt x="5775326" y="0"/>
                </a:cubicBezTo>
                <a:cubicBezTo>
                  <a:pt x="5866572" y="-2249"/>
                  <a:pt x="6067065" y="1948"/>
                  <a:pt x="6178255" y="0"/>
                </a:cubicBezTo>
                <a:cubicBezTo>
                  <a:pt x="6289445" y="-1948"/>
                  <a:pt x="6422710" y="42352"/>
                  <a:pt x="6581185" y="0"/>
                </a:cubicBezTo>
                <a:cubicBezTo>
                  <a:pt x="6739660" y="-42352"/>
                  <a:pt x="6874548" y="12932"/>
                  <a:pt x="6984115" y="0"/>
                </a:cubicBezTo>
                <a:cubicBezTo>
                  <a:pt x="7093682" y="-12932"/>
                  <a:pt x="7456725" y="73766"/>
                  <a:pt x="7834744" y="0"/>
                </a:cubicBezTo>
                <a:cubicBezTo>
                  <a:pt x="7866109" y="173747"/>
                  <a:pt x="7789867" y="260030"/>
                  <a:pt x="7834744" y="494312"/>
                </a:cubicBezTo>
                <a:cubicBezTo>
                  <a:pt x="7879621" y="728594"/>
                  <a:pt x="7798374" y="776680"/>
                  <a:pt x="7834744" y="1051727"/>
                </a:cubicBezTo>
                <a:cubicBezTo>
                  <a:pt x="7871114" y="1326775"/>
                  <a:pt x="7782831" y="1501422"/>
                  <a:pt x="7834744" y="1640695"/>
                </a:cubicBezTo>
                <a:cubicBezTo>
                  <a:pt x="7886657" y="1779968"/>
                  <a:pt x="7802973" y="2033682"/>
                  <a:pt x="7834744" y="2229662"/>
                </a:cubicBezTo>
                <a:cubicBezTo>
                  <a:pt x="7866515" y="2425642"/>
                  <a:pt x="7825796" y="2550910"/>
                  <a:pt x="7834744" y="2692422"/>
                </a:cubicBezTo>
                <a:cubicBezTo>
                  <a:pt x="7843692" y="2833934"/>
                  <a:pt x="7805171" y="3040796"/>
                  <a:pt x="7834744" y="3155182"/>
                </a:cubicBezTo>
                <a:cubicBezTo>
                  <a:pt x="7712055" y="3161498"/>
                  <a:pt x="7652707" y="3131760"/>
                  <a:pt x="7510162" y="3155182"/>
                </a:cubicBezTo>
                <a:cubicBezTo>
                  <a:pt x="7367617" y="3178604"/>
                  <a:pt x="7221803" y="3109790"/>
                  <a:pt x="7107232" y="3155182"/>
                </a:cubicBezTo>
                <a:cubicBezTo>
                  <a:pt x="6992661" y="3200574"/>
                  <a:pt x="6627372" y="3131449"/>
                  <a:pt x="6469260" y="3155182"/>
                </a:cubicBezTo>
                <a:cubicBezTo>
                  <a:pt x="6311148" y="3178915"/>
                  <a:pt x="6162352" y="3132982"/>
                  <a:pt x="6066330" y="3155182"/>
                </a:cubicBezTo>
                <a:cubicBezTo>
                  <a:pt x="5970308" y="3177382"/>
                  <a:pt x="5878630" y="3122226"/>
                  <a:pt x="5741748" y="3155182"/>
                </a:cubicBezTo>
                <a:cubicBezTo>
                  <a:pt x="5604866" y="3188138"/>
                  <a:pt x="5288875" y="3094098"/>
                  <a:pt x="5025429" y="3155182"/>
                </a:cubicBezTo>
                <a:cubicBezTo>
                  <a:pt x="4761983" y="3216266"/>
                  <a:pt x="4519722" y="3120567"/>
                  <a:pt x="4309109" y="3155182"/>
                </a:cubicBezTo>
                <a:cubicBezTo>
                  <a:pt x="4098496" y="3189797"/>
                  <a:pt x="4065493" y="3135896"/>
                  <a:pt x="3984527" y="3155182"/>
                </a:cubicBezTo>
                <a:cubicBezTo>
                  <a:pt x="3903561" y="3174468"/>
                  <a:pt x="3622613" y="3109169"/>
                  <a:pt x="3346555" y="3155182"/>
                </a:cubicBezTo>
                <a:cubicBezTo>
                  <a:pt x="3070497" y="3201195"/>
                  <a:pt x="3134390" y="3141994"/>
                  <a:pt x="3021973" y="3155182"/>
                </a:cubicBezTo>
                <a:cubicBezTo>
                  <a:pt x="2909556" y="3168370"/>
                  <a:pt x="2676859" y="3131336"/>
                  <a:pt x="2540696" y="3155182"/>
                </a:cubicBezTo>
                <a:cubicBezTo>
                  <a:pt x="2404533" y="3179028"/>
                  <a:pt x="2286274" y="3130913"/>
                  <a:pt x="2216113" y="3155182"/>
                </a:cubicBezTo>
                <a:cubicBezTo>
                  <a:pt x="2145952" y="3179451"/>
                  <a:pt x="1962190" y="3150881"/>
                  <a:pt x="1734836" y="3155182"/>
                </a:cubicBezTo>
                <a:cubicBezTo>
                  <a:pt x="1507482" y="3159483"/>
                  <a:pt x="1490164" y="3138520"/>
                  <a:pt x="1410254" y="3155182"/>
                </a:cubicBezTo>
                <a:cubicBezTo>
                  <a:pt x="1330344" y="3171844"/>
                  <a:pt x="900054" y="3084014"/>
                  <a:pt x="693934" y="3155182"/>
                </a:cubicBezTo>
                <a:cubicBezTo>
                  <a:pt x="487814" y="3226350"/>
                  <a:pt x="262472" y="3109659"/>
                  <a:pt x="0" y="3155182"/>
                </a:cubicBezTo>
                <a:cubicBezTo>
                  <a:pt x="-62580" y="2918668"/>
                  <a:pt x="16603" y="2719966"/>
                  <a:pt x="0" y="2566215"/>
                </a:cubicBezTo>
                <a:cubicBezTo>
                  <a:pt x="-16603" y="2412464"/>
                  <a:pt x="7127" y="2221527"/>
                  <a:pt x="0" y="2135006"/>
                </a:cubicBezTo>
                <a:cubicBezTo>
                  <a:pt x="-7127" y="2048485"/>
                  <a:pt x="8855" y="1893843"/>
                  <a:pt x="0" y="1703798"/>
                </a:cubicBezTo>
                <a:cubicBezTo>
                  <a:pt x="-8855" y="1513753"/>
                  <a:pt x="32965" y="1334109"/>
                  <a:pt x="0" y="1241038"/>
                </a:cubicBezTo>
                <a:cubicBezTo>
                  <a:pt x="-32965" y="1147967"/>
                  <a:pt x="37027" y="892927"/>
                  <a:pt x="0" y="715175"/>
                </a:cubicBezTo>
                <a:cubicBezTo>
                  <a:pt x="-37027" y="537423"/>
                  <a:pt x="24648" y="191519"/>
                  <a:pt x="0" y="0"/>
                </a:cubicBezTo>
                <a:close/>
              </a:path>
              <a:path w="7834744" h="3155182" stroke="0" extrusionOk="0">
                <a:moveTo>
                  <a:pt x="0" y="0"/>
                </a:moveTo>
                <a:cubicBezTo>
                  <a:pt x="264398" y="-38494"/>
                  <a:pt x="334197" y="18438"/>
                  <a:pt x="559625" y="0"/>
                </a:cubicBezTo>
                <a:cubicBezTo>
                  <a:pt x="785054" y="-18438"/>
                  <a:pt x="864165" y="43854"/>
                  <a:pt x="1040902" y="0"/>
                </a:cubicBezTo>
                <a:cubicBezTo>
                  <a:pt x="1217639" y="-43854"/>
                  <a:pt x="1366553" y="12485"/>
                  <a:pt x="1600526" y="0"/>
                </a:cubicBezTo>
                <a:cubicBezTo>
                  <a:pt x="1834499" y="-12485"/>
                  <a:pt x="1907420" y="36701"/>
                  <a:pt x="2081803" y="0"/>
                </a:cubicBezTo>
                <a:cubicBezTo>
                  <a:pt x="2256186" y="-36701"/>
                  <a:pt x="2375239" y="18732"/>
                  <a:pt x="2563081" y="0"/>
                </a:cubicBezTo>
                <a:cubicBezTo>
                  <a:pt x="2750923" y="-18732"/>
                  <a:pt x="2800890" y="30818"/>
                  <a:pt x="2887663" y="0"/>
                </a:cubicBezTo>
                <a:cubicBezTo>
                  <a:pt x="2974436" y="-30818"/>
                  <a:pt x="3097815" y="31966"/>
                  <a:pt x="3290592" y="0"/>
                </a:cubicBezTo>
                <a:cubicBezTo>
                  <a:pt x="3483369" y="-31966"/>
                  <a:pt x="3548597" y="21862"/>
                  <a:pt x="3615175" y="0"/>
                </a:cubicBezTo>
                <a:cubicBezTo>
                  <a:pt x="3681753" y="-21862"/>
                  <a:pt x="3963289" y="11457"/>
                  <a:pt x="4174799" y="0"/>
                </a:cubicBezTo>
                <a:cubicBezTo>
                  <a:pt x="4386309" y="-11457"/>
                  <a:pt x="4346236" y="4206"/>
                  <a:pt x="4499382" y="0"/>
                </a:cubicBezTo>
                <a:cubicBezTo>
                  <a:pt x="4652528" y="-4206"/>
                  <a:pt x="4706881" y="9893"/>
                  <a:pt x="4902311" y="0"/>
                </a:cubicBezTo>
                <a:cubicBezTo>
                  <a:pt x="5097741" y="-9893"/>
                  <a:pt x="5132009" y="12259"/>
                  <a:pt x="5305241" y="0"/>
                </a:cubicBezTo>
                <a:cubicBezTo>
                  <a:pt x="5478473" y="-12259"/>
                  <a:pt x="5719622" y="26553"/>
                  <a:pt x="5943213" y="0"/>
                </a:cubicBezTo>
                <a:cubicBezTo>
                  <a:pt x="6166804" y="-26553"/>
                  <a:pt x="6227193" y="23543"/>
                  <a:pt x="6346143" y="0"/>
                </a:cubicBezTo>
                <a:cubicBezTo>
                  <a:pt x="6465093" y="-23543"/>
                  <a:pt x="6710438" y="24913"/>
                  <a:pt x="6905767" y="0"/>
                </a:cubicBezTo>
                <a:cubicBezTo>
                  <a:pt x="7101096" y="-24913"/>
                  <a:pt x="7375051" y="46685"/>
                  <a:pt x="7834744" y="0"/>
                </a:cubicBezTo>
                <a:cubicBezTo>
                  <a:pt x="7889698" y="135309"/>
                  <a:pt x="7822337" y="324147"/>
                  <a:pt x="7834744" y="462760"/>
                </a:cubicBezTo>
                <a:cubicBezTo>
                  <a:pt x="7847151" y="601373"/>
                  <a:pt x="7792964" y="712746"/>
                  <a:pt x="7834744" y="893968"/>
                </a:cubicBezTo>
                <a:cubicBezTo>
                  <a:pt x="7876524" y="1075190"/>
                  <a:pt x="7821412" y="1182384"/>
                  <a:pt x="7834744" y="1356728"/>
                </a:cubicBezTo>
                <a:cubicBezTo>
                  <a:pt x="7848076" y="1531072"/>
                  <a:pt x="7798675" y="1640369"/>
                  <a:pt x="7834744" y="1914144"/>
                </a:cubicBezTo>
                <a:cubicBezTo>
                  <a:pt x="7870813" y="2187919"/>
                  <a:pt x="7825447" y="2170235"/>
                  <a:pt x="7834744" y="2345352"/>
                </a:cubicBezTo>
                <a:cubicBezTo>
                  <a:pt x="7844041" y="2520469"/>
                  <a:pt x="7795357" y="2775039"/>
                  <a:pt x="7834744" y="3155182"/>
                </a:cubicBezTo>
                <a:cubicBezTo>
                  <a:pt x="7480557" y="3205279"/>
                  <a:pt x="7310256" y="3139774"/>
                  <a:pt x="7118425" y="3155182"/>
                </a:cubicBezTo>
                <a:cubicBezTo>
                  <a:pt x="6926594" y="3170590"/>
                  <a:pt x="6657808" y="3114366"/>
                  <a:pt x="6402105" y="3155182"/>
                </a:cubicBezTo>
                <a:cubicBezTo>
                  <a:pt x="6146402" y="3195998"/>
                  <a:pt x="6162162" y="3130103"/>
                  <a:pt x="5999175" y="3155182"/>
                </a:cubicBezTo>
                <a:cubicBezTo>
                  <a:pt x="5836188" y="3180261"/>
                  <a:pt x="5640191" y="3137887"/>
                  <a:pt x="5517898" y="3155182"/>
                </a:cubicBezTo>
                <a:cubicBezTo>
                  <a:pt x="5395605" y="3172477"/>
                  <a:pt x="5322027" y="3118537"/>
                  <a:pt x="5193316" y="3155182"/>
                </a:cubicBezTo>
                <a:cubicBezTo>
                  <a:pt x="5064605" y="3191827"/>
                  <a:pt x="5030904" y="3151606"/>
                  <a:pt x="4868734" y="3155182"/>
                </a:cubicBezTo>
                <a:cubicBezTo>
                  <a:pt x="4706564" y="3158758"/>
                  <a:pt x="4620883" y="3106123"/>
                  <a:pt x="4387457" y="3155182"/>
                </a:cubicBezTo>
                <a:cubicBezTo>
                  <a:pt x="4154031" y="3204241"/>
                  <a:pt x="4178287" y="3124825"/>
                  <a:pt x="3984527" y="3155182"/>
                </a:cubicBezTo>
                <a:cubicBezTo>
                  <a:pt x="3790767" y="3185539"/>
                  <a:pt x="3676278" y="3122243"/>
                  <a:pt x="3581597" y="3155182"/>
                </a:cubicBezTo>
                <a:cubicBezTo>
                  <a:pt x="3486916" y="3188121"/>
                  <a:pt x="3265079" y="3144743"/>
                  <a:pt x="3178668" y="3155182"/>
                </a:cubicBezTo>
                <a:cubicBezTo>
                  <a:pt x="3092257" y="3165621"/>
                  <a:pt x="2863137" y="3118636"/>
                  <a:pt x="2775738" y="3155182"/>
                </a:cubicBezTo>
                <a:cubicBezTo>
                  <a:pt x="2688339" y="3191728"/>
                  <a:pt x="2466436" y="3112717"/>
                  <a:pt x="2372808" y="3155182"/>
                </a:cubicBezTo>
                <a:cubicBezTo>
                  <a:pt x="2279180" y="3197647"/>
                  <a:pt x="2149525" y="3150612"/>
                  <a:pt x="1969878" y="3155182"/>
                </a:cubicBezTo>
                <a:cubicBezTo>
                  <a:pt x="1790231" y="3159752"/>
                  <a:pt x="1508862" y="3085640"/>
                  <a:pt x="1253559" y="3155182"/>
                </a:cubicBezTo>
                <a:cubicBezTo>
                  <a:pt x="998256" y="3224724"/>
                  <a:pt x="870597" y="3126584"/>
                  <a:pt x="693934" y="3155182"/>
                </a:cubicBezTo>
                <a:cubicBezTo>
                  <a:pt x="517272" y="3183780"/>
                  <a:pt x="161249" y="3117338"/>
                  <a:pt x="0" y="3155182"/>
                </a:cubicBezTo>
                <a:cubicBezTo>
                  <a:pt x="-121" y="3061157"/>
                  <a:pt x="51623" y="2904685"/>
                  <a:pt x="0" y="2723974"/>
                </a:cubicBezTo>
                <a:cubicBezTo>
                  <a:pt x="-51623" y="2543263"/>
                  <a:pt x="66245" y="2341475"/>
                  <a:pt x="0" y="2166558"/>
                </a:cubicBezTo>
                <a:cubicBezTo>
                  <a:pt x="-66245" y="1991641"/>
                  <a:pt x="45936" y="1822737"/>
                  <a:pt x="0" y="1703798"/>
                </a:cubicBezTo>
                <a:cubicBezTo>
                  <a:pt x="-45936" y="1584859"/>
                  <a:pt x="45091" y="1298928"/>
                  <a:pt x="0" y="1177935"/>
                </a:cubicBezTo>
                <a:cubicBezTo>
                  <a:pt x="-45091" y="1056942"/>
                  <a:pt x="43227" y="928360"/>
                  <a:pt x="0" y="683623"/>
                </a:cubicBezTo>
                <a:cubicBezTo>
                  <a:pt x="-43227" y="438886"/>
                  <a:pt x="21691" y="151052"/>
                  <a:pt x="0" y="0"/>
                </a:cubicBezTo>
                <a:close/>
              </a:path>
            </a:pathLst>
          </a:custGeom>
          <a:solidFill>
            <a:srgbClr val="FFF8E5"/>
          </a:solidFill>
          <a:ln w="12700">
            <a:extLst>
              <a:ext uri="{C807C97D-BFC1-408E-A445-0C87EB9F89A2}">
                <ask:lineSketchStyleProps xmlns:ask="http://schemas.microsoft.com/office/drawing/2018/sketchyshapes" sd="1115635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109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6" y="1420976"/>
            <a:ext cx="22787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間接統治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831274" y="2287083"/>
            <a:ext cx="7834744" cy="286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zh-TW" altLang="en-US" sz="3200" dirty="0"/>
              <a:t>授予各社</a:t>
            </a:r>
            <a:r>
              <a:rPr lang="zh-TW" altLang="en-US" sz="3200" b="1" dirty="0">
                <a:solidFill>
                  <a:srgbClr val="C00000"/>
                </a:solidFill>
              </a:rPr>
              <a:t>長老</a:t>
            </a:r>
            <a:r>
              <a:rPr lang="zh-TW" altLang="en-US" sz="3200" dirty="0"/>
              <a:t>管理部落的權力，並於每年召開</a:t>
            </a:r>
            <a:r>
              <a:rPr lang="zh-TW" altLang="en-US" sz="3200" b="1" dirty="0">
                <a:solidFill>
                  <a:srgbClr val="C00000"/>
                </a:solidFill>
              </a:rPr>
              <a:t>地方會議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zh-TW" altLang="en-US" sz="3200" dirty="0"/>
              <a:t>部落長老對荷蘭聯合東印度公司宣誓效忠，協助</a:t>
            </a:r>
            <a:r>
              <a:rPr lang="zh-TW" altLang="en-US" sz="3200" b="1" dirty="0">
                <a:solidFill>
                  <a:srgbClr val="C00000"/>
                </a:solidFill>
              </a:rPr>
              <a:t>宣達政令</a:t>
            </a:r>
            <a:r>
              <a:rPr lang="zh-TW" altLang="en-US" sz="3200" dirty="0"/>
              <a:t>、</a:t>
            </a:r>
            <a:r>
              <a:rPr lang="zh-TW" altLang="en-US" sz="3200" b="1" dirty="0">
                <a:solidFill>
                  <a:srgbClr val="C00000"/>
                </a:solidFill>
              </a:rPr>
              <a:t>調解部落糾紛</a:t>
            </a:r>
            <a:r>
              <a:rPr lang="zh-TW" altLang="en-US" sz="3200" dirty="0"/>
              <a:t>，並</a:t>
            </a:r>
            <a:r>
              <a:rPr lang="zh-TW" altLang="en-US" sz="3200" b="1" dirty="0">
                <a:solidFill>
                  <a:srgbClr val="C00000"/>
                </a:solidFill>
              </a:rPr>
              <a:t>報告轄區內統治狀況</a:t>
            </a:r>
            <a:r>
              <a:rPr lang="zh-TW" altLang="en-US" sz="3200" dirty="0"/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2A74953-8CF5-7D20-AFC3-8D1943D45376}"/>
              </a:ext>
            </a:extLst>
          </p:cNvPr>
          <p:cNvSpPr txBox="1"/>
          <p:nvPr/>
        </p:nvSpPr>
        <p:spPr>
          <a:xfrm>
            <a:off x="1894776" y="5629669"/>
            <a:ext cx="5813535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使荷蘭能有效掌控原住民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部落</a:t>
            </a:r>
            <a:endParaRPr lang="zh-TW" altLang="en-US" b="1" dirty="0"/>
          </a:p>
        </p:txBody>
      </p:sp>
      <p:pic>
        <p:nvPicPr>
          <p:cNvPr id="11" name="圖片 10" descr="一張含有 圖形, 平面設計 的圖片&#10;&#10;自動產生的描述">
            <a:extLst>
              <a:ext uri="{FF2B5EF4-FFF2-40B4-BE49-F238E27FC236}">
                <a16:creationId xmlns:a16="http://schemas.microsoft.com/office/drawing/2014/main" id="{73E9B8C9-38A7-E58D-CAC5-4AF94E430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52000" l="6667" r="95111">
                        <a14:foregroundMark x1="8889" y1="46667" x2="7111" y2="52000"/>
                        <a14:foregroundMark x1="88000" y1="25778" x2="92444" y2="25778"/>
                        <a14:foregroundMark x1="89333" y1="24000" x2="95111" y2="2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76"/>
          <a:stretch/>
        </p:blipFill>
        <p:spPr>
          <a:xfrm rot="7622624">
            <a:off x="7459770" y="5181363"/>
            <a:ext cx="1318575" cy="6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圖畫, 寫生, 戶外, 雕刻 的圖片&#10;&#10;自動產生的描述">
            <a:extLst>
              <a:ext uri="{FF2B5EF4-FFF2-40B4-BE49-F238E27FC236}">
                <a16:creationId xmlns:a16="http://schemas.microsoft.com/office/drawing/2014/main" id="{2C379627-92AE-1A0F-00CC-F3F8CA2E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2" y="249011"/>
            <a:ext cx="8749716" cy="5498643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484" y="45798"/>
            <a:ext cx="648000" cy="594360"/>
          </a:xfrm>
        </p:spPr>
        <p:txBody>
          <a:bodyPr/>
          <a:lstStyle/>
          <a:p>
            <a:r>
              <a:rPr lang="en-US" altLang="zh-TW" dirty="0"/>
              <a:t>109</a:t>
            </a:r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FB738E0-B3CE-D870-9F29-B11F8B5E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68" y="5747654"/>
            <a:ext cx="8153671" cy="806635"/>
          </a:xfrm>
        </p:spPr>
        <p:txBody>
          <a:bodyPr/>
          <a:lstStyle/>
          <a:p>
            <a:pPr marL="7938" indent="-7938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2-3-2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十七世紀歐洲人所繪，臺灣原住民長老參與荷蘭人於赤崁舉行的地方會議。</a:t>
            </a:r>
            <a:endParaRPr lang="zh-TW" altLang="en-US" dirty="0"/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D0D2F7D2-2BC4-9F72-BFB3-1CFA96B80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25169" y="5787846"/>
            <a:ext cx="426034" cy="426034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7DDEE277-C21C-8D59-7C08-CECD0C12E846}"/>
              </a:ext>
            </a:extLst>
          </p:cNvPr>
          <p:cNvSpPr txBox="1"/>
          <p:nvPr/>
        </p:nvSpPr>
        <p:spPr>
          <a:xfrm>
            <a:off x="197142" y="1792170"/>
            <a:ext cx="2821189" cy="2246769"/>
          </a:xfrm>
          <a:prstGeom prst="wedgeRectCallout">
            <a:avLst>
              <a:gd name="adj1" fmla="val 57169"/>
              <a:gd name="adj2" fmla="val 7278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2425" indent="-352425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❸荷蘭駐臺長官在會議中，賦予被任命的原住民頭目象徵權威的權杖。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28FFDDC-1339-185E-485C-A693E8A6BD13}"/>
              </a:ext>
            </a:extLst>
          </p:cNvPr>
          <p:cNvSpPr txBox="1"/>
          <p:nvPr/>
        </p:nvSpPr>
        <p:spPr>
          <a:xfrm>
            <a:off x="2037303" y="347770"/>
            <a:ext cx="452427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❶荷蘭駐臺長官高坐涼亭中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3B5930-6CDF-8393-08C2-B1266876E4ED}"/>
              </a:ext>
            </a:extLst>
          </p:cNvPr>
          <p:cNvSpPr txBox="1"/>
          <p:nvPr/>
        </p:nvSpPr>
        <p:spPr>
          <a:xfrm>
            <a:off x="6169687" y="1036454"/>
            <a:ext cx="2733151" cy="2246769"/>
          </a:xfrm>
          <a:prstGeom prst="wedgeRectCallout">
            <a:avLst>
              <a:gd name="adj1" fmla="val -37377"/>
              <a:gd name="adj2" fmla="val 669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71475" indent="-371475" algn="just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❷原住民各族長老則坐在亭外的低矮座椅，顯示雙方的上下從屬關係。 </a:t>
            </a:r>
          </a:p>
        </p:txBody>
      </p:sp>
    </p:spTree>
    <p:extLst>
      <p:ext uri="{BB962C8B-B14F-4D97-AF65-F5344CB8AC3E}">
        <p14:creationId xmlns:p14="http://schemas.microsoft.com/office/powerpoint/2010/main" val="19790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109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6" y="1420976"/>
            <a:ext cx="22787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貿易活動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268FA13-AE98-295A-0511-75E3E64A13B4}"/>
              </a:ext>
            </a:extLst>
          </p:cNvPr>
          <p:cNvSpPr txBox="1"/>
          <p:nvPr/>
        </p:nvSpPr>
        <p:spPr>
          <a:xfrm>
            <a:off x="779385" y="2374000"/>
            <a:ext cx="10651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荷蘭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D3547FE-DAEE-1D0E-6EDC-28A0DE75339B}"/>
              </a:ext>
            </a:extLst>
          </p:cNvPr>
          <p:cNvSpPr txBox="1"/>
          <p:nvPr/>
        </p:nvSpPr>
        <p:spPr>
          <a:xfrm>
            <a:off x="6150267" y="2328765"/>
            <a:ext cx="158128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漢人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A405C6C-DEF3-D321-2EFE-2DCEF3187FD8}"/>
              </a:ext>
            </a:extLst>
          </p:cNvPr>
          <p:cNvSpPr txBox="1"/>
          <p:nvPr/>
        </p:nvSpPr>
        <p:spPr>
          <a:xfrm>
            <a:off x="6209754" y="5959631"/>
            <a:ext cx="231308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</a:t>
            </a:r>
          </a:p>
        </p:txBody>
      </p:sp>
      <p:sp>
        <p:nvSpPr>
          <p:cNvPr id="11" name="箭號: 向左 10">
            <a:extLst>
              <a:ext uri="{FF2B5EF4-FFF2-40B4-BE49-F238E27FC236}">
                <a16:creationId xmlns:a16="http://schemas.microsoft.com/office/drawing/2014/main" id="{FDF7DA7C-473B-6995-56E5-43F6D1EFEB12}"/>
              </a:ext>
            </a:extLst>
          </p:cNvPr>
          <p:cNvSpPr/>
          <p:nvPr/>
        </p:nvSpPr>
        <p:spPr>
          <a:xfrm rot="10800000">
            <a:off x="1997763" y="2564349"/>
            <a:ext cx="4032971" cy="39188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2625A53-E6F1-5F18-B83D-9DBD8120DFB3}"/>
              </a:ext>
            </a:extLst>
          </p:cNvPr>
          <p:cNvSpPr txBox="1"/>
          <p:nvPr/>
        </p:nvSpPr>
        <p:spPr>
          <a:xfrm>
            <a:off x="1894776" y="3044861"/>
            <a:ext cx="4395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原住民部落的交易活動承包給漢人</a:t>
            </a:r>
            <a:endParaRPr lang="zh-TW" altLang="en-US" b="1" dirty="0"/>
          </a:p>
        </p:txBody>
      </p:sp>
      <p:sp>
        <p:nvSpPr>
          <p:cNvPr id="14" name="箭號: 向左 13">
            <a:extLst>
              <a:ext uri="{FF2B5EF4-FFF2-40B4-BE49-F238E27FC236}">
                <a16:creationId xmlns:a16="http://schemas.microsoft.com/office/drawing/2014/main" id="{39E0F3F9-04E9-874D-AF38-1EA6D2FFACC2}"/>
              </a:ext>
            </a:extLst>
          </p:cNvPr>
          <p:cNvSpPr/>
          <p:nvPr/>
        </p:nvSpPr>
        <p:spPr>
          <a:xfrm rot="16200000">
            <a:off x="5485233" y="4219778"/>
            <a:ext cx="2804542" cy="39188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B82156-3535-4B16-C80F-2CF8A88FC86A}"/>
              </a:ext>
            </a:extLst>
          </p:cNvPr>
          <p:cNvSpPr txBox="1"/>
          <p:nvPr/>
        </p:nvSpPr>
        <p:spPr>
          <a:xfrm>
            <a:off x="6152373" y="3013449"/>
            <a:ext cx="677108" cy="3088449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3200" b="1" dirty="0"/>
              <a:t>布匹、鹽、鐵器</a:t>
            </a:r>
          </a:p>
        </p:txBody>
      </p:sp>
      <p:sp>
        <p:nvSpPr>
          <p:cNvPr id="17" name="箭號: 向左 16">
            <a:extLst>
              <a:ext uri="{FF2B5EF4-FFF2-40B4-BE49-F238E27FC236}">
                <a16:creationId xmlns:a16="http://schemas.microsoft.com/office/drawing/2014/main" id="{17A49E42-3F88-A61B-8893-954A9AEA15CE}"/>
              </a:ext>
            </a:extLst>
          </p:cNvPr>
          <p:cNvSpPr/>
          <p:nvPr/>
        </p:nvSpPr>
        <p:spPr>
          <a:xfrm rot="5400000">
            <a:off x="5901461" y="4220248"/>
            <a:ext cx="2804542" cy="39188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2D88C62-F9F3-3847-832F-FDF9C22F0222}"/>
              </a:ext>
            </a:extLst>
          </p:cNvPr>
          <p:cNvSpPr txBox="1"/>
          <p:nvPr/>
        </p:nvSpPr>
        <p:spPr>
          <a:xfrm>
            <a:off x="7368669" y="3899232"/>
            <a:ext cx="677108" cy="1390469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3200" b="1" dirty="0"/>
              <a:t>鹿皮</a:t>
            </a:r>
          </a:p>
        </p:txBody>
      </p:sp>
      <p:sp>
        <p:nvSpPr>
          <p:cNvPr id="20" name="箭號: 向左 19">
            <a:extLst>
              <a:ext uri="{FF2B5EF4-FFF2-40B4-BE49-F238E27FC236}">
                <a16:creationId xmlns:a16="http://schemas.microsoft.com/office/drawing/2014/main" id="{E7321145-2AEC-E5CD-169F-4DCB8CF994CE}"/>
              </a:ext>
            </a:extLst>
          </p:cNvPr>
          <p:cNvSpPr/>
          <p:nvPr/>
        </p:nvSpPr>
        <p:spPr>
          <a:xfrm>
            <a:off x="1965894" y="2219412"/>
            <a:ext cx="4006561" cy="39188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4AEA924-ECDB-A351-D8AC-8FE9E782CAD7}"/>
              </a:ext>
            </a:extLst>
          </p:cNvPr>
          <p:cNvSpPr txBox="1"/>
          <p:nvPr/>
        </p:nvSpPr>
        <p:spPr>
          <a:xfrm>
            <a:off x="3379213" y="1743990"/>
            <a:ext cx="1970483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zh-TW" altLang="en-US" sz="3200" b="1" dirty="0"/>
              <a:t>轉賣鹿皮</a:t>
            </a:r>
          </a:p>
        </p:txBody>
      </p:sp>
      <p:sp>
        <p:nvSpPr>
          <p:cNvPr id="22" name="箭號: 向左 21">
            <a:extLst>
              <a:ext uri="{FF2B5EF4-FFF2-40B4-BE49-F238E27FC236}">
                <a16:creationId xmlns:a16="http://schemas.microsoft.com/office/drawing/2014/main" id="{4D96C75E-93E3-9DCB-A065-6A8CC51A5C92}"/>
              </a:ext>
            </a:extLst>
          </p:cNvPr>
          <p:cNvSpPr/>
          <p:nvPr/>
        </p:nvSpPr>
        <p:spPr>
          <a:xfrm rot="5400000">
            <a:off x="5891798" y="1654163"/>
            <a:ext cx="828000" cy="39188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8DE038D-23A3-201F-326C-4B3CCF02DB29}"/>
              </a:ext>
            </a:extLst>
          </p:cNvPr>
          <p:cNvSpPr txBox="1"/>
          <p:nvPr/>
        </p:nvSpPr>
        <p:spPr>
          <a:xfrm>
            <a:off x="5386367" y="903204"/>
            <a:ext cx="1911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自行出售</a:t>
            </a:r>
            <a:endParaRPr lang="zh-TW" altLang="en-US" b="1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07D203B-66CA-4F8F-FEED-B2F7177F78E8}"/>
              </a:ext>
            </a:extLst>
          </p:cNvPr>
          <p:cNvSpPr txBox="1"/>
          <p:nvPr/>
        </p:nvSpPr>
        <p:spPr>
          <a:xfrm>
            <a:off x="6443066" y="1646728"/>
            <a:ext cx="1241354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zh-TW" altLang="en-US" sz="3200" b="1" dirty="0"/>
              <a:t>鹿皮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C8326C5-A5B3-1A03-6D16-701A24EB1E36}"/>
              </a:ext>
            </a:extLst>
          </p:cNvPr>
          <p:cNvSpPr txBox="1"/>
          <p:nvPr/>
        </p:nvSpPr>
        <p:spPr>
          <a:xfrm>
            <a:off x="796396" y="4415720"/>
            <a:ext cx="5165634" cy="2062103"/>
          </a:xfrm>
          <a:custGeom>
            <a:avLst/>
            <a:gdLst>
              <a:gd name="connsiteX0" fmla="*/ 0 w 5165634"/>
              <a:gd name="connsiteY0" fmla="*/ 0 h 2062103"/>
              <a:gd name="connsiteX1" fmla="*/ 625616 w 5165634"/>
              <a:gd name="connsiteY1" fmla="*/ 0 h 2062103"/>
              <a:gd name="connsiteX2" fmla="*/ 1199575 w 5165634"/>
              <a:gd name="connsiteY2" fmla="*/ 0 h 2062103"/>
              <a:gd name="connsiteX3" fmla="*/ 1773534 w 5165634"/>
              <a:gd name="connsiteY3" fmla="*/ 0 h 2062103"/>
              <a:gd name="connsiteX4" fmla="*/ 2295837 w 5165634"/>
              <a:gd name="connsiteY4" fmla="*/ 0 h 2062103"/>
              <a:gd name="connsiteX5" fmla="*/ 2818140 w 5165634"/>
              <a:gd name="connsiteY5" fmla="*/ 0 h 2062103"/>
              <a:gd name="connsiteX6" fmla="*/ 3443756 w 5165634"/>
              <a:gd name="connsiteY6" fmla="*/ 0 h 2062103"/>
              <a:gd name="connsiteX7" fmla="*/ 3862746 w 5165634"/>
              <a:gd name="connsiteY7" fmla="*/ 0 h 2062103"/>
              <a:gd name="connsiteX8" fmla="*/ 4488362 w 5165634"/>
              <a:gd name="connsiteY8" fmla="*/ 0 h 2062103"/>
              <a:gd name="connsiteX9" fmla="*/ 5165634 w 5165634"/>
              <a:gd name="connsiteY9" fmla="*/ 0 h 2062103"/>
              <a:gd name="connsiteX10" fmla="*/ 5165634 w 5165634"/>
              <a:gd name="connsiteY10" fmla="*/ 453663 h 2062103"/>
              <a:gd name="connsiteX11" fmla="*/ 5165634 w 5165634"/>
              <a:gd name="connsiteY11" fmla="*/ 1010430 h 2062103"/>
              <a:gd name="connsiteX12" fmla="*/ 5165634 w 5165634"/>
              <a:gd name="connsiteY12" fmla="*/ 1546577 h 2062103"/>
              <a:gd name="connsiteX13" fmla="*/ 5165634 w 5165634"/>
              <a:gd name="connsiteY13" fmla="*/ 2062103 h 2062103"/>
              <a:gd name="connsiteX14" fmla="*/ 4488362 w 5165634"/>
              <a:gd name="connsiteY14" fmla="*/ 2062103 h 2062103"/>
              <a:gd name="connsiteX15" fmla="*/ 4069372 w 5165634"/>
              <a:gd name="connsiteY15" fmla="*/ 2062103 h 2062103"/>
              <a:gd name="connsiteX16" fmla="*/ 3443756 w 5165634"/>
              <a:gd name="connsiteY16" fmla="*/ 2062103 h 2062103"/>
              <a:gd name="connsiteX17" fmla="*/ 2921453 w 5165634"/>
              <a:gd name="connsiteY17" fmla="*/ 2062103 h 2062103"/>
              <a:gd name="connsiteX18" fmla="*/ 2502463 w 5165634"/>
              <a:gd name="connsiteY18" fmla="*/ 2062103 h 2062103"/>
              <a:gd name="connsiteX19" fmla="*/ 2031816 w 5165634"/>
              <a:gd name="connsiteY19" fmla="*/ 2062103 h 2062103"/>
              <a:gd name="connsiteX20" fmla="*/ 1354544 w 5165634"/>
              <a:gd name="connsiteY20" fmla="*/ 2062103 h 2062103"/>
              <a:gd name="connsiteX21" fmla="*/ 832241 w 5165634"/>
              <a:gd name="connsiteY21" fmla="*/ 2062103 h 2062103"/>
              <a:gd name="connsiteX22" fmla="*/ 0 w 5165634"/>
              <a:gd name="connsiteY22" fmla="*/ 2062103 h 2062103"/>
              <a:gd name="connsiteX23" fmla="*/ 0 w 5165634"/>
              <a:gd name="connsiteY23" fmla="*/ 1608440 h 2062103"/>
              <a:gd name="connsiteX24" fmla="*/ 0 w 5165634"/>
              <a:gd name="connsiteY24" fmla="*/ 1154778 h 2062103"/>
              <a:gd name="connsiteX25" fmla="*/ 0 w 5165634"/>
              <a:gd name="connsiteY25" fmla="*/ 680494 h 2062103"/>
              <a:gd name="connsiteX26" fmla="*/ 0 w 5165634"/>
              <a:gd name="connsiteY26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65634" h="2062103" fill="none" extrusionOk="0">
                <a:moveTo>
                  <a:pt x="0" y="0"/>
                </a:moveTo>
                <a:cubicBezTo>
                  <a:pt x="204723" y="-58593"/>
                  <a:pt x="476658" y="6549"/>
                  <a:pt x="625616" y="0"/>
                </a:cubicBezTo>
                <a:cubicBezTo>
                  <a:pt x="774574" y="-6549"/>
                  <a:pt x="1048719" y="5578"/>
                  <a:pt x="1199575" y="0"/>
                </a:cubicBezTo>
                <a:cubicBezTo>
                  <a:pt x="1350431" y="-5578"/>
                  <a:pt x="1558658" y="1030"/>
                  <a:pt x="1773534" y="0"/>
                </a:cubicBezTo>
                <a:cubicBezTo>
                  <a:pt x="1988410" y="-1030"/>
                  <a:pt x="2190947" y="45883"/>
                  <a:pt x="2295837" y="0"/>
                </a:cubicBezTo>
                <a:cubicBezTo>
                  <a:pt x="2400727" y="-45883"/>
                  <a:pt x="2689274" y="48834"/>
                  <a:pt x="2818140" y="0"/>
                </a:cubicBezTo>
                <a:cubicBezTo>
                  <a:pt x="2947006" y="-48834"/>
                  <a:pt x="3169145" y="29259"/>
                  <a:pt x="3443756" y="0"/>
                </a:cubicBezTo>
                <a:cubicBezTo>
                  <a:pt x="3718367" y="-29259"/>
                  <a:pt x="3662554" y="26366"/>
                  <a:pt x="3862746" y="0"/>
                </a:cubicBezTo>
                <a:cubicBezTo>
                  <a:pt x="4062938" y="-26366"/>
                  <a:pt x="4227401" y="19689"/>
                  <a:pt x="4488362" y="0"/>
                </a:cubicBezTo>
                <a:cubicBezTo>
                  <a:pt x="4749323" y="-19689"/>
                  <a:pt x="4900008" y="14656"/>
                  <a:pt x="5165634" y="0"/>
                </a:cubicBezTo>
                <a:cubicBezTo>
                  <a:pt x="5197400" y="140941"/>
                  <a:pt x="5145265" y="305787"/>
                  <a:pt x="5165634" y="453663"/>
                </a:cubicBezTo>
                <a:cubicBezTo>
                  <a:pt x="5186003" y="601539"/>
                  <a:pt x="5145644" y="894373"/>
                  <a:pt x="5165634" y="1010430"/>
                </a:cubicBezTo>
                <a:cubicBezTo>
                  <a:pt x="5185624" y="1126487"/>
                  <a:pt x="5111306" y="1434138"/>
                  <a:pt x="5165634" y="1546577"/>
                </a:cubicBezTo>
                <a:cubicBezTo>
                  <a:pt x="5219962" y="1659016"/>
                  <a:pt x="5121705" y="1933384"/>
                  <a:pt x="5165634" y="2062103"/>
                </a:cubicBezTo>
                <a:cubicBezTo>
                  <a:pt x="4875170" y="2126143"/>
                  <a:pt x="4769867" y="2006813"/>
                  <a:pt x="4488362" y="2062103"/>
                </a:cubicBezTo>
                <a:cubicBezTo>
                  <a:pt x="4206857" y="2117393"/>
                  <a:pt x="4253474" y="2045035"/>
                  <a:pt x="4069372" y="2062103"/>
                </a:cubicBezTo>
                <a:cubicBezTo>
                  <a:pt x="3885270" y="2079171"/>
                  <a:pt x="3739443" y="2019322"/>
                  <a:pt x="3443756" y="2062103"/>
                </a:cubicBezTo>
                <a:cubicBezTo>
                  <a:pt x="3148069" y="2104884"/>
                  <a:pt x="3042681" y="2047691"/>
                  <a:pt x="2921453" y="2062103"/>
                </a:cubicBezTo>
                <a:cubicBezTo>
                  <a:pt x="2800225" y="2076515"/>
                  <a:pt x="2642060" y="2056303"/>
                  <a:pt x="2502463" y="2062103"/>
                </a:cubicBezTo>
                <a:cubicBezTo>
                  <a:pt x="2362866" y="2067903"/>
                  <a:pt x="2151930" y="2039397"/>
                  <a:pt x="2031816" y="2062103"/>
                </a:cubicBezTo>
                <a:cubicBezTo>
                  <a:pt x="1911702" y="2084809"/>
                  <a:pt x="1575499" y="2061014"/>
                  <a:pt x="1354544" y="2062103"/>
                </a:cubicBezTo>
                <a:cubicBezTo>
                  <a:pt x="1133589" y="2063192"/>
                  <a:pt x="981061" y="2040572"/>
                  <a:pt x="832241" y="2062103"/>
                </a:cubicBezTo>
                <a:cubicBezTo>
                  <a:pt x="683421" y="2083634"/>
                  <a:pt x="246224" y="1975111"/>
                  <a:pt x="0" y="2062103"/>
                </a:cubicBezTo>
                <a:cubicBezTo>
                  <a:pt x="-12892" y="1910481"/>
                  <a:pt x="33395" y="1737044"/>
                  <a:pt x="0" y="1608440"/>
                </a:cubicBezTo>
                <a:cubicBezTo>
                  <a:pt x="-33395" y="1479836"/>
                  <a:pt x="5329" y="1375722"/>
                  <a:pt x="0" y="1154778"/>
                </a:cubicBezTo>
                <a:cubicBezTo>
                  <a:pt x="-5329" y="933834"/>
                  <a:pt x="8917" y="827340"/>
                  <a:pt x="0" y="680494"/>
                </a:cubicBezTo>
                <a:cubicBezTo>
                  <a:pt x="-8917" y="533648"/>
                  <a:pt x="27567" y="268662"/>
                  <a:pt x="0" y="0"/>
                </a:cubicBezTo>
                <a:close/>
              </a:path>
              <a:path w="5165634" h="2062103" stroke="0" extrusionOk="0">
                <a:moveTo>
                  <a:pt x="0" y="0"/>
                </a:moveTo>
                <a:cubicBezTo>
                  <a:pt x="209786" y="-47715"/>
                  <a:pt x="341962" y="7265"/>
                  <a:pt x="625616" y="0"/>
                </a:cubicBezTo>
                <a:cubicBezTo>
                  <a:pt x="909270" y="-7265"/>
                  <a:pt x="1062106" y="16967"/>
                  <a:pt x="1251231" y="0"/>
                </a:cubicBezTo>
                <a:cubicBezTo>
                  <a:pt x="1440356" y="-16967"/>
                  <a:pt x="1559928" y="32602"/>
                  <a:pt x="1721878" y="0"/>
                </a:cubicBezTo>
                <a:cubicBezTo>
                  <a:pt x="1883828" y="-32602"/>
                  <a:pt x="2204627" y="25463"/>
                  <a:pt x="2399150" y="0"/>
                </a:cubicBezTo>
                <a:cubicBezTo>
                  <a:pt x="2593673" y="-25463"/>
                  <a:pt x="2801357" y="30133"/>
                  <a:pt x="2973109" y="0"/>
                </a:cubicBezTo>
                <a:cubicBezTo>
                  <a:pt x="3144861" y="-30133"/>
                  <a:pt x="3317320" y="21655"/>
                  <a:pt x="3547069" y="0"/>
                </a:cubicBezTo>
                <a:cubicBezTo>
                  <a:pt x="3776818" y="-21655"/>
                  <a:pt x="3875595" y="20581"/>
                  <a:pt x="4121028" y="0"/>
                </a:cubicBezTo>
                <a:cubicBezTo>
                  <a:pt x="4366461" y="-20581"/>
                  <a:pt x="4411046" y="22903"/>
                  <a:pt x="4540018" y="0"/>
                </a:cubicBezTo>
                <a:cubicBezTo>
                  <a:pt x="4668990" y="-22903"/>
                  <a:pt x="4989963" y="43478"/>
                  <a:pt x="5165634" y="0"/>
                </a:cubicBezTo>
                <a:cubicBezTo>
                  <a:pt x="5211132" y="140389"/>
                  <a:pt x="5148252" y="296413"/>
                  <a:pt x="5165634" y="474284"/>
                </a:cubicBezTo>
                <a:cubicBezTo>
                  <a:pt x="5183016" y="652155"/>
                  <a:pt x="5130146" y="750717"/>
                  <a:pt x="5165634" y="927946"/>
                </a:cubicBezTo>
                <a:cubicBezTo>
                  <a:pt x="5201122" y="1105175"/>
                  <a:pt x="5161591" y="1334409"/>
                  <a:pt x="5165634" y="1484714"/>
                </a:cubicBezTo>
                <a:cubicBezTo>
                  <a:pt x="5169677" y="1635019"/>
                  <a:pt x="5100519" y="1784450"/>
                  <a:pt x="5165634" y="2062103"/>
                </a:cubicBezTo>
                <a:cubicBezTo>
                  <a:pt x="4889764" y="2097932"/>
                  <a:pt x="4819520" y="2005997"/>
                  <a:pt x="4540018" y="2062103"/>
                </a:cubicBezTo>
                <a:cubicBezTo>
                  <a:pt x="4260516" y="2118209"/>
                  <a:pt x="4166586" y="2020780"/>
                  <a:pt x="4069372" y="2062103"/>
                </a:cubicBezTo>
                <a:cubicBezTo>
                  <a:pt x="3972158" y="2103426"/>
                  <a:pt x="3757105" y="2059705"/>
                  <a:pt x="3547069" y="2062103"/>
                </a:cubicBezTo>
                <a:cubicBezTo>
                  <a:pt x="3337033" y="2064501"/>
                  <a:pt x="3196374" y="2023655"/>
                  <a:pt x="2973109" y="2062103"/>
                </a:cubicBezTo>
                <a:cubicBezTo>
                  <a:pt x="2749844" y="2100551"/>
                  <a:pt x="2703566" y="2041494"/>
                  <a:pt x="2554119" y="2062103"/>
                </a:cubicBezTo>
                <a:cubicBezTo>
                  <a:pt x="2404672" y="2082712"/>
                  <a:pt x="2312125" y="2029871"/>
                  <a:pt x="2135129" y="2062103"/>
                </a:cubicBezTo>
                <a:cubicBezTo>
                  <a:pt x="1958133" y="2094335"/>
                  <a:pt x="1754813" y="2031259"/>
                  <a:pt x="1457857" y="2062103"/>
                </a:cubicBezTo>
                <a:cubicBezTo>
                  <a:pt x="1160901" y="2092947"/>
                  <a:pt x="1122195" y="2008672"/>
                  <a:pt x="832241" y="2062103"/>
                </a:cubicBezTo>
                <a:cubicBezTo>
                  <a:pt x="542287" y="2115534"/>
                  <a:pt x="186907" y="2026637"/>
                  <a:pt x="0" y="2062103"/>
                </a:cubicBezTo>
                <a:cubicBezTo>
                  <a:pt x="-18275" y="1964093"/>
                  <a:pt x="36226" y="1741905"/>
                  <a:pt x="0" y="1608440"/>
                </a:cubicBezTo>
                <a:cubicBezTo>
                  <a:pt x="-36226" y="1474975"/>
                  <a:pt x="37457" y="1211487"/>
                  <a:pt x="0" y="1051673"/>
                </a:cubicBezTo>
                <a:cubicBezTo>
                  <a:pt x="-37457" y="891859"/>
                  <a:pt x="23280" y="729630"/>
                  <a:pt x="0" y="494905"/>
                </a:cubicBezTo>
                <a:cubicBezTo>
                  <a:pt x="-23280" y="260180"/>
                  <a:pt x="53493" y="189990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57194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鹿原本是</a:t>
            </a:r>
            <a:r>
              <a:rPr lang="zh-TW" altLang="en-US" sz="3200" dirty="0">
                <a:solidFill>
                  <a:prstClr val="black"/>
                </a:solidFill>
                <a:latin typeface="Franklin Gothic Book" panose="020B0503020102020204"/>
                <a:ea typeface="微軟正黑體" panose="020B0604030504040204" pitchFamily="34" charset="-120"/>
              </a:rPr>
              <a:t>原住民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的主要維生肉食來源，成為貿易商品後，遭大肆捕捉，造成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鹿群大幅減少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5101385E-703B-99C7-15A2-885EFDA6B9F8}"/>
              </a:ext>
            </a:extLst>
          </p:cNvPr>
          <p:cNvSpPr/>
          <p:nvPr/>
        </p:nvSpPr>
        <p:spPr>
          <a:xfrm>
            <a:off x="7198147" y="3760086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A08AB74E-1FF3-D7FE-E19C-67402E64745A}"/>
              </a:ext>
            </a:extLst>
          </p:cNvPr>
          <p:cNvSpPr/>
          <p:nvPr/>
        </p:nvSpPr>
        <p:spPr>
          <a:xfrm>
            <a:off x="3411289" y="1436105"/>
            <a:ext cx="1797265" cy="1066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B3AD9DD2-BEB7-DA28-74CD-4E78D51E1DAC}"/>
              </a:ext>
            </a:extLst>
          </p:cNvPr>
          <p:cNvSpPr/>
          <p:nvPr/>
        </p:nvSpPr>
        <p:spPr>
          <a:xfrm>
            <a:off x="6472907" y="1452099"/>
            <a:ext cx="936000" cy="936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89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6" grpId="0"/>
      <p:bldP spid="17" grpId="0" animBg="1"/>
      <p:bldP spid="19" grpId="0"/>
      <p:bldP spid="20" grpId="0" animBg="1"/>
      <p:bldP spid="21" grpId="0"/>
      <p:bldP spid="22" grpId="0" animBg="1"/>
      <p:bldP spid="24" grpId="0"/>
      <p:bldP spid="25" grpId="0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5C3E2317-7D57-29B8-D9FE-F41044804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109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CE52B9-0836-0702-4826-61D3F18ADA3A}"/>
              </a:ext>
            </a:extLst>
          </p:cNvPr>
          <p:cNvSpPr txBox="1"/>
          <p:nvPr/>
        </p:nvSpPr>
        <p:spPr>
          <a:xfrm>
            <a:off x="278673" y="1180497"/>
            <a:ext cx="8483490" cy="221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100000"/>
              <a:tabLst/>
              <a:defRPr/>
            </a:pPr>
            <a:r>
              <a:rPr lang="zh-TW" altLang="en-US" sz="3200" dirty="0"/>
              <a:t>下圖是荷蘭人與原住民互動示意圖，由圖可知，荷蘭人與原住民互動時，在統治與貿易層面，皆是採用</a:t>
            </a:r>
            <a:r>
              <a:rPr lang="en-US" altLang="zh-TW" sz="3200" dirty="0"/>
              <a:t>( </a:t>
            </a:r>
            <a:r>
              <a:rPr lang="zh-TW" altLang="en-US" sz="3200" dirty="0"/>
              <a:t>直接 ／ 間接 </a:t>
            </a:r>
            <a:r>
              <a:rPr lang="en-US" altLang="zh-TW" sz="3200" dirty="0"/>
              <a:t>)</a:t>
            </a:r>
            <a:r>
              <a:rPr lang="zh-TW" altLang="en-US" sz="3200" dirty="0"/>
              <a:t>形式進行。</a:t>
            </a:r>
            <a:r>
              <a:rPr lang="en-US" altLang="zh-TW" sz="3200" dirty="0"/>
              <a:t>(</a:t>
            </a:r>
            <a:r>
              <a:rPr lang="zh-TW" altLang="en-US" sz="3200" dirty="0"/>
              <a:t>請圈出正確答案</a:t>
            </a:r>
            <a:r>
              <a:rPr lang="en-US" altLang="zh-TW" sz="3200" dirty="0"/>
              <a:t>)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寫生, 卡通, 圖畫, 圖解 的圖片&#10;&#10;自動產生的描述">
            <a:extLst>
              <a:ext uri="{FF2B5EF4-FFF2-40B4-BE49-F238E27FC236}">
                <a16:creationId xmlns:a16="http://schemas.microsoft.com/office/drawing/2014/main" id="{9A9E7D63-E51E-F437-8E40-CDD3BC75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38" y="5043731"/>
            <a:ext cx="936923" cy="1620000"/>
          </a:xfrm>
          <a:prstGeom prst="rect">
            <a:avLst/>
          </a:prstGeom>
        </p:spPr>
      </p:pic>
      <p:pic>
        <p:nvPicPr>
          <p:cNvPr id="8" name="圖片 7" descr="一張含有 美工圖案, 動畫卡通, 微笑, 動畫 的圖片&#10;&#10;自動產生的描述">
            <a:extLst>
              <a:ext uri="{FF2B5EF4-FFF2-40B4-BE49-F238E27FC236}">
                <a16:creationId xmlns:a16="http://schemas.microsoft.com/office/drawing/2014/main" id="{2B84668B-EEE5-84AF-D219-0EAAD6F7D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28" y="3011927"/>
            <a:ext cx="705849" cy="1548000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EACC8EC4-F060-569A-A5CF-AD463ABD8662}"/>
              </a:ext>
            </a:extLst>
          </p:cNvPr>
          <p:cNvGrpSpPr/>
          <p:nvPr/>
        </p:nvGrpSpPr>
        <p:grpSpPr>
          <a:xfrm>
            <a:off x="6474692" y="4192559"/>
            <a:ext cx="2390636" cy="1339425"/>
            <a:chOff x="7219404" y="4651110"/>
            <a:chExt cx="1645923" cy="880874"/>
          </a:xfrm>
        </p:grpSpPr>
        <p:pic>
          <p:nvPicPr>
            <p:cNvPr id="13" name="圖片 12" descr="一張含有 圖畫, 美工圖案, 寫生, 圖解 的圖片&#10;&#10;自動產生的描述">
              <a:extLst>
                <a:ext uri="{FF2B5EF4-FFF2-40B4-BE49-F238E27FC236}">
                  <a16:creationId xmlns:a16="http://schemas.microsoft.com/office/drawing/2014/main" id="{4C1C27A0-BB3A-28B0-ADE1-80870574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686" y="4651110"/>
              <a:ext cx="548641" cy="880874"/>
            </a:xfrm>
            <a:prstGeom prst="rect">
              <a:avLst/>
            </a:prstGeom>
          </p:spPr>
        </p:pic>
        <p:pic>
          <p:nvPicPr>
            <p:cNvPr id="14" name="圖片 13" descr="一張含有 圖畫, 美工圖案, 寫生, 圖解 的圖片&#10;&#10;自動產生的描述">
              <a:extLst>
                <a:ext uri="{FF2B5EF4-FFF2-40B4-BE49-F238E27FC236}">
                  <a16:creationId xmlns:a16="http://schemas.microsoft.com/office/drawing/2014/main" id="{893FC274-2DB3-AD81-66BA-7EB25D18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045" y="4651110"/>
              <a:ext cx="548641" cy="880874"/>
            </a:xfrm>
            <a:prstGeom prst="rect">
              <a:avLst/>
            </a:prstGeom>
          </p:spPr>
        </p:pic>
        <p:pic>
          <p:nvPicPr>
            <p:cNvPr id="15" name="圖片 14" descr="一張含有 圖畫, 美工圖案, 寫生, 圖解 的圖片&#10;&#10;自動產生的描述">
              <a:extLst>
                <a:ext uri="{FF2B5EF4-FFF2-40B4-BE49-F238E27FC236}">
                  <a16:creationId xmlns:a16="http://schemas.microsoft.com/office/drawing/2014/main" id="{42A965B0-D1FD-1B64-1859-A937DDDC6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404" y="4651110"/>
              <a:ext cx="548641" cy="880874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E83C5874-6664-E856-D101-AA03404E5262}"/>
              </a:ext>
            </a:extLst>
          </p:cNvPr>
          <p:cNvSpPr/>
          <p:nvPr/>
        </p:nvSpPr>
        <p:spPr>
          <a:xfrm>
            <a:off x="842340" y="3412837"/>
            <a:ext cx="1117600" cy="5747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貿易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26F9FF-F66B-B5FD-E2B0-A150BDD301E6}"/>
              </a:ext>
            </a:extLst>
          </p:cNvPr>
          <p:cNvSpPr/>
          <p:nvPr/>
        </p:nvSpPr>
        <p:spPr>
          <a:xfrm>
            <a:off x="842340" y="5751348"/>
            <a:ext cx="1117600" cy="5760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統治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200EF09-9735-9035-852C-AF7565D66C95}"/>
              </a:ext>
            </a:extLst>
          </p:cNvPr>
          <p:cNvGrpSpPr/>
          <p:nvPr/>
        </p:nvGrpSpPr>
        <p:grpSpPr>
          <a:xfrm>
            <a:off x="722207" y="3943866"/>
            <a:ext cx="1205067" cy="1809944"/>
            <a:chOff x="1021849" y="3846991"/>
            <a:chExt cx="1205067" cy="1809944"/>
          </a:xfrm>
        </p:grpSpPr>
        <p:pic>
          <p:nvPicPr>
            <p:cNvPr id="3" name="圖片 2" descr="一張含有 美工圖案, 圖畫, 動畫卡通, 圖解 的圖片&#10;&#10;自動產生的描述">
              <a:extLst>
                <a:ext uri="{FF2B5EF4-FFF2-40B4-BE49-F238E27FC236}">
                  <a16:creationId xmlns:a16="http://schemas.microsoft.com/office/drawing/2014/main" id="{62077C19-991F-572F-2F97-46513B0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49" y="3846991"/>
              <a:ext cx="1205067" cy="1809944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0D63CDB-2274-FF8E-24F7-93B17C97FE1C}"/>
                </a:ext>
              </a:extLst>
            </p:cNvPr>
            <p:cNvSpPr/>
            <p:nvPr/>
          </p:nvSpPr>
          <p:spPr>
            <a:xfrm>
              <a:off x="1065582" y="4906985"/>
              <a:ext cx="1117600" cy="45258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/>
                <a:t>荷蘭人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6CE743DC-F6E4-8029-5823-EDAFCD028F01}"/>
              </a:ext>
            </a:extLst>
          </p:cNvPr>
          <p:cNvSpPr/>
          <p:nvPr/>
        </p:nvSpPr>
        <p:spPr>
          <a:xfrm>
            <a:off x="3781832" y="6299200"/>
            <a:ext cx="1477172" cy="364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各社長老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4D2217C-0175-DCCD-E149-4BCEA0B153E3}"/>
              </a:ext>
            </a:extLst>
          </p:cNvPr>
          <p:cNvSpPr/>
          <p:nvPr/>
        </p:nvSpPr>
        <p:spPr>
          <a:xfrm>
            <a:off x="4103537" y="4192559"/>
            <a:ext cx="936923" cy="3645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漢人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46640C8-5A87-2F0A-A93F-E2C9E15E13E8}"/>
              </a:ext>
            </a:extLst>
          </p:cNvPr>
          <p:cNvSpPr/>
          <p:nvPr/>
        </p:nvSpPr>
        <p:spPr>
          <a:xfrm>
            <a:off x="7111210" y="5224921"/>
            <a:ext cx="1117600" cy="4525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原住民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0D6E846-E61B-7C0E-CEA6-23038F371679}"/>
              </a:ext>
            </a:extLst>
          </p:cNvPr>
          <p:cNvGrpSpPr/>
          <p:nvPr/>
        </p:nvGrpSpPr>
        <p:grpSpPr>
          <a:xfrm>
            <a:off x="2108984" y="5673038"/>
            <a:ext cx="1994553" cy="461665"/>
            <a:chOff x="2108984" y="5673038"/>
            <a:chExt cx="1994553" cy="461665"/>
          </a:xfrm>
        </p:grpSpPr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7D78E029-15B6-CDDD-5571-C105CEDC8FE2}"/>
                </a:ext>
              </a:extLst>
            </p:cNvPr>
            <p:cNvCxnSpPr>
              <a:cxnSpLocks/>
            </p:cNvCxnSpPr>
            <p:nvPr/>
          </p:nvCxnSpPr>
          <p:spPr>
            <a:xfrm>
              <a:off x="2108984" y="5677503"/>
              <a:ext cx="19945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2A09F3F3-D954-6540-C82E-74441FF032D9}"/>
                </a:ext>
              </a:extLst>
            </p:cNvPr>
            <p:cNvSpPr txBox="1"/>
            <p:nvPr/>
          </p:nvSpPr>
          <p:spPr>
            <a:xfrm>
              <a:off x="2397153" y="56730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地方會議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9A9FD63-8DA8-893F-E904-67BBAE65E21F}"/>
              </a:ext>
            </a:extLst>
          </p:cNvPr>
          <p:cNvGrpSpPr/>
          <p:nvPr/>
        </p:nvGrpSpPr>
        <p:grpSpPr>
          <a:xfrm>
            <a:off x="5116657" y="5673037"/>
            <a:ext cx="1994553" cy="461665"/>
            <a:chOff x="2108984" y="5673038"/>
            <a:chExt cx="1994553" cy="461665"/>
          </a:xfrm>
        </p:grpSpPr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BF73EED0-2910-24E2-B56C-A141AA0DF277}"/>
                </a:ext>
              </a:extLst>
            </p:cNvPr>
            <p:cNvCxnSpPr>
              <a:cxnSpLocks/>
            </p:cNvCxnSpPr>
            <p:nvPr/>
          </p:nvCxnSpPr>
          <p:spPr>
            <a:xfrm>
              <a:off x="2108984" y="5677503"/>
              <a:ext cx="19945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095DA549-13BC-32F8-9BAA-90DDA14DE2C9}"/>
                </a:ext>
              </a:extLst>
            </p:cNvPr>
            <p:cNvSpPr txBox="1"/>
            <p:nvPr/>
          </p:nvSpPr>
          <p:spPr>
            <a:xfrm>
              <a:off x="2397153" y="56730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管理部落</a:t>
              </a: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BF11C166-0DC5-D7A4-4110-346836BB83E6}"/>
              </a:ext>
            </a:extLst>
          </p:cNvPr>
          <p:cNvGrpSpPr/>
          <p:nvPr/>
        </p:nvGrpSpPr>
        <p:grpSpPr>
          <a:xfrm>
            <a:off x="2234400" y="3300690"/>
            <a:ext cx="1734239" cy="1399044"/>
            <a:chOff x="2234400" y="3300690"/>
            <a:chExt cx="1734239" cy="1399044"/>
          </a:xfrm>
        </p:grpSpPr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6A1CA152-8874-FB54-A4B9-5D0253823CD7}"/>
                </a:ext>
              </a:extLst>
            </p:cNvPr>
            <p:cNvCxnSpPr/>
            <p:nvPr/>
          </p:nvCxnSpPr>
          <p:spPr>
            <a:xfrm>
              <a:off x="2241439" y="4192559"/>
              <a:ext cx="1727200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580FF2A7-8D78-C381-3BE8-50CBF1C4C946}"/>
                </a:ext>
              </a:extLst>
            </p:cNvPr>
            <p:cNvCxnSpPr/>
            <p:nvPr/>
          </p:nvCxnSpPr>
          <p:spPr>
            <a:xfrm flipH="1">
              <a:off x="2234400" y="3785927"/>
              <a:ext cx="1728000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9724E2D1-C8E2-A0C1-A993-E3FAEE0D8394}"/>
                </a:ext>
              </a:extLst>
            </p:cNvPr>
            <p:cNvSpPr txBox="1"/>
            <p:nvPr/>
          </p:nvSpPr>
          <p:spPr>
            <a:xfrm>
              <a:off x="2704929" y="423806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合作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A75165BB-7645-088B-BBD3-C61AC468CAF7}"/>
                </a:ext>
              </a:extLst>
            </p:cNvPr>
            <p:cNvSpPr txBox="1"/>
            <p:nvPr/>
          </p:nvSpPr>
          <p:spPr>
            <a:xfrm>
              <a:off x="2698290" y="33006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轉賣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02367F34-A542-E7A7-CDB7-7A4AFE3F53D6}"/>
              </a:ext>
            </a:extLst>
          </p:cNvPr>
          <p:cNvGrpSpPr/>
          <p:nvPr/>
        </p:nvGrpSpPr>
        <p:grpSpPr>
          <a:xfrm>
            <a:off x="5175792" y="3254901"/>
            <a:ext cx="1734239" cy="1384816"/>
            <a:chOff x="2234400" y="3300690"/>
            <a:chExt cx="1734239" cy="1384816"/>
          </a:xfrm>
        </p:grpSpPr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B1505993-5A7A-BAEA-8782-C32404243813}"/>
                </a:ext>
              </a:extLst>
            </p:cNvPr>
            <p:cNvCxnSpPr/>
            <p:nvPr/>
          </p:nvCxnSpPr>
          <p:spPr>
            <a:xfrm>
              <a:off x="2241439" y="4192559"/>
              <a:ext cx="1727200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11BD927B-094E-6ECE-CE2C-2A8B198BD477}"/>
                </a:ext>
              </a:extLst>
            </p:cNvPr>
            <p:cNvCxnSpPr/>
            <p:nvPr/>
          </p:nvCxnSpPr>
          <p:spPr>
            <a:xfrm flipH="1">
              <a:off x="2234400" y="3785927"/>
              <a:ext cx="1728000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C5BE37B9-8257-6483-8AD8-8EFDAF84E28E}"/>
                </a:ext>
              </a:extLst>
            </p:cNvPr>
            <p:cNvSpPr txBox="1"/>
            <p:nvPr/>
          </p:nvSpPr>
          <p:spPr>
            <a:xfrm>
              <a:off x="2397153" y="422384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生活物資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446C2D82-38CB-4339-60F1-711F14D4F651}"/>
                </a:ext>
              </a:extLst>
            </p:cNvPr>
            <p:cNvSpPr txBox="1"/>
            <p:nvPr/>
          </p:nvSpPr>
          <p:spPr>
            <a:xfrm>
              <a:off x="2698290" y="33006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鹿皮</a:t>
              </a:r>
            </a:p>
          </p:txBody>
        </p:sp>
      </p:grp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50E407F-56BA-FBDE-6825-7D8722E167EA}"/>
              </a:ext>
            </a:extLst>
          </p:cNvPr>
          <p:cNvSpPr/>
          <p:nvPr/>
        </p:nvSpPr>
        <p:spPr>
          <a:xfrm>
            <a:off x="3648364" y="2262909"/>
            <a:ext cx="1099127" cy="584521"/>
          </a:xfrm>
          <a:prstGeom prst="round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137AFBCB-F932-2B3A-5AD8-EA2C5E3B8B16}"/>
              </a:ext>
            </a:extLst>
          </p:cNvPr>
          <p:cNvSpPr/>
          <p:nvPr/>
        </p:nvSpPr>
        <p:spPr>
          <a:xfrm>
            <a:off x="123819" y="3300690"/>
            <a:ext cx="530940" cy="302665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荷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蘭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人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的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治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理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0034683D-BB78-FCD5-6B06-00142908684E}"/>
              </a:ext>
            </a:extLst>
          </p:cNvPr>
          <p:cNvSpPr/>
          <p:nvPr/>
        </p:nvSpPr>
        <p:spPr>
          <a:xfrm>
            <a:off x="721580" y="2515408"/>
            <a:ext cx="4534320" cy="2695828"/>
          </a:xfrm>
          <a:custGeom>
            <a:avLst/>
            <a:gdLst>
              <a:gd name="connsiteX0" fmla="*/ 0 w 4534320"/>
              <a:gd name="connsiteY0" fmla="*/ 0 h 2695828"/>
              <a:gd name="connsiteX1" fmla="*/ 657476 w 4534320"/>
              <a:gd name="connsiteY1" fmla="*/ 0 h 2695828"/>
              <a:gd name="connsiteX2" fmla="*/ 1224266 w 4534320"/>
              <a:gd name="connsiteY2" fmla="*/ 0 h 2695828"/>
              <a:gd name="connsiteX3" fmla="*/ 1700370 w 4534320"/>
              <a:gd name="connsiteY3" fmla="*/ 0 h 2695828"/>
              <a:gd name="connsiteX4" fmla="*/ 2221817 w 4534320"/>
              <a:gd name="connsiteY4" fmla="*/ 0 h 2695828"/>
              <a:gd name="connsiteX5" fmla="*/ 2879293 w 4534320"/>
              <a:gd name="connsiteY5" fmla="*/ 0 h 2695828"/>
              <a:gd name="connsiteX6" fmla="*/ 3491426 w 4534320"/>
              <a:gd name="connsiteY6" fmla="*/ 0 h 2695828"/>
              <a:gd name="connsiteX7" fmla="*/ 4534320 w 4534320"/>
              <a:gd name="connsiteY7" fmla="*/ 0 h 2695828"/>
              <a:gd name="connsiteX8" fmla="*/ 4534320 w 4534320"/>
              <a:gd name="connsiteY8" fmla="*/ 458291 h 2695828"/>
              <a:gd name="connsiteX9" fmla="*/ 4534320 w 4534320"/>
              <a:gd name="connsiteY9" fmla="*/ 997456 h 2695828"/>
              <a:gd name="connsiteX10" fmla="*/ 4534320 w 4534320"/>
              <a:gd name="connsiteY10" fmla="*/ 1455747 h 2695828"/>
              <a:gd name="connsiteX11" fmla="*/ 4534320 w 4534320"/>
              <a:gd name="connsiteY11" fmla="*/ 2021871 h 2695828"/>
              <a:gd name="connsiteX12" fmla="*/ 4534320 w 4534320"/>
              <a:gd name="connsiteY12" fmla="*/ 2695828 h 2695828"/>
              <a:gd name="connsiteX13" fmla="*/ 4103560 w 4534320"/>
              <a:gd name="connsiteY13" fmla="*/ 2695828 h 2695828"/>
              <a:gd name="connsiteX14" fmla="*/ 3627456 w 4534320"/>
              <a:gd name="connsiteY14" fmla="*/ 2695828 h 2695828"/>
              <a:gd name="connsiteX15" fmla="*/ 3151352 w 4534320"/>
              <a:gd name="connsiteY15" fmla="*/ 2695828 h 2695828"/>
              <a:gd name="connsiteX16" fmla="*/ 2539219 w 4534320"/>
              <a:gd name="connsiteY16" fmla="*/ 2695828 h 2695828"/>
              <a:gd name="connsiteX17" fmla="*/ 1927086 w 4534320"/>
              <a:gd name="connsiteY17" fmla="*/ 2695828 h 2695828"/>
              <a:gd name="connsiteX18" fmla="*/ 1405639 w 4534320"/>
              <a:gd name="connsiteY18" fmla="*/ 2695828 h 2695828"/>
              <a:gd name="connsiteX19" fmla="*/ 884192 w 4534320"/>
              <a:gd name="connsiteY19" fmla="*/ 2695828 h 2695828"/>
              <a:gd name="connsiteX20" fmla="*/ 0 w 4534320"/>
              <a:gd name="connsiteY20" fmla="*/ 2695828 h 2695828"/>
              <a:gd name="connsiteX21" fmla="*/ 0 w 4534320"/>
              <a:gd name="connsiteY21" fmla="*/ 2210579 h 2695828"/>
              <a:gd name="connsiteX22" fmla="*/ 0 w 4534320"/>
              <a:gd name="connsiteY22" fmla="*/ 1644455 h 2695828"/>
              <a:gd name="connsiteX23" fmla="*/ 0 w 4534320"/>
              <a:gd name="connsiteY23" fmla="*/ 1132248 h 2695828"/>
              <a:gd name="connsiteX24" fmla="*/ 0 w 4534320"/>
              <a:gd name="connsiteY24" fmla="*/ 539166 h 2695828"/>
              <a:gd name="connsiteX25" fmla="*/ 0 w 4534320"/>
              <a:gd name="connsiteY25" fmla="*/ 0 h 269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534320" h="2695828" fill="none" extrusionOk="0">
                <a:moveTo>
                  <a:pt x="0" y="0"/>
                </a:moveTo>
                <a:cubicBezTo>
                  <a:pt x="259575" y="-12457"/>
                  <a:pt x="429821" y="16844"/>
                  <a:pt x="657476" y="0"/>
                </a:cubicBezTo>
                <a:cubicBezTo>
                  <a:pt x="885131" y="-16844"/>
                  <a:pt x="951484" y="62085"/>
                  <a:pt x="1224266" y="0"/>
                </a:cubicBezTo>
                <a:cubicBezTo>
                  <a:pt x="1497048" y="-62085"/>
                  <a:pt x="1481683" y="56768"/>
                  <a:pt x="1700370" y="0"/>
                </a:cubicBezTo>
                <a:cubicBezTo>
                  <a:pt x="1919057" y="-56768"/>
                  <a:pt x="1966372" y="7211"/>
                  <a:pt x="2221817" y="0"/>
                </a:cubicBezTo>
                <a:cubicBezTo>
                  <a:pt x="2477262" y="-7211"/>
                  <a:pt x="2651066" y="67224"/>
                  <a:pt x="2879293" y="0"/>
                </a:cubicBezTo>
                <a:cubicBezTo>
                  <a:pt x="3107520" y="-67224"/>
                  <a:pt x="3287975" y="26621"/>
                  <a:pt x="3491426" y="0"/>
                </a:cubicBezTo>
                <a:cubicBezTo>
                  <a:pt x="3694877" y="-26621"/>
                  <a:pt x="4231892" y="92941"/>
                  <a:pt x="4534320" y="0"/>
                </a:cubicBezTo>
                <a:cubicBezTo>
                  <a:pt x="4563764" y="217485"/>
                  <a:pt x="4523200" y="275750"/>
                  <a:pt x="4534320" y="458291"/>
                </a:cubicBezTo>
                <a:cubicBezTo>
                  <a:pt x="4545440" y="640832"/>
                  <a:pt x="4471180" y="885217"/>
                  <a:pt x="4534320" y="997456"/>
                </a:cubicBezTo>
                <a:cubicBezTo>
                  <a:pt x="4597460" y="1109696"/>
                  <a:pt x="4526453" y="1250905"/>
                  <a:pt x="4534320" y="1455747"/>
                </a:cubicBezTo>
                <a:cubicBezTo>
                  <a:pt x="4542187" y="1660589"/>
                  <a:pt x="4525224" y="1906701"/>
                  <a:pt x="4534320" y="2021871"/>
                </a:cubicBezTo>
                <a:cubicBezTo>
                  <a:pt x="4543416" y="2137041"/>
                  <a:pt x="4522830" y="2392940"/>
                  <a:pt x="4534320" y="2695828"/>
                </a:cubicBezTo>
                <a:cubicBezTo>
                  <a:pt x="4360996" y="2698278"/>
                  <a:pt x="4290557" y="2656119"/>
                  <a:pt x="4103560" y="2695828"/>
                </a:cubicBezTo>
                <a:cubicBezTo>
                  <a:pt x="3916563" y="2735537"/>
                  <a:pt x="3829953" y="2676426"/>
                  <a:pt x="3627456" y="2695828"/>
                </a:cubicBezTo>
                <a:cubicBezTo>
                  <a:pt x="3424959" y="2715230"/>
                  <a:pt x="3368767" y="2679460"/>
                  <a:pt x="3151352" y="2695828"/>
                </a:cubicBezTo>
                <a:cubicBezTo>
                  <a:pt x="2933937" y="2712196"/>
                  <a:pt x="2687959" y="2676586"/>
                  <a:pt x="2539219" y="2695828"/>
                </a:cubicBezTo>
                <a:cubicBezTo>
                  <a:pt x="2390479" y="2715070"/>
                  <a:pt x="2119568" y="2656141"/>
                  <a:pt x="1927086" y="2695828"/>
                </a:cubicBezTo>
                <a:cubicBezTo>
                  <a:pt x="1734604" y="2735515"/>
                  <a:pt x="1546537" y="2683906"/>
                  <a:pt x="1405639" y="2695828"/>
                </a:cubicBezTo>
                <a:cubicBezTo>
                  <a:pt x="1264741" y="2707750"/>
                  <a:pt x="1116516" y="2675045"/>
                  <a:pt x="884192" y="2695828"/>
                </a:cubicBezTo>
                <a:cubicBezTo>
                  <a:pt x="651868" y="2716611"/>
                  <a:pt x="332548" y="2636613"/>
                  <a:pt x="0" y="2695828"/>
                </a:cubicBezTo>
                <a:cubicBezTo>
                  <a:pt x="-34058" y="2509242"/>
                  <a:pt x="30904" y="2397365"/>
                  <a:pt x="0" y="2210579"/>
                </a:cubicBezTo>
                <a:cubicBezTo>
                  <a:pt x="-30904" y="2023793"/>
                  <a:pt x="47040" y="1828828"/>
                  <a:pt x="0" y="1644455"/>
                </a:cubicBezTo>
                <a:cubicBezTo>
                  <a:pt x="-47040" y="1460082"/>
                  <a:pt x="41290" y="1268303"/>
                  <a:pt x="0" y="1132248"/>
                </a:cubicBezTo>
                <a:cubicBezTo>
                  <a:pt x="-41290" y="996193"/>
                  <a:pt x="13154" y="749081"/>
                  <a:pt x="0" y="539166"/>
                </a:cubicBezTo>
                <a:cubicBezTo>
                  <a:pt x="-13154" y="329251"/>
                  <a:pt x="64521" y="251114"/>
                  <a:pt x="0" y="0"/>
                </a:cubicBezTo>
                <a:close/>
              </a:path>
              <a:path w="4534320" h="2695828" stroke="0" extrusionOk="0">
                <a:moveTo>
                  <a:pt x="0" y="0"/>
                </a:moveTo>
                <a:cubicBezTo>
                  <a:pt x="272367" y="-14953"/>
                  <a:pt x="338253" y="43169"/>
                  <a:pt x="612133" y="0"/>
                </a:cubicBezTo>
                <a:cubicBezTo>
                  <a:pt x="886013" y="-43169"/>
                  <a:pt x="904722" y="16007"/>
                  <a:pt x="1088237" y="0"/>
                </a:cubicBezTo>
                <a:cubicBezTo>
                  <a:pt x="1271752" y="-16007"/>
                  <a:pt x="1412512" y="44290"/>
                  <a:pt x="1518997" y="0"/>
                </a:cubicBezTo>
                <a:cubicBezTo>
                  <a:pt x="1625482" y="-44290"/>
                  <a:pt x="1951834" y="44115"/>
                  <a:pt x="2085787" y="0"/>
                </a:cubicBezTo>
                <a:cubicBezTo>
                  <a:pt x="2219740" y="-44115"/>
                  <a:pt x="2371005" y="42084"/>
                  <a:pt x="2607234" y="0"/>
                </a:cubicBezTo>
                <a:cubicBezTo>
                  <a:pt x="2843463" y="-42084"/>
                  <a:pt x="2926089" y="42779"/>
                  <a:pt x="3219367" y="0"/>
                </a:cubicBezTo>
                <a:cubicBezTo>
                  <a:pt x="3512645" y="-42779"/>
                  <a:pt x="3539090" y="2779"/>
                  <a:pt x="3695471" y="0"/>
                </a:cubicBezTo>
                <a:cubicBezTo>
                  <a:pt x="3851852" y="-2779"/>
                  <a:pt x="4297349" y="33250"/>
                  <a:pt x="4534320" y="0"/>
                </a:cubicBezTo>
                <a:cubicBezTo>
                  <a:pt x="4576050" y="164497"/>
                  <a:pt x="4511013" y="359399"/>
                  <a:pt x="4534320" y="566124"/>
                </a:cubicBezTo>
                <a:cubicBezTo>
                  <a:pt x="4557627" y="772849"/>
                  <a:pt x="4525901" y="867306"/>
                  <a:pt x="4534320" y="1024415"/>
                </a:cubicBezTo>
                <a:cubicBezTo>
                  <a:pt x="4542739" y="1181524"/>
                  <a:pt x="4505411" y="1447477"/>
                  <a:pt x="4534320" y="1590539"/>
                </a:cubicBezTo>
                <a:cubicBezTo>
                  <a:pt x="4563229" y="1733601"/>
                  <a:pt x="4518146" y="1936070"/>
                  <a:pt x="4534320" y="2129704"/>
                </a:cubicBezTo>
                <a:cubicBezTo>
                  <a:pt x="4550494" y="2323339"/>
                  <a:pt x="4496334" y="2534131"/>
                  <a:pt x="4534320" y="2695828"/>
                </a:cubicBezTo>
                <a:cubicBezTo>
                  <a:pt x="4419017" y="2745076"/>
                  <a:pt x="4144663" y="2649249"/>
                  <a:pt x="4012873" y="2695828"/>
                </a:cubicBezTo>
                <a:cubicBezTo>
                  <a:pt x="3881083" y="2742407"/>
                  <a:pt x="3761879" y="2683248"/>
                  <a:pt x="3536770" y="2695828"/>
                </a:cubicBezTo>
                <a:cubicBezTo>
                  <a:pt x="3311661" y="2708408"/>
                  <a:pt x="3228151" y="2680091"/>
                  <a:pt x="3106009" y="2695828"/>
                </a:cubicBezTo>
                <a:cubicBezTo>
                  <a:pt x="2983867" y="2711565"/>
                  <a:pt x="2766445" y="2681801"/>
                  <a:pt x="2448533" y="2695828"/>
                </a:cubicBezTo>
                <a:cubicBezTo>
                  <a:pt x="2130621" y="2709855"/>
                  <a:pt x="2019778" y="2664727"/>
                  <a:pt x="1836400" y="2695828"/>
                </a:cubicBezTo>
                <a:cubicBezTo>
                  <a:pt x="1653022" y="2726929"/>
                  <a:pt x="1472405" y="2642076"/>
                  <a:pt x="1224266" y="2695828"/>
                </a:cubicBezTo>
                <a:cubicBezTo>
                  <a:pt x="976127" y="2749580"/>
                  <a:pt x="935303" y="2636340"/>
                  <a:pt x="702820" y="2695828"/>
                </a:cubicBezTo>
                <a:cubicBezTo>
                  <a:pt x="470337" y="2755316"/>
                  <a:pt x="149990" y="2632878"/>
                  <a:pt x="0" y="2695828"/>
                </a:cubicBezTo>
                <a:cubicBezTo>
                  <a:pt x="-48696" y="2429721"/>
                  <a:pt x="5847" y="2372254"/>
                  <a:pt x="0" y="2129704"/>
                </a:cubicBezTo>
                <a:cubicBezTo>
                  <a:pt x="-5847" y="1887154"/>
                  <a:pt x="36385" y="1739545"/>
                  <a:pt x="0" y="1590539"/>
                </a:cubicBezTo>
                <a:cubicBezTo>
                  <a:pt x="-36385" y="1441534"/>
                  <a:pt x="57060" y="1150182"/>
                  <a:pt x="0" y="1024415"/>
                </a:cubicBezTo>
                <a:cubicBezTo>
                  <a:pt x="-57060" y="898648"/>
                  <a:pt x="13582" y="754591"/>
                  <a:pt x="0" y="566124"/>
                </a:cubicBezTo>
                <a:cubicBezTo>
                  <a:pt x="-13582" y="377657"/>
                  <a:pt x="8520" y="136434"/>
                  <a:pt x="0" y="0"/>
                </a:cubicBezTo>
                <a:close/>
              </a:path>
            </a:pathLst>
          </a:custGeom>
          <a:solidFill>
            <a:srgbClr val="FFFFE7"/>
          </a:solidFill>
          <a:ln w="12700">
            <a:prstDash val="lgDashDotDot"/>
            <a:extLst>
              <a:ext uri="{C807C97D-BFC1-408E-A445-0C87EB9F89A2}">
                <ask:lineSketchStyleProps xmlns:ask="http://schemas.microsoft.com/office/drawing/2018/sketchyshapes" sd="19477350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一張含有 地圖, 文字 的圖片&#10;&#10;自動產生的描述">
            <a:extLst>
              <a:ext uri="{FF2B5EF4-FFF2-40B4-BE49-F238E27FC236}">
                <a16:creationId xmlns:a16="http://schemas.microsoft.com/office/drawing/2014/main" id="{6ED632DF-E94F-CF42-E4F5-E9DBCAC56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r="12330"/>
          <a:stretch/>
        </p:blipFill>
        <p:spPr>
          <a:xfrm>
            <a:off x="5652656" y="1234966"/>
            <a:ext cx="3220039" cy="5025725"/>
          </a:xfrm>
          <a:prstGeom prst="rect">
            <a:avLst/>
          </a:prstGeom>
        </p:spPr>
      </p:pic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F1921F7-0D23-CA3F-EC0F-5BEE43ED1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106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1CDC032-4E92-805E-CBC1-8767DE9F7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48" y="647095"/>
            <a:ext cx="7828416" cy="125018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zh-TW" altLang="en-US" b="0" dirty="0">
                <a:solidFill>
                  <a:schemeClr val="tx1"/>
                </a:solidFill>
              </a:rPr>
              <a:t>在西方國家來到臺灣之前，臺灣的</a:t>
            </a:r>
            <a:r>
              <a:rPr lang="zh-TW" altLang="en-US" dirty="0">
                <a:solidFill>
                  <a:srgbClr val="C00000"/>
                </a:solidFill>
              </a:rPr>
              <a:t>原住民</a:t>
            </a:r>
            <a:r>
              <a:rPr lang="zh-TW" altLang="en-US" b="0" dirty="0">
                <a:solidFill>
                  <a:schemeClr val="tx1"/>
                </a:solidFill>
              </a:rPr>
              <a:t>已與</a:t>
            </a:r>
            <a:r>
              <a:rPr lang="zh-TW" altLang="en-US" dirty="0">
                <a:solidFill>
                  <a:srgbClr val="C00000"/>
                </a:solidFill>
              </a:rPr>
              <a:t>漢人</a:t>
            </a:r>
            <a:r>
              <a:rPr lang="zh-TW" altLang="en-US" b="0" dirty="0">
                <a:solidFill>
                  <a:schemeClr val="tx1"/>
                </a:solidFill>
              </a:rPr>
              <a:t>有貿易往來。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AF509DB-6BC4-62ED-E7FB-A2E41054DA5D}"/>
              </a:ext>
            </a:extLst>
          </p:cNvPr>
          <p:cNvSpPr txBox="1"/>
          <p:nvPr/>
        </p:nvSpPr>
        <p:spPr>
          <a:xfrm>
            <a:off x="766327" y="1846027"/>
            <a:ext cx="272501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十七世紀以來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3875F5F-F0EF-0052-91D3-A284A27C9D23}"/>
              </a:ext>
            </a:extLst>
          </p:cNvPr>
          <p:cNvSpPr txBox="1"/>
          <p:nvPr/>
        </p:nvSpPr>
        <p:spPr>
          <a:xfrm rot="702088">
            <a:off x="6998137" y="1405825"/>
            <a:ext cx="677108" cy="4589449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位於東亞海域的重要位置</a:t>
            </a:r>
            <a:endParaRPr lang="zh-TW" altLang="en-US" b="1" dirty="0">
              <a:solidFill>
                <a:srgbClr val="0000CC"/>
              </a:solidFill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4D2A3DE-B35A-41C6-82AE-9E0342E01874}"/>
              </a:ext>
            </a:extLst>
          </p:cNvPr>
          <p:cNvGrpSpPr/>
          <p:nvPr/>
        </p:nvGrpSpPr>
        <p:grpSpPr>
          <a:xfrm>
            <a:off x="6685505" y="1222269"/>
            <a:ext cx="1844859" cy="1197998"/>
            <a:chOff x="3364161" y="822037"/>
            <a:chExt cx="1844859" cy="1197998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8008020-A5E7-2054-6039-2A3B5B509C15}"/>
                </a:ext>
              </a:extLst>
            </p:cNvPr>
            <p:cNvGrpSpPr/>
            <p:nvPr/>
          </p:nvGrpSpPr>
          <p:grpSpPr>
            <a:xfrm>
              <a:off x="3364161" y="822037"/>
              <a:ext cx="1844859" cy="1197998"/>
              <a:chOff x="1138016" y="908290"/>
              <a:chExt cx="2916268" cy="2189019"/>
            </a:xfrm>
          </p:grpSpPr>
          <p:pic>
            <p:nvPicPr>
              <p:cNvPr id="13" name="圖片 12" descr="一張含有 圖畫, 卡通, 帽子, 圖解 的圖片&#10;&#10;自動產生的描述">
                <a:extLst>
                  <a:ext uri="{FF2B5EF4-FFF2-40B4-BE49-F238E27FC236}">
                    <a16:creationId xmlns:a16="http://schemas.microsoft.com/office/drawing/2014/main" id="{93AEE3D7-A1F5-140A-49D2-A6F6054AD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326" b="95349" l="9476" r="93766">
                            <a14:foregroundMark x1="33416" y1="12292" x2="39900" y2="12292"/>
                            <a14:foregroundMark x1="63092" y1="4651" x2="70574" y2="2326"/>
                            <a14:foregroundMark x1="53616" y1="11628" x2="66519" y2="10983"/>
                            <a14:foregroundMark x1="63092" y1="11296" x2="60349" y2="28239"/>
                            <a14:foregroundMark x1="55611" y1="30565" x2="70775" y2="31848"/>
                            <a14:foregroundMark x1="56359" y1="32890" x2="51122" y2="47508"/>
                            <a14:foregroundMark x1="80494" y1="38538" x2="80460" y2="39004"/>
                            <a14:foregroundMark x1="80702" y1="35644" x2="80494" y2="38538"/>
                            <a14:foregroundMark x1="81349" y1="26655" x2="80948" y2="32226"/>
                            <a14:foregroundMark x1="81546" y1="23920" x2="81360" y2="26499"/>
                            <a14:foregroundMark x1="87781" y1="26578" x2="89526" y2="39867"/>
                            <a14:foregroundMark x1="90773" y1="37209" x2="80798" y2="36877"/>
                            <a14:foregroundMark x1="80283" y1="38538" x2="80238" y2="38942"/>
                            <a14:foregroundMark x1="80617" y1="35548" x2="80283" y2="38538"/>
                            <a14:foregroundMark x1="81546" y1="27243" x2="80989" y2="32226"/>
                            <a14:foregroundMark x1="92519" y1="26910" x2="93766" y2="34219"/>
                            <a14:foregroundMark x1="85536" y1="27907" x2="83315" y2="32558"/>
                            <a14:foregroundMark x1="78065" y1="48054" x2="78055" y2="48173"/>
                            <a14:foregroundMark x1="80066" y1="48616" x2="80050" y2="48837"/>
                            <a14:foregroundMark x1="80813" y1="38538" x2="80772" y2="39092"/>
                            <a14:foregroundMark x1="81020" y1="35737" x2="80813" y2="38538"/>
                            <a14:foregroundMark x1="81796" y1="25249" x2="81280" y2="32226"/>
                            <a14:foregroundMark x1="56110" y1="11628" x2="56608" y2="27907"/>
                            <a14:foregroundMark x1="66334" y1="10963" x2="67332" y2="25914"/>
                            <a14:foregroundMark x1="72818" y1="24917" x2="73695" y2="30467"/>
                            <a14:foregroundMark x1="66085" y1="24917" x2="65337" y2="30565"/>
                            <a14:foregroundMark x1="66085" y1="31561" x2="70785" y2="31785"/>
                            <a14:foregroundMark x1="73003" y1="35978" x2="73067" y2="36213"/>
                            <a14:foregroundMark x1="72433" y1="33887" x2="72886" y2="35548"/>
                            <a14:foregroundMark x1="62594" y1="34551" x2="62594" y2="43854"/>
                            <a14:foregroundMark x1="71820" y1="34551" x2="69825" y2="46512"/>
                            <a14:foregroundMark x1="59601" y1="53821" x2="61097" y2="68439"/>
                            <a14:foregroundMark x1="53367" y1="55814" x2="53865" y2="64784"/>
                            <a14:foregroundMark x1="62594" y1="55814" x2="63591" y2="65781"/>
                            <a14:foregroundMark x1="60599" y1="45515" x2="60349" y2="53156"/>
                            <a14:foregroundMark x1="60100" y1="46844" x2="61347" y2="55482"/>
                            <a14:foregroundMark x1="42145" y1="7973" x2="50873" y2="25914"/>
                            <a14:foregroundMark x1="42893" y1="12957" x2="36409" y2="39535"/>
                            <a14:foregroundMark x1="23691" y1="29568" x2="34913" y2="36545"/>
                            <a14:foregroundMark x1="36908" y1="32226" x2="36160" y2="51495"/>
                            <a14:foregroundMark x1="43392" y1="32226" x2="43142" y2="52159"/>
                            <a14:foregroundMark x1="46883" y1="33887" x2="46633" y2="39867"/>
                            <a14:foregroundMark x1="27930" y1="88372" x2="65586" y2="90365"/>
                            <a14:foregroundMark x1="38404" y1="89369" x2="46883" y2="92359"/>
                            <a14:foregroundMark x1="83791" y1="84053" x2="51870" y2="95349"/>
                            <a14:foregroundMark x1="22444" y1="88704" x2="11222" y2="89369"/>
                            <a14:foregroundMark x1="9476" y1="90698" x2="41895" y2="92359"/>
                            <a14:foregroundMark x1="41895" y1="92359" x2="64339" y2="91694"/>
                            <a14:foregroundMark x1="64339" y1="91694" x2="70574" y2="88372"/>
                            <a14:foregroundMark x1="82045" y1="84053" x2="62594" y2="95017"/>
                            <a14:foregroundMark x1="62594" y1="95017" x2="61347" y2="95017"/>
                            <a14:foregroundMark x1="42893" y1="94020" x2="58853" y2="93023"/>
                            <a14:backgroundMark x1="78304" y1="32558" x2="78304" y2="35548"/>
                            <a14:backgroundMark x1="77057" y1="31894" x2="78304" y2="32226"/>
                            <a14:backgroundMark x1="76808" y1="32226" x2="76808" y2="33555"/>
                            <a14:backgroundMark x1="75810" y1="32226" x2="75810" y2="33887"/>
                            <a14:backgroundMark x1="76559" y1="42525" x2="76309" y2="46512"/>
                            <a14:backgroundMark x1="77556" y1="38538" x2="77556" y2="38538"/>
                            <a14:backgroundMark x1="78803" y1="38538" x2="77307" y2="47841"/>
                            <a14:backgroundMark x1="77556" y1="48505" x2="77556" y2="48505"/>
                            <a14:backgroundMark x1="76309" y1="32890" x2="76309" y2="32890"/>
                            <a14:backgroundMark x1="76309" y1="31229" x2="75810" y2="34219"/>
                            <a14:backgroundMark x1="71820" y1="9635" x2="71820" y2="13953"/>
                            <a14:backgroundMark x1="72818" y1="52824" x2="73317" y2="574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8016" y="908290"/>
                <a:ext cx="2916268" cy="2189019"/>
              </a:xfrm>
              <a:prstGeom prst="rect">
                <a:avLst/>
              </a:prstGeom>
            </p:spPr>
          </p:pic>
          <p:pic>
            <p:nvPicPr>
              <p:cNvPr id="22" name="Picture 4" descr="西班牙国旗（西班牙国旗含义）_海外房产新闻_海外置业资讯_外房海外房产网">
                <a:extLst>
                  <a:ext uri="{FF2B5EF4-FFF2-40B4-BE49-F238E27FC236}">
                    <a16:creationId xmlns:a16="http://schemas.microsoft.com/office/drawing/2014/main" id="{43C518B5-2CEF-C8E6-99CD-8F8B8D7C3B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485" b="98788" l="10000" r="90000">
                            <a14:foregroundMark x1="46806" y1="44646" x2="46667" y2="49091"/>
                            <a14:foregroundMark x1="49861" y1="39798" x2="46667" y2="47071"/>
                            <a14:foregroundMark x1="12460" y1="84837" x2="12361" y2="97374"/>
                            <a14:foregroundMark x1="12474" y1="82995" x2="12460" y2="84836"/>
                            <a14:foregroundMark x1="12685" y1="55933" x2="12678" y2="56852"/>
                            <a14:foregroundMark x1="13056" y1="8485" x2="13036" y2="11024"/>
                            <a14:foregroundMark x1="12038" y1="55970" x2="12035" y2="56778"/>
                            <a14:foregroundMark x1="12222" y1="10101" x2="12216" y2="11717"/>
                            <a14:foregroundMark x1="13273" y1="94901" x2="13194" y2="98788"/>
                            <a14:foregroundMark x1="13350" y1="91111" x2="13305" y2="93316"/>
                            <a14:foregroundMark x1="13391" y1="89091" x2="13350" y2="91111"/>
                            <a14:foregroundMark x1="13471" y1="85151" x2="13391" y2="89091"/>
                            <a14:foregroundMark x1="13514" y1="83009" x2="13491" y2="84142"/>
                            <a14:foregroundMark x1="15000" y1="9697" x2="14982" y2="10593"/>
                            <a14:foregroundMark x1="16938" y1="87638" x2="16941" y2="89091"/>
                            <a14:foregroundMark x1="19029" y1="87071" x2="18896" y2="89467"/>
                            <a14:foregroundMark x1="19052" y1="86648" x2="19029" y2="87071"/>
                            <a14:foregroundMark x1="18725" y1="87071" x2="19164" y2="88633"/>
                            <a14:foregroundMark x1="18658" y1="86833" x2="18725" y2="87071"/>
                            <a14:foregroundMark x1="19509" y1="87071" x2="19722" y2="89091"/>
                            <a14:foregroundMark x1="19488" y1="86868" x2="19509" y2="87071"/>
                            <a14:foregroundMark x1="14444" y1="8485" x2="15407" y2="10394"/>
                            <a14:foregroundMark x1="36250" y1="57576" x2="41528" y2="58182"/>
                            <a14:foregroundMark x1="15953" y1="14545" x2="15972" y2="14747"/>
                            <a14:foregroundMark x1="15844" y1="13357" x2="15879" y2="13737"/>
                            <a14:foregroundMark x1="16275" y1="13279" x2="16354" y2="13737"/>
                            <a14:foregroundMark x1="14583" y1="11111" x2="14414" y2="11975"/>
                            <a14:foregroundMark x1="14689" y1="13566" x2="14699" y2="13737"/>
                            <a14:foregroundMark x1="14583" y1="11717" x2="14596" y2="11942"/>
                            <a14:backgroundMark x1="15082" y1="14919" x2="14861" y2="17172"/>
                            <a14:backgroundMark x1="14861" y1="14962" x2="14861" y2="31919"/>
                            <a14:backgroundMark x1="12222" y1="11717" x2="12222" y2="12003"/>
                            <a14:backgroundMark x1="15833" y1="11313" x2="16032" y2="11698"/>
                            <a14:backgroundMark x1="15139" y1="13737" x2="15139" y2="14545"/>
                            <a14:backgroundMark x1="14722" y1="11919" x2="14861" y2="13535"/>
                            <a14:backgroundMark x1="11944" y1="31111" x2="11944" y2="37172"/>
                            <a14:backgroundMark x1="15972" y1="31515" x2="16389" y2="42828"/>
                            <a14:backgroundMark x1="11944" y1="36970" x2="12222" y2="46061"/>
                            <a14:backgroundMark x1="11944" y1="45859" x2="12222" y2="55960"/>
                            <a14:backgroundMark x1="16806" y1="43232" x2="15556" y2="58990"/>
                            <a14:backgroundMark x1="16389" y1="42626" x2="16806" y2="44242"/>
                            <a14:backgroundMark x1="11944" y1="56768" x2="10694" y2="79798"/>
                            <a14:backgroundMark x1="16944" y1="58990" x2="15417" y2="75556"/>
                            <a14:backgroundMark x1="15278" y1="61212" x2="15139" y2="83030"/>
                            <a14:backgroundMark x1="15139" y1="83030" x2="15417" y2="83838"/>
                            <a14:backgroundMark x1="16528" y1="76566" x2="16528" y2="86061"/>
                            <a14:backgroundMark x1="18750" y1="83434" x2="19444" y2="86465"/>
                            <a14:backgroundMark x1="17361" y1="85253" x2="17222" y2="86061"/>
                            <a14:backgroundMark x1="15417" y1="89091" x2="15417" y2="89091"/>
                            <a14:backgroundMark x1="15694" y1="91111" x2="15694" y2="91111"/>
                            <a14:backgroundMark x1="14861" y1="91313" x2="16389" y2="93131"/>
                            <a14:backgroundMark x1="15556" y1="91515" x2="17778" y2="93333"/>
                            <a14:backgroundMark x1="17778" y1="91515" x2="19722" y2="91919"/>
                            <a14:backgroundMark x1="19722" y1="87071" x2="19722" y2="870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18" t="9832" r="13296" b="17669"/>
              <a:stretch/>
            </p:blipFill>
            <p:spPr bwMode="auto">
              <a:xfrm rot="774913">
                <a:off x="3495706" y="1319411"/>
                <a:ext cx="542758" cy="567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03DDA450-4AB3-6DAC-5631-52D5AD8A3CA4}"/>
                </a:ext>
              </a:extLst>
            </p:cNvPr>
            <p:cNvSpPr/>
            <p:nvPr/>
          </p:nvSpPr>
          <p:spPr>
            <a:xfrm>
              <a:off x="3543840" y="1298108"/>
              <a:ext cx="720000" cy="720000"/>
            </a:xfrm>
            <a:custGeom>
              <a:avLst/>
              <a:gdLst>
                <a:gd name="connsiteX0" fmla="*/ 0 w 720000"/>
                <a:gd name="connsiteY0" fmla="*/ 360000 h 720000"/>
                <a:gd name="connsiteX1" fmla="*/ 360000 w 720000"/>
                <a:gd name="connsiteY1" fmla="*/ 0 h 720000"/>
                <a:gd name="connsiteX2" fmla="*/ 720000 w 720000"/>
                <a:gd name="connsiteY2" fmla="*/ 360000 h 720000"/>
                <a:gd name="connsiteX3" fmla="*/ 360000 w 720000"/>
                <a:gd name="connsiteY3" fmla="*/ 720000 h 720000"/>
                <a:gd name="connsiteX4" fmla="*/ 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 fill="none" extrusionOk="0">
                  <a:moveTo>
                    <a:pt x="0" y="360000"/>
                  </a:moveTo>
                  <a:cubicBezTo>
                    <a:pt x="-12018" y="145884"/>
                    <a:pt x="141674" y="-9712"/>
                    <a:pt x="360000" y="0"/>
                  </a:cubicBezTo>
                  <a:cubicBezTo>
                    <a:pt x="550813" y="16879"/>
                    <a:pt x="714748" y="195301"/>
                    <a:pt x="720000" y="360000"/>
                  </a:cubicBezTo>
                  <a:cubicBezTo>
                    <a:pt x="706782" y="543961"/>
                    <a:pt x="544698" y="714744"/>
                    <a:pt x="360000" y="720000"/>
                  </a:cubicBezTo>
                  <a:cubicBezTo>
                    <a:pt x="215708" y="705247"/>
                    <a:pt x="27141" y="511268"/>
                    <a:pt x="0" y="360000"/>
                  </a:cubicBezTo>
                  <a:close/>
                </a:path>
                <a:path w="720000" h="720000" stroke="0" extrusionOk="0">
                  <a:moveTo>
                    <a:pt x="0" y="360000"/>
                  </a:moveTo>
                  <a:cubicBezTo>
                    <a:pt x="-22991" y="170265"/>
                    <a:pt x="154234" y="-42702"/>
                    <a:pt x="360000" y="0"/>
                  </a:cubicBezTo>
                  <a:cubicBezTo>
                    <a:pt x="557121" y="15927"/>
                    <a:pt x="707384" y="125155"/>
                    <a:pt x="720000" y="360000"/>
                  </a:cubicBezTo>
                  <a:cubicBezTo>
                    <a:pt x="743530" y="557615"/>
                    <a:pt x="567749" y="711752"/>
                    <a:pt x="360000" y="720000"/>
                  </a:cubicBezTo>
                  <a:cubicBezTo>
                    <a:pt x="196015" y="736950"/>
                    <a:pt x="-12304" y="508388"/>
                    <a:pt x="0" y="36000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396923561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西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2D8FD51-4832-2119-00EE-F830C95398DE}"/>
              </a:ext>
            </a:extLst>
          </p:cNvPr>
          <p:cNvGrpSpPr/>
          <p:nvPr/>
        </p:nvGrpSpPr>
        <p:grpSpPr>
          <a:xfrm>
            <a:off x="5160510" y="3677190"/>
            <a:ext cx="1737484" cy="1355437"/>
            <a:chOff x="-309530" y="4590809"/>
            <a:chExt cx="1737484" cy="1355437"/>
          </a:xfrm>
        </p:grpSpPr>
        <p:pic>
          <p:nvPicPr>
            <p:cNvPr id="21" name="圖片 20" descr="一張含有 圖畫, 寫生, 卡通, 圖解 的圖片&#10;&#10;自動產生的描述">
              <a:extLst>
                <a:ext uri="{FF2B5EF4-FFF2-40B4-BE49-F238E27FC236}">
                  <a16:creationId xmlns:a16="http://schemas.microsoft.com/office/drawing/2014/main" id="{E7EDA305-390A-EED6-828B-4A3827A9B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45" b="96350" l="548" r="96438">
                          <a14:foregroundMark x1="33425" y1="9124" x2="38082" y2="14964"/>
                          <a14:foregroundMark x1="12329" y1="10219" x2="17808" y2="31022"/>
                          <a14:foregroundMark x1="17808" y1="31022" x2="17808" y2="31022"/>
                          <a14:foregroundMark x1="64384" y1="5109" x2="60548" y2="10584"/>
                          <a14:foregroundMark x1="54521" y1="10949" x2="68493" y2="11314"/>
                          <a14:foregroundMark x1="55890" y1="13504" x2="54795" y2="27372"/>
                          <a14:foregroundMark x1="52055" y1="11679" x2="47123" y2="45255"/>
                          <a14:foregroundMark x1="47123" y1="45255" x2="57260" y2="62044"/>
                          <a14:foregroundMark x1="65205" y1="12044" x2="67945" y2="54745"/>
                          <a14:foregroundMark x1="67945" y1="54745" x2="66301" y2="64964"/>
                          <a14:foregroundMark x1="57534" y1="36861" x2="57260" y2="48175"/>
                          <a14:foregroundMark x1="73973" y1="23358" x2="73425" y2="29197"/>
                          <a14:foregroundMark x1="75068" y1="24453" x2="80000" y2="23723"/>
                          <a14:foregroundMark x1="62192" y1="6569" x2="60822" y2="10219"/>
                          <a14:foregroundMark x1="73973" y1="30657" x2="74247" y2="58029"/>
                          <a14:foregroundMark x1="75068" y1="58759" x2="75068" y2="62409"/>
                          <a14:foregroundMark x1="84110" y1="41606" x2="78082" y2="72263"/>
                          <a14:foregroundMark x1="88493" y1="42701" x2="86849" y2="56204"/>
                          <a14:foregroundMark x1="92055" y1="43431" x2="90959" y2="55474"/>
                          <a14:foregroundMark x1="90959" y1="43066" x2="92547" y2="50587"/>
                          <a14:foregroundMark x1="98904" y1="41971" x2="98869" y2="42336"/>
                          <a14:foregroundMark x1="34795" y1="40876" x2="37260" y2="59489"/>
                          <a14:foregroundMark x1="33973" y1="41606" x2="34521" y2="43431"/>
                          <a14:foregroundMark x1="4658" y1="50000" x2="4927" y2="52371"/>
                          <a14:foregroundMark x1="7134" y1="77472" x2="7170" y2="78605"/>
                          <a14:foregroundMark x1="8133" y1="88463" x2="8493" y2="89781"/>
                          <a14:foregroundMark x1="9121" y1="87429" x2="24241" y2="90045"/>
                          <a14:foregroundMark x1="64154" y1="91841" x2="29041" y2="89051"/>
                          <a14:foregroundMark x1="29041" y1="89051" x2="23999" y2="90026"/>
                          <a14:foregroundMark x1="76911" y1="89051" x2="78974" y2="89555"/>
                          <a14:foregroundMark x1="72428" y1="87956" x2="76911" y2="89051"/>
                          <a14:foregroundMark x1="67945" y1="86861" x2="71162" y2="87647"/>
                          <a14:foregroundMark x1="82833" y1="88256" x2="83679" y2="88717"/>
                          <a14:foregroundMark x1="8142" y1="88454" x2="7956" y2="91426"/>
                          <a14:foregroundMark x1="4932" y1="89416" x2="4956" y2="89832"/>
                          <a14:foregroundMark x1="32329" y1="46715" x2="33699" y2="50000"/>
                          <a14:foregroundMark x1="12055" y1="6569" x2="12055" y2="14599"/>
                          <a14:foregroundMark x1="12329" y1="8029" x2="16823" y2="37338"/>
                          <a14:foregroundMark x1="13151" y1="6569" x2="14795" y2="20073"/>
                          <a14:foregroundMark x1="14795" y1="14234" x2="19178" y2="29197"/>
                          <a14:foregroundMark x1="19726" y1="39051" x2="19726" y2="39416"/>
                          <a14:foregroundMark x1="21096" y1="36861" x2="21096" y2="38321"/>
                          <a14:backgroundMark x1="3014" y1="52555" x2="4384" y2="77737"/>
                          <a14:backgroundMark x1="4384" y1="77737" x2="3014" y2="85401"/>
                          <a14:backgroundMark x1="548" y1="94891" x2="2466" y2="99270"/>
                          <a14:backgroundMark x1="1918" y1="91241" x2="3014" y2="97080"/>
                          <a14:backgroundMark x1="91507" y1="94526" x2="65479" y2="98540"/>
                          <a14:backgroundMark x1="4932" y1="95255" x2="60822" y2="99635"/>
                          <a14:backgroundMark x1="63836" y1="97810" x2="72329" y2="98905"/>
                          <a14:backgroundMark x1="62740" y1="96715" x2="66575" y2="97810"/>
                          <a14:backgroundMark x1="63014" y1="96715" x2="60274" y2="99635"/>
                          <a14:backgroundMark x1="79452" y1="83212" x2="78904" y2="87226"/>
                          <a14:backgroundMark x1="76986" y1="86131" x2="76986" y2="87956"/>
                          <a14:backgroundMark x1="84658" y1="87226" x2="87671" y2="89051"/>
                          <a14:backgroundMark x1="86027" y1="85401" x2="85753" y2="88686"/>
                          <a14:backgroundMark x1="84110" y1="86496" x2="84384" y2="87226"/>
                          <a14:backgroundMark x1="75342" y1="89051" x2="75342" y2="89051"/>
                          <a14:backgroundMark x1="8493" y1="86131" x2="9315" y2="87226"/>
                          <a14:backgroundMark x1="7397" y1="87226" x2="8493" y2="87956"/>
                          <a14:backgroundMark x1="17176" y1="39416" x2="18356" y2="42336"/>
                          <a14:backgroundMark x1="16733" y1="38321" x2="17028" y2="39051"/>
                          <a14:backgroundMark x1="24110" y1="40511" x2="22192" y2="44891"/>
                          <a14:backgroundMark x1="20274" y1="44526" x2="18904" y2="46350"/>
                          <a14:backgroundMark x1="98904" y1="47445" x2="96986" y2="61314"/>
                          <a14:backgroundMark x1="98630" y1="60584" x2="96986" y2="62409"/>
                          <a14:backgroundMark x1="99452" y1="43431" x2="99178" y2="46350"/>
                          <a14:backgroundMark x1="98630" y1="42336" x2="98630" y2="485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4997" y="4590809"/>
              <a:ext cx="1692951" cy="1270873"/>
            </a:xfrm>
            <a:prstGeom prst="rect">
              <a:avLst/>
            </a:prstGeom>
          </p:spPr>
        </p:pic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CA9B5BDD-D6CE-9F97-9EBE-99EA94BBC7B0}"/>
                </a:ext>
              </a:extLst>
            </p:cNvPr>
            <p:cNvSpPr/>
            <p:nvPr/>
          </p:nvSpPr>
          <p:spPr>
            <a:xfrm>
              <a:off x="-309530" y="5226246"/>
              <a:ext cx="720000" cy="720000"/>
            </a:xfrm>
            <a:custGeom>
              <a:avLst/>
              <a:gdLst>
                <a:gd name="connsiteX0" fmla="*/ 0 w 720000"/>
                <a:gd name="connsiteY0" fmla="*/ 360000 h 720000"/>
                <a:gd name="connsiteX1" fmla="*/ 360000 w 720000"/>
                <a:gd name="connsiteY1" fmla="*/ 0 h 720000"/>
                <a:gd name="connsiteX2" fmla="*/ 720000 w 720000"/>
                <a:gd name="connsiteY2" fmla="*/ 360000 h 720000"/>
                <a:gd name="connsiteX3" fmla="*/ 360000 w 720000"/>
                <a:gd name="connsiteY3" fmla="*/ 720000 h 720000"/>
                <a:gd name="connsiteX4" fmla="*/ 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 fill="none" extrusionOk="0">
                  <a:moveTo>
                    <a:pt x="0" y="360000"/>
                  </a:moveTo>
                  <a:cubicBezTo>
                    <a:pt x="19005" y="131789"/>
                    <a:pt x="156632" y="-4174"/>
                    <a:pt x="360000" y="0"/>
                  </a:cubicBezTo>
                  <a:cubicBezTo>
                    <a:pt x="537708" y="-2661"/>
                    <a:pt x="729307" y="169308"/>
                    <a:pt x="720000" y="360000"/>
                  </a:cubicBezTo>
                  <a:cubicBezTo>
                    <a:pt x="735066" y="567609"/>
                    <a:pt x="577544" y="765389"/>
                    <a:pt x="360000" y="720000"/>
                  </a:cubicBezTo>
                  <a:cubicBezTo>
                    <a:pt x="188882" y="766253"/>
                    <a:pt x="26967" y="581512"/>
                    <a:pt x="0" y="360000"/>
                  </a:cubicBezTo>
                  <a:close/>
                </a:path>
                <a:path w="720000" h="720000" stroke="0" extrusionOk="0">
                  <a:moveTo>
                    <a:pt x="0" y="360000"/>
                  </a:moveTo>
                  <a:cubicBezTo>
                    <a:pt x="2990" y="167311"/>
                    <a:pt x="138129" y="43385"/>
                    <a:pt x="360000" y="0"/>
                  </a:cubicBezTo>
                  <a:cubicBezTo>
                    <a:pt x="566881" y="-4534"/>
                    <a:pt x="730913" y="149492"/>
                    <a:pt x="720000" y="360000"/>
                  </a:cubicBezTo>
                  <a:cubicBezTo>
                    <a:pt x="741516" y="508728"/>
                    <a:pt x="543387" y="712947"/>
                    <a:pt x="360000" y="720000"/>
                  </a:cubicBezTo>
                  <a:cubicBezTo>
                    <a:pt x="191415" y="716732"/>
                    <a:pt x="28368" y="551853"/>
                    <a:pt x="0" y="36000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350530096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荷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EB68E94-DA2D-5A91-3994-D3E91B517124}"/>
              </a:ext>
            </a:extLst>
          </p:cNvPr>
          <p:cNvGrpSpPr/>
          <p:nvPr/>
        </p:nvGrpSpPr>
        <p:grpSpPr>
          <a:xfrm>
            <a:off x="5178199" y="3469133"/>
            <a:ext cx="1686985" cy="1686985"/>
            <a:chOff x="6232657" y="3680674"/>
            <a:chExt cx="1686985" cy="1686985"/>
          </a:xfrm>
        </p:grpSpPr>
        <p:pic>
          <p:nvPicPr>
            <p:cNvPr id="25" name="圖片 24" descr="一張含有 圖畫, 美工圖案, 卡通, 圖解 的圖片&#10;&#10;自動產生的描述">
              <a:extLst>
                <a:ext uri="{FF2B5EF4-FFF2-40B4-BE49-F238E27FC236}">
                  <a16:creationId xmlns:a16="http://schemas.microsoft.com/office/drawing/2014/main" id="{E3474DE0-09D6-875E-076F-B1E688C1F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04" b="93523" l="5959" r="97668">
                          <a14:foregroundMark x1="35492" y1="5699" x2="36010" y2="11140"/>
                          <a14:foregroundMark x1="9067" y1="59585" x2="8808" y2="64249"/>
                          <a14:foregroundMark x1="61140" y1="62694" x2="67098" y2="62435"/>
                          <a14:foregroundMark x1="69430" y1="48446" x2="75795" y2="48880"/>
                          <a14:foregroundMark x1="84095" y1="48654" x2="84416" y2="48814"/>
                          <a14:foregroundMark x1="9067" y1="67098" x2="9067" y2="67098"/>
                          <a14:foregroundMark x1="5959" y1="65803" x2="5959" y2="65803"/>
                          <a14:foregroundMark x1="8549" y1="67876" x2="4663" y2="86528"/>
                          <a14:foregroundMark x1="4663" y1="86528" x2="20572" y2="94156"/>
                          <a14:foregroundMark x1="71848" y1="94097" x2="72280" y2="94041"/>
                          <a14:foregroundMark x1="72280" y1="94041" x2="88342" y2="82902"/>
                          <a14:foregroundMark x1="88342" y1="82902" x2="31347" y2="81347"/>
                          <a14:foregroundMark x1="31347" y1="81347" x2="10881" y2="69430"/>
                          <a14:foregroundMark x1="10881" y1="69430" x2="8549" y2="65803"/>
                          <a14:foregroundMark x1="16062" y1="76943" x2="24352" y2="90415"/>
                          <a14:foregroundMark x1="12176" y1="79534" x2="16839" y2="88342"/>
                          <a14:foregroundMark x1="11140" y1="80052" x2="6736" y2="82124"/>
                          <a14:foregroundMark x1="33924" y1="92469" x2="34480" y2="92842"/>
                          <a14:foregroundMark x1="20466" y1="83420" x2="31376" y2="90756"/>
                          <a14:foregroundMark x1="27202" y1="84197" x2="43005" y2="90415"/>
                          <a14:foregroundMark x1="32383" y1="87565" x2="52850" y2="90674"/>
                          <a14:foregroundMark x1="35751" y1="90933" x2="38448" y2="91507"/>
                          <a14:foregroundMark x1="46373" y1="86788" x2="68653" y2="84197"/>
                          <a14:foregroundMark x1="60657" y1="91726" x2="66580" y2="90155"/>
                          <a14:foregroundMark x1="79016" y1="67876" x2="94301" y2="63990"/>
                          <a14:foregroundMark x1="81606" y1="72280" x2="74611" y2="85751"/>
                          <a14:foregroundMark x1="94055" y1="73908" x2="97668" y2="76943"/>
                          <a14:foregroundMark x1="91192" y1="71503" x2="92578" y2="72667"/>
                          <a14:foregroundMark x1="95337" y1="65026" x2="96352" y2="67346"/>
                          <a14:foregroundMark x1="51036" y1="44301" x2="50259" y2="49482"/>
                          <a14:foregroundMark x1="42228" y1="85751" x2="46373" y2="87047"/>
                          <a14:foregroundMark x1="77461" y1="48964" x2="83938" y2="49223"/>
                          <a14:backgroundMark x1="79016" y1="44819" x2="79969" y2="45124"/>
                          <a14:backgroundMark x1="84974" y1="48446" x2="86788" y2="50777"/>
                          <a14:backgroundMark x1="13472" y1="25648" x2="10363" y2="39637"/>
                          <a14:backgroundMark x1="56218" y1="13990" x2="57513" y2="19948"/>
                          <a14:backgroundMark x1="51036" y1="14508" x2="51036" y2="18394"/>
                          <a14:backgroundMark x1="98705" y1="67617" x2="97927" y2="74352"/>
                          <a14:backgroundMark x1="20725" y1="95596" x2="32124" y2="95337"/>
                          <a14:backgroundMark x1="60622" y1="96632" x2="72021" y2="93782"/>
                          <a14:backgroundMark x1="32383" y1="96114" x2="58549" y2="96373"/>
                          <a14:backgroundMark x1="62953" y1="96114" x2="57254" y2="96373"/>
                          <a14:backgroundMark x1="32642" y1="93523" x2="31347" y2="96891"/>
                          <a14:backgroundMark x1="19948" y1="94819" x2="22280" y2="961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657" y="3680674"/>
              <a:ext cx="1686985" cy="1686985"/>
            </a:xfrm>
            <a:prstGeom prst="rect">
              <a:avLst/>
            </a:prstGeom>
          </p:spPr>
        </p:pic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FB8BD09B-2649-0EB7-2339-25E26B26400C}"/>
                </a:ext>
              </a:extLst>
            </p:cNvPr>
            <p:cNvSpPr/>
            <p:nvPr/>
          </p:nvSpPr>
          <p:spPr>
            <a:xfrm>
              <a:off x="6414694" y="3915306"/>
              <a:ext cx="720000" cy="720000"/>
            </a:xfrm>
            <a:custGeom>
              <a:avLst/>
              <a:gdLst>
                <a:gd name="connsiteX0" fmla="*/ 0 w 720000"/>
                <a:gd name="connsiteY0" fmla="*/ 360000 h 720000"/>
                <a:gd name="connsiteX1" fmla="*/ 360000 w 720000"/>
                <a:gd name="connsiteY1" fmla="*/ 0 h 720000"/>
                <a:gd name="connsiteX2" fmla="*/ 720000 w 720000"/>
                <a:gd name="connsiteY2" fmla="*/ 360000 h 720000"/>
                <a:gd name="connsiteX3" fmla="*/ 360000 w 720000"/>
                <a:gd name="connsiteY3" fmla="*/ 720000 h 720000"/>
                <a:gd name="connsiteX4" fmla="*/ 0 w 720000"/>
                <a:gd name="connsiteY4" fmla="*/ 36000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 fill="none" extrusionOk="0">
                  <a:moveTo>
                    <a:pt x="0" y="360000"/>
                  </a:moveTo>
                  <a:cubicBezTo>
                    <a:pt x="-31025" y="148466"/>
                    <a:pt x="145599" y="28149"/>
                    <a:pt x="360000" y="0"/>
                  </a:cubicBezTo>
                  <a:cubicBezTo>
                    <a:pt x="576602" y="20415"/>
                    <a:pt x="753311" y="195230"/>
                    <a:pt x="720000" y="360000"/>
                  </a:cubicBezTo>
                  <a:cubicBezTo>
                    <a:pt x="665890" y="542241"/>
                    <a:pt x="562507" y="724254"/>
                    <a:pt x="360000" y="720000"/>
                  </a:cubicBezTo>
                  <a:cubicBezTo>
                    <a:pt x="142031" y="745886"/>
                    <a:pt x="-11212" y="548538"/>
                    <a:pt x="0" y="360000"/>
                  </a:cubicBezTo>
                  <a:close/>
                </a:path>
                <a:path w="720000" h="720000" stroke="0" extrusionOk="0">
                  <a:moveTo>
                    <a:pt x="0" y="360000"/>
                  </a:moveTo>
                  <a:cubicBezTo>
                    <a:pt x="26185" y="122637"/>
                    <a:pt x="165078" y="6115"/>
                    <a:pt x="360000" y="0"/>
                  </a:cubicBezTo>
                  <a:cubicBezTo>
                    <a:pt x="552530" y="-17517"/>
                    <a:pt x="741292" y="173913"/>
                    <a:pt x="720000" y="360000"/>
                  </a:cubicBezTo>
                  <a:cubicBezTo>
                    <a:pt x="716157" y="516890"/>
                    <a:pt x="514221" y="740089"/>
                    <a:pt x="360000" y="720000"/>
                  </a:cubicBezTo>
                  <a:cubicBezTo>
                    <a:pt x="155242" y="691525"/>
                    <a:pt x="27458" y="598418"/>
                    <a:pt x="0" y="36000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617256088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鄭</a:t>
              </a: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AA78FC0-9BD7-FB01-98F2-7978A238F756}"/>
              </a:ext>
            </a:extLst>
          </p:cNvPr>
          <p:cNvSpPr txBox="1"/>
          <p:nvPr/>
        </p:nvSpPr>
        <p:spPr>
          <a:xfrm>
            <a:off x="721580" y="2515408"/>
            <a:ext cx="49654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荷蘭、西班牙、鄭氏勢力相繼來臺發展。</a:t>
            </a:r>
            <a:endParaRPr lang="zh-TW" altLang="en-US" b="1" dirty="0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F146FC4F-3FC8-9ECE-6822-16F40F4445EF}"/>
              </a:ext>
            </a:extLst>
          </p:cNvPr>
          <p:cNvSpPr/>
          <p:nvPr/>
        </p:nvSpPr>
        <p:spPr>
          <a:xfrm rot="5400000">
            <a:off x="1997810" y="3573345"/>
            <a:ext cx="480803" cy="55200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9BC21EF-349A-6E9B-CFE6-17EA5C6E5BF8}"/>
              </a:ext>
            </a:extLst>
          </p:cNvPr>
          <p:cNvSpPr txBox="1"/>
          <p:nvPr/>
        </p:nvSpPr>
        <p:spPr>
          <a:xfrm>
            <a:off x="685942" y="4134018"/>
            <a:ext cx="4065875" cy="1077218"/>
          </a:xfrm>
          <a:prstGeom prst="rect">
            <a:avLst/>
          </a:prstGeom>
          <a:noFill/>
          <a:ln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侵奪原住民生活空間，造成原住民多次反抗</a:t>
            </a:r>
            <a:endParaRPr lang="zh-TW" altLang="en-US" b="1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0C644CD-1407-0D0E-7F38-65971B1D9108}"/>
              </a:ext>
            </a:extLst>
          </p:cNvPr>
          <p:cNvSpPr txBox="1"/>
          <p:nvPr/>
        </p:nvSpPr>
        <p:spPr>
          <a:xfrm>
            <a:off x="478171" y="5829712"/>
            <a:ext cx="1929283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/>
              <a:t>貿易活動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B516576-3FE2-2FE3-C689-A3B2A7BB16A2}"/>
              </a:ext>
            </a:extLst>
          </p:cNvPr>
          <p:cNvSpPr txBox="1"/>
          <p:nvPr/>
        </p:nvSpPr>
        <p:spPr>
          <a:xfrm>
            <a:off x="2529086" y="5846788"/>
            <a:ext cx="1929283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/>
              <a:t>生活方式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93A722A-9B7C-8C22-213D-B9BDA785E745}"/>
              </a:ext>
            </a:extLst>
          </p:cNvPr>
          <p:cNvSpPr txBox="1"/>
          <p:nvPr/>
        </p:nvSpPr>
        <p:spPr>
          <a:xfrm>
            <a:off x="4568764" y="5846788"/>
            <a:ext cx="1929283" cy="6469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/>
              <a:t>宗教信仰</a:t>
            </a:r>
          </a:p>
        </p:txBody>
      </p:sp>
      <p:pic>
        <p:nvPicPr>
          <p:cNvPr id="44" name="Picture 4" descr="手繪箭頭-插圖素材[9636242] - PIXTA圖庫">
            <a:extLst>
              <a:ext uri="{FF2B5EF4-FFF2-40B4-BE49-F238E27FC236}">
                <a16:creationId xmlns:a16="http://schemas.microsoft.com/office/drawing/2014/main" id="{AF8930EA-30C8-530B-236E-D5912C197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832" b="42844" l="1991" r="17915">
                        <a14:foregroundMark x1="15556" y1="30870" x2="15556" y2="30870"/>
                        <a14:foregroundMark x1="15333" y1="29565" x2="15778" y2="30870"/>
                        <a14:foregroundMark x1="16000" y1="31087" x2="16000" y2="3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05" r="80094" b="55029"/>
          <a:stretch/>
        </p:blipFill>
        <p:spPr bwMode="auto">
          <a:xfrm rot="13457583" flipH="1">
            <a:off x="165740" y="4811337"/>
            <a:ext cx="1013136" cy="11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內容版面配置區 4">
            <a:extLst>
              <a:ext uri="{FF2B5EF4-FFF2-40B4-BE49-F238E27FC236}">
                <a16:creationId xmlns:a16="http://schemas.microsoft.com/office/drawing/2014/main" id="{71615C65-4913-7EFE-59F2-5879C2327649}"/>
              </a:ext>
            </a:extLst>
          </p:cNvPr>
          <p:cNvSpPr txBox="1">
            <a:spLocks/>
          </p:cNvSpPr>
          <p:nvPr/>
        </p:nvSpPr>
        <p:spPr>
          <a:xfrm>
            <a:off x="689221" y="5185321"/>
            <a:ext cx="1470620" cy="54391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zh-TW" altLang="en-US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改變了</a:t>
            </a:r>
          </a:p>
        </p:txBody>
      </p:sp>
    </p:spTree>
    <p:extLst>
      <p:ext uri="{BB962C8B-B14F-4D97-AF65-F5344CB8AC3E}">
        <p14:creationId xmlns:p14="http://schemas.microsoft.com/office/powerpoint/2010/main" val="39151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04745 L -0.00225 -0.04722 C -0.00034 -0.0574 0.00296 -0.07801 0.00747 -0.08703 C 0.00973 -0.09143 0.01216 -0.09583 0.01407 -0.10023 C 0.01546 -0.10301 0.01598 -0.10648 0.01737 -0.10902 C 0.01858 -0.11134 0.02049 -0.11273 0.02188 -0.11504 C 0.0441 -0.15046 0.01823 -0.10995 0.03178 -0.13402 C 0.03264 -0.13564 0.03421 -0.1368 0.03507 -0.13842 C 0.03594 -0.14027 0.03629 -0.14236 0.03716 -0.14421 C 0.04028 -0.15023 0.04462 -0.15532 0.04705 -0.1618 C 0.05001 -0.16944 0.0481 -0.1662 0.05261 -0.17199 C 0.0533 -0.17453 0.05382 -0.17708 0.05487 -0.17939 C 0.06112 -0.19375 0.06233 -0.19328 0.06685 -0.20439 C 0.06806 -0.20717 0.0691 -0.21018 0.07013 -0.21319 C 0.07153 -0.21666 0.07327 -0.2199 0.07466 -0.22338 C 0.0757 -0.22615 0.07674 -0.22916 0.07796 -0.23217 C 0.079 -0.23472 0.08021 -0.23703 0.08126 -0.23935 C 0.08195 -0.24143 0.08264 -0.24351 0.08334 -0.24537 C 0.08403 -0.24676 0.08507 -0.24814 0.0856 -0.24976 C 0.08612 -0.25115 0.08612 -0.25277 0.08664 -0.25416 C 0.08907 -0.26018 0.09445 -0.27176 0.09445 -0.27152 C 0.09653 -0.28333 0.09376 -0.27176 0.09879 -0.28333 C 0.09931 -0.28472 0.09931 -0.28634 0.09983 -0.28773 C 0.10105 -0.2912 0.10521 -0.29745 0.10643 -0.29953 C 0.1073 -0.30092 0.10782 -0.30254 0.10869 -0.30393 C 0.11042 -0.30694 0.11233 -0.30972 0.11424 -0.31273 C 0.11494 -0.31412 0.11546 -0.31574 0.11632 -0.31713 C 0.11771 -0.31898 0.12223 -0.32268 0.12414 -0.3243 L 0.12414 -0.32407 " pathEditMode="relative" rAng="0" ptsTypes="AAAAAAAAAAAAAAAAAAAAAAAAAAA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4" grpId="0"/>
      <p:bldP spid="36" grpId="0" animBg="1"/>
      <p:bldP spid="38" grpId="0"/>
      <p:bldP spid="40" grpId="0" animBg="1"/>
      <p:bldP spid="41" grpId="0" animBg="1"/>
      <p:bldP spid="42" grpId="0" animBg="1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5" y="1420976"/>
            <a:ext cx="3629559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接受基督教信仰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3127260" y="5361967"/>
            <a:ext cx="2421778" cy="592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教導原住民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92B784-538C-C308-4CB2-1771CC20A63E}"/>
              </a:ext>
            </a:extLst>
          </p:cNvPr>
          <p:cNvSpPr txBox="1"/>
          <p:nvPr/>
        </p:nvSpPr>
        <p:spPr>
          <a:xfrm>
            <a:off x="686851" y="2409894"/>
            <a:ext cx="677108" cy="15178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pPr algn="ctr"/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荷蘭人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0BCDF4-1C5D-7364-FB3C-954BBB37EC7A}"/>
              </a:ext>
            </a:extLst>
          </p:cNvPr>
          <p:cNvSpPr txBox="1"/>
          <p:nvPr/>
        </p:nvSpPr>
        <p:spPr>
          <a:xfrm>
            <a:off x="1867481" y="2635840"/>
            <a:ext cx="2330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宣揚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基督教教義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7C6B0624-E14A-9FC5-8F70-E55934B882F1}"/>
              </a:ext>
            </a:extLst>
          </p:cNvPr>
          <p:cNvSpPr/>
          <p:nvPr/>
        </p:nvSpPr>
        <p:spPr>
          <a:xfrm>
            <a:off x="4778452" y="2053109"/>
            <a:ext cx="1080000" cy="108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教堂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1B65A02A-CCFE-4ADA-0073-5A470DDF5611}"/>
              </a:ext>
            </a:extLst>
          </p:cNvPr>
          <p:cNvSpPr/>
          <p:nvPr/>
        </p:nvSpPr>
        <p:spPr>
          <a:xfrm>
            <a:off x="4778452" y="3224297"/>
            <a:ext cx="1080000" cy="108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學校</a:t>
            </a:r>
          </a:p>
        </p:txBody>
      </p:sp>
      <p:sp>
        <p:nvSpPr>
          <p:cNvPr id="14" name="箭號: 向左 13">
            <a:extLst>
              <a:ext uri="{FF2B5EF4-FFF2-40B4-BE49-F238E27FC236}">
                <a16:creationId xmlns:a16="http://schemas.microsoft.com/office/drawing/2014/main" id="{A9884048-6046-D944-6ADF-EB212488B30E}"/>
              </a:ext>
            </a:extLst>
          </p:cNvPr>
          <p:cNvSpPr/>
          <p:nvPr/>
        </p:nvSpPr>
        <p:spPr>
          <a:xfrm rot="9223103">
            <a:off x="4018325" y="2896656"/>
            <a:ext cx="720000" cy="324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左 14">
            <a:extLst>
              <a:ext uri="{FF2B5EF4-FFF2-40B4-BE49-F238E27FC236}">
                <a16:creationId xmlns:a16="http://schemas.microsoft.com/office/drawing/2014/main" id="{76B94A04-606F-6542-BF64-7CA8EC06E868}"/>
              </a:ext>
            </a:extLst>
          </p:cNvPr>
          <p:cNvSpPr/>
          <p:nvPr/>
        </p:nvSpPr>
        <p:spPr>
          <a:xfrm rot="11740346">
            <a:off x="4022463" y="3461932"/>
            <a:ext cx="720000" cy="324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813F891-185F-3D43-A572-89F4A6322A41}"/>
              </a:ext>
            </a:extLst>
          </p:cNvPr>
          <p:cNvSpPr txBox="1"/>
          <p:nvPr/>
        </p:nvSpPr>
        <p:spPr>
          <a:xfrm>
            <a:off x="6598065" y="2478522"/>
            <a:ext cx="22287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部分原住民開始接受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基督教信仰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D8A43160-3A8F-A0F3-33B1-86248E81DFE8}"/>
              </a:ext>
            </a:extLst>
          </p:cNvPr>
          <p:cNvSpPr/>
          <p:nvPr/>
        </p:nvSpPr>
        <p:spPr>
          <a:xfrm rot="10800000">
            <a:off x="5827260" y="3058657"/>
            <a:ext cx="683341" cy="324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左 18">
            <a:extLst>
              <a:ext uri="{FF2B5EF4-FFF2-40B4-BE49-F238E27FC236}">
                <a16:creationId xmlns:a16="http://schemas.microsoft.com/office/drawing/2014/main" id="{FD874CF4-7F75-8806-7CDC-BE749816D6E1}"/>
              </a:ext>
            </a:extLst>
          </p:cNvPr>
          <p:cNvSpPr/>
          <p:nvPr/>
        </p:nvSpPr>
        <p:spPr>
          <a:xfrm rot="10800000">
            <a:off x="1408367" y="3058656"/>
            <a:ext cx="540000" cy="324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左 20">
            <a:extLst>
              <a:ext uri="{FF2B5EF4-FFF2-40B4-BE49-F238E27FC236}">
                <a16:creationId xmlns:a16="http://schemas.microsoft.com/office/drawing/2014/main" id="{848D1305-906B-4C23-5135-812D9818B393}"/>
              </a:ext>
            </a:extLst>
          </p:cNvPr>
          <p:cNvSpPr/>
          <p:nvPr/>
        </p:nvSpPr>
        <p:spPr>
          <a:xfrm rot="16200000">
            <a:off x="1256992" y="4364118"/>
            <a:ext cx="1676778" cy="324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6A30552-4AFF-272B-AB70-F158DD4F30E1}"/>
              </a:ext>
            </a:extLst>
          </p:cNvPr>
          <p:cNvSpPr txBox="1"/>
          <p:nvPr/>
        </p:nvSpPr>
        <p:spPr>
          <a:xfrm>
            <a:off x="575760" y="5492819"/>
            <a:ext cx="27452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羅馬字母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拼寫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新港社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的語言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FF9D774-3334-BC96-A1C5-372FB596D80F}"/>
              </a:ext>
            </a:extLst>
          </p:cNvPr>
          <p:cNvSpPr txBox="1"/>
          <p:nvPr/>
        </p:nvSpPr>
        <p:spPr>
          <a:xfrm>
            <a:off x="1339813" y="3709772"/>
            <a:ext cx="677108" cy="1922362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便於傳教</a:t>
            </a:r>
            <a:endParaRPr lang="zh-TW" altLang="en-US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箭號: 向左 25">
            <a:extLst>
              <a:ext uri="{FF2B5EF4-FFF2-40B4-BE49-F238E27FC236}">
                <a16:creationId xmlns:a16="http://schemas.microsoft.com/office/drawing/2014/main" id="{5F8AF0C2-63B0-5653-66F4-9CE679762491}"/>
              </a:ext>
            </a:extLst>
          </p:cNvPr>
          <p:cNvSpPr/>
          <p:nvPr/>
        </p:nvSpPr>
        <p:spPr>
          <a:xfrm rot="10800000">
            <a:off x="3171765" y="5940686"/>
            <a:ext cx="2052000" cy="324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E8D8D4B-B6E0-C26F-3FE9-A470286EE539}"/>
              </a:ext>
            </a:extLst>
          </p:cNvPr>
          <p:cNvSpPr txBox="1"/>
          <p:nvPr/>
        </p:nvSpPr>
        <p:spPr>
          <a:xfrm>
            <a:off x="5350390" y="5233655"/>
            <a:ext cx="108000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閱讀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735ADF2-41C1-3DC4-6FCE-43FF448B64B4}"/>
              </a:ext>
            </a:extLst>
          </p:cNvPr>
          <p:cNvSpPr txBox="1"/>
          <p:nvPr/>
        </p:nvSpPr>
        <p:spPr>
          <a:xfrm>
            <a:off x="5350390" y="5958991"/>
            <a:ext cx="1080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latin typeface="Franklin Gothic Book" panose="020B0503020102020204"/>
                <a:ea typeface="微軟正黑體" panose="020B0604030504040204" pitchFamily="34" charset="-120"/>
              </a:rPr>
              <a:t>書寫</a:t>
            </a:r>
            <a:endParaRPr lang="zh-TW" alt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9C6B91-C4D1-3377-A192-B574DF612CB1}"/>
              </a:ext>
            </a:extLst>
          </p:cNvPr>
          <p:cNvSpPr txBox="1"/>
          <p:nvPr/>
        </p:nvSpPr>
        <p:spPr>
          <a:xfrm>
            <a:off x="6510601" y="5361967"/>
            <a:ext cx="10800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翻譯聖經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75423A1-32A2-9738-3D9F-1CE620F08D71}"/>
              </a:ext>
            </a:extLst>
          </p:cNvPr>
          <p:cNvSpPr txBox="1"/>
          <p:nvPr/>
        </p:nvSpPr>
        <p:spPr>
          <a:xfrm>
            <a:off x="7712449" y="5361967"/>
            <a:ext cx="10800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教授教義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346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21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FB738E0-B3CE-D870-9F29-B11F8B5E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39" y="5926256"/>
            <a:ext cx="7529122" cy="514077"/>
          </a:xfrm>
        </p:spPr>
        <p:txBody>
          <a:bodyPr/>
          <a:lstStyle/>
          <a:p>
            <a:pPr marL="7938" indent="-7938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2-3-3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荷蘭文與新港文對照的</a:t>
            </a:r>
            <a:r>
              <a:rPr lang="zh-TW" altLang="en-US" dirty="0"/>
              <a:t>新約聖經馬太福音。</a:t>
            </a:r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D0D2F7D2-2BC4-9F72-BFB3-1CFA96B8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65361" y="6046639"/>
            <a:ext cx="426034" cy="426034"/>
          </a:xfrm>
          <a:prstGeom prst="rect">
            <a:avLst/>
          </a:prstGeom>
        </p:spPr>
      </p:pic>
      <p:pic>
        <p:nvPicPr>
          <p:cNvPr id="6" name="圖片 5" descr="一張含有 文字, 報紙, 紙張, 字型 的圖片&#10;&#10;自動產生的描述">
            <a:extLst>
              <a:ext uri="{FF2B5EF4-FFF2-40B4-BE49-F238E27FC236}">
                <a16:creationId xmlns:a16="http://schemas.microsoft.com/office/drawing/2014/main" id="{6ED61B5A-B1CA-51D4-7E34-A11D49FB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7" y="505529"/>
            <a:ext cx="3975576" cy="5360536"/>
          </a:xfrm>
          <a:prstGeom prst="rect">
            <a:avLst/>
          </a:prstGeom>
        </p:spPr>
      </p:pic>
      <p:pic>
        <p:nvPicPr>
          <p:cNvPr id="8" name="圖片 7" descr="一張含有 文字, 報紙, 字型, 文件 的圖片&#10;&#10;自動產生的描述">
            <a:extLst>
              <a:ext uri="{FF2B5EF4-FFF2-40B4-BE49-F238E27FC236}">
                <a16:creationId xmlns:a16="http://schemas.microsoft.com/office/drawing/2014/main" id="{91F8882A-E7EA-50FF-F1A7-7E6C932F4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20" y="712893"/>
            <a:ext cx="4137587" cy="2008109"/>
          </a:xfrm>
          <a:prstGeom prst="rect">
            <a:avLst/>
          </a:prstGeom>
        </p:spPr>
      </p:pic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3550E79D-DCD8-EB86-1433-979C15EE0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75611AEA-9D60-D78D-8168-D999823F8234}"/>
              </a:ext>
            </a:extLst>
          </p:cNvPr>
          <p:cNvSpPr/>
          <p:nvPr/>
        </p:nvSpPr>
        <p:spPr>
          <a:xfrm>
            <a:off x="807439" y="1235947"/>
            <a:ext cx="3934324" cy="1768510"/>
          </a:xfrm>
          <a:prstGeom prst="wedgeRectCallout">
            <a:avLst>
              <a:gd name="adj1" fmla="val 60385"/>
              <a:gd name="adj2" fmla="val -2897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4E6F980-7839-7454-71C5-F5C70F090D21}"/>
              </a:ext>
            </a:extLst>
          </p:cNvPr>
          <p:cNvSpPr txBox="1"/>
          <p:nvPr/>
        </p:nvSpPr>
        <p:spPr>
          <a:xfrm>
            <a:off x="4954548" y="2721002"/>
            <a:ext cx="16780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荷蘭文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692CF9-F09A-CA73-551A-4D59A6534A86}"/>
              </a:ext>
            </a:extLst>
          </p:cNvPr>
          <p:cNvSpPr txBox="1"/>
          <p:nvPr/>
        </p:nvSpPr>
        <p:spPr>
          <a:xfrm>
            <a:off x="6845408" y="2732803"/>
            <a:ext cx="16780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新港文</a:t>
            </a:r>
          </a:p>
        </p:txBody>
      </p:sp>
    </p:spTree>
    <p:extLst>
      <p:ext uri="{BB962C8B-B14F-4D97-AF65-F5344CB8AC3E}">
        <p14:creationId xmlns:p14="http://schemas.microsoft.com/office/powerpoint/2010/main" val="134729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5" y="1420976"/>
            <a:ext cx="3525193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接受基督教信仰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688740" y="2939567"/>
            <a:ext cx="3109537" cy="33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/>
              <a:t>南部的</a:t>
            </a:r>
            <a:r>
              <a:rPr lang="zh-TW" altLang="en-US" sz="3200" b="1" dirty="0">
                <a:solidFill>
                  <a:srgbClr val="C00000"/>
                </a:solidFill>
              </a:rPr>
              <a:t>平埔族群</a:t>
            </a:r>
            <a:r>
              <a:rPr lang="zh-TW" altLang="en-US" sz="3200" dirty="0"/>
              <a:t>還使用</a:t>
            </a:r>
            <a:r>
              <a:rPr lang="zh-TW" altLang="en-US" sz="3200" b="1" dirty="0">
                <a:solidFill>
                  <a:srgbClr val="C00000"/>
                </a:solidFill>
              </a:rPr>
              <a:t>新港文字</a:t>
            </a:r>
            <a:r>
              <a:rPr lang="zh-TW" altLang="en-US" sz="3200" dirty="0"/>
              <a:t>與</a:t>
            </a:r>
            <a:r>
              <a:rPr lang="zh-TW" altLang="en-US" sz="3200" b="1" dirty="0">
                <a:solidFill>
                  <a:srgbClr val="C00000"/>
                </a:solidFill>
              </a:rPr>
              <a:t>漢人</a:t>
            </a:r>
            <a:r>
              <a:rPr lang="zh-TW" altLang="en-US" sz="3200" dirty="0"/>
              <a:t>簽訂雙語的土地契約，此即「</a:t>
            </a:r>
            <a:r>
              <a:rPr lang="zh-TW" altLang="en-US" sz="3200" b="1" dirty="0">
                <a:solidFill>
                  <a:srgbClr val="C00000"/>
                </a:solidFill>
              </a:rPr>
              <a:t>新港文書</a:t>
            </a:r>
            <a:r>
              <a:rPr lang="zh-TW" altLang="en-US" sz="3200" dirty="0"/>
              <a:t>」，又稱「</a:t>
            </a:r>
            <a:r>
              <a:rPr lang="zh-TW" altLang="en-US" sz="3200" b="1" dirty="0">
                <a:solidFill>
                  <a:srgbClr val="C00000"/>
                </a:solidFill>
              </a:rPr>
              <a:t>番仔契</a:t>
            </a:r>
            <a:r>
              <a:rPr lang="zh-TW" altLang="en-US" sz="3200" dirty="0"/>
              <a:t>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6374D2B-BE00-C1F3-12C5-DB9844C9D00A}"/>
              </a:ext>
            </a:extLst>
          </p:cNvPr>
          <p:cNvSpPr txBox="1"/>
          <p:nvPr/>
        </p:nvSpPr>
        <p:spPr>
          <a:xfrm>
            <a:off x="755405" y="2297551"/>
            <a:ext cx="230609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十九世紀初</a:t>
            </a:r>
            <a:endParaRPr lang="zh-TW" altLang="en-US" b="1" dirty="0"/>
          </a:p>
        </p:txBody>
      </p:sp>
      <p:pic>
        <p:nvPicPr>
          <p:cNvPr id="10" name="圖片 9" descr="一張含有 文字, 筆跡, 紙張, 羊皮紙 的圖片&#10;&#10;自動產生的描述">
            <a:extLst>
              <a:ext uri="{FF2B5EF4-FFF2-40B4-BE49-F238E27FC236}">
                <a16:creationId xmlns:a16="http://schemas.microsoft.com/office/drawing/2014/main" id="{2950DB62-D723-1A39-7860-D069CE1D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264215"/>
            <a:ext cx="5121964" cy="388592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6D03709-D912-DECD-3074-2617E2AC94F1}"/>
              </a:ext>
            </a:extLst>
          </p:cNvPr>
          <p:cNvSpPr txBox="1"/>
          <p:nvPr/>
        </p:nvSpPr>
        <p:spPr>
          <a:xfrm>
            <a:off x="4572000" y="1463805"/>
            <a:ext cx="4003630" cy="646986"/>
          </a:xfrm>
          <a:prstGeom prst="wedgeRoundRectCallout">
            <a:avLst>
              <a:gd name="adj1" fmla="val -39690"/>
              <a:gd name="adj2" fmla="val 978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附圖標示土地的位置</a:t>
            </a: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D7C675E7-A845-6DCD-3194-4AC0AC357729}"/>
              </a:ext>
            </a:extLst>
          </p:cNvPr>
          <p:cNvSpPr txBox="1">
            <a:spLocks/>
          </p:cNvSpPr>
          <p:nvPr/>
        </p:nvSpPr>
        <p:spPr>
          <a:xfrm>
            <a:off x="3404601" y="6160652"/>
            <a:ext cx="5655316" cy="678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38" indent="-7938">
              <a:lnSpc>
                <a:spcPct val="11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2-3-4  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清代以新港文和漢文簽訂的契約書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F6E5EE61-FD7D-4CDC-FCF7-A3A40DC51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073779" y="6173496"/>
            <a:ext cx="426034" cy="4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5" y="1420976"/>
            <a:ext cx="3525193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接受基督教信仰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688740" y="2939567"/>
            <a:ext cx="3109537" cy="33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/>
              <a:t>南部的</a:t>
            </a:r>
            <a:r>
              <a:rPr lang="zh-TW" altLang="en-US" sz="3200" b="1" dirty="0">
                <a:solidFill>
                  <a:srgbClr val="C00000"/>
                </a:solidFill>
              </a:rPr>
              <a:t>平埔族群</a:t>
            </a:r>
            <a:r>
              <a:rPr lang="zh-TW" altLang="en-US" sz="3200" dirty="0"/>
              <a:t>還使用</a:t>
            </a:r>
            <a:r>
              <a:rPr lang="zh-TW" altLang="en-US" sz="3200" b="1" dirty="0">
                <a:solidFill>
                  <a:srgbClr val="C00000"/>
                </a:solidFill>
              </a:rPr>
              <a:t>新港文字</a:t>
            </a:r>
            <a:r>
              <a:rPr lang="zh-TW" altLang="en-US" sz="3200" dirty="0"/>
              <a:t>與</a:t>
            </a:r>
            <a:r>
              <a:rPr lang="zh-TW" altLang="en-US" sz="3200" b="1" dirty="0">
                <a:solidFill>
                  <a:srgbClr val="C00000"/>
                </a:solidFill>
              </a:rPr>
              <a:t>漢人</a:t>
            </a:r>
            <a:r>
              <a:rPr lang="zh-TW" altLang="en-US" sz="3200" dirty="0"/>
              <a:t>簽訂雙語的土地契約，此即「</a:t>
            </a:r>
            <a:r>
              <a:rPr lang="zh-TW" altLang="en-US" sz="3200" b="1" dirty="0">
                <a:solidFill>
                  <a:srgbClr val="C00000"/>
                </a:solidFill>
              </a:rPr>
              <a:t>新港文書</a:t>
            </a:r>
            <a:r>
              <a:rPr lang="zh-TW" altLang="en-US" sz="3200" dirty="0"/>
              <a:t>」，又稱「</a:t>
            </a:r>
            <a:r>
              <a:rPr lang="zh-TW" altLang="en-US" sz="3200" b="1" dirty="0">
                <a:solidFill>
                  <a:srgbClr val="C00000"/>
                </a:solidFill>
              </a:rPr>
              <a:t>番仔契</a:t>
            </a:r>
            <a:r>
              <a:rPr lang="zh-TW" altLang="en-US" sz="3200" dirty="0"/>
              <a:t>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6374D2B-BE00-C1F3-12C5-DB9844C9D00A}"/>
              </a:ext>
            </a:extLst>
          </p:cNvPr>
          <p:cNvSpPr txBox="1"/>
          <p:nvPr/>
        </p:nvSpPr>
        <p:spPr>
          <a:xfrm>
            <a:off x="755405" y="2297551"/>
            <a:ext cx="230609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十九世紀初</a:t>
            </a:r>
            <a:endParaRPr lang="zh-TW" altLang="en-US" b="1" dirty="0"/>
          </a:p>
        </p:txBody>
      </p:sp>
      <p:pic>
        <p:nvPicPr>
          <p:cNvPr id="10" name="圖片 9" descr="一張含有 文字, 筆跡, 紙張, 羊皮紙 的圖片&#10;&#10;自動產生的描述">
            <a:extLst>
              <a:ext uri="{FF2B5EF4-FFF2-40B4-BE49-F238E27FC236}">
                <a16:creationId xmlns:a16="http://schemas.microsoft.com/office/drawing/2014/main" id="{2950DB62-D723-1A39-7860-D069CE1D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264215"/>
            <a:ext cx="5121964" cy="3885927"/>
          </a:xfrm>
          <a:prstGeom prst="rect">
            <a:avLst/>
          </a:prstGeom>
        </p:spPr>
      </p:pic>
      <p:sp>
        <p:nvSpPr>
          <p:cNvPr id="4" name="標題 2">
            <a:extLst>
              <a:ext uri="{FF2B5EF4-FFF2-40B4-BE49-F238E27FC236}">
                <a16:creationId xmlns:a16="http://schemas.microsoft.com/office/drawing/2014/main" id="{D7C675E7-A845-6DCD-3194-4AC0AC357729}"/>
              </a:ext>
            </a:extLst>
          </p:cNvPr>
          <p:cNvSpPr txBox="1">
            <a:spLocks/>
          </p:cNvSpPr>
          <p:nvPr/>
        </p:nvSpPr>
        <p:spPr>
          <a:xfrm>
            <a:off x="3404601" y="6160652"/>
            <a:ext cx="5655316" cy="678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38" indent="-7938">
              <a:lnSpc>
                <a:spcPct val="11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2-3-4  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清代以新港文和漢文簽訂的契約書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F6E5EE61-FD7D-4CDC-FCF7-A3A40DC51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073779" y="6173496"/>
            <a:ext cx="426034" cy="42603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7A1E1BD-CDB8-12EB-6402-5171FF5C4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r="5406"/>
          <a:stretch/>
        </p:blipFill>
        <p:spPr>
          <a:xfrm>
            <a:off x="7582046" y="299237"/>
            <a:ext cx="1027430" cy="5874259"/>
          </a:xfrm>
          <a:prstGeom prst="rect">
            <a:avLst/>
          </a:prstGeom>
        </p:spPr>
      </p:pic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id="{9CDD9652-6A22-FF41-D4AF-8BD4D872B4B1}"/>
              </a:ext>
            </a:extLst>
          </p:cNvPr>
          <p:cNvSpPr/>
          <p:nvPr/>
        </p:nvSpPr>
        <p:spPr>
          <a:xfrm>
            <a:off x="6881517" y="2790197"/>
            <a:ext cx="250088" cy="3450723"/>
          </a:xfrm>
          <a:prstGeom prst="wedgeRectCallout">
            <a:avLst>
              <a:gd name="adj1" fmla="val 214515"/>
              <a:gd name="adj2" fmla="val -4044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BDBB285-DFD5-C761-6F04-2FFF5782157B}"/>
              </a:ext>
            </a:extLst>
          </p:cNvPr>
          <p:cNvSpPr txBox="1"/>
          <p:nvPr/>
        </p:nvSpPr>
        <p:spPr>
          <a:xfrm>
            <a:off x="6250846" y="1556727"/>
            <a:ext cx="1118044" cy="646986"/>
          </a:xfrm>
          <a:prstGeom prst="wedgeRoundRectCallout">
            <a:avLst>
              <a:gd name="adj1" fmla="val 9266"/>
              <a:gd name="adj2" fmla="val 1126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漢文</a:t>
            </a:r>
          </a:p>
        </p:txBody>
      </p:sp>
    </p:spTree>
    <p:extLst>
      <p:ext uri="{BB962C8B-B14F-4D97-AF65-F5344CB8AC3E}">
        <p14:creationId xmlns:p14="http://schemas.microsoft.com/office/powerpoint/2010/main" val="22412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5" y="1420976"/>
            <a:ext cx="3525193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接受基督教信仰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688740" y="2939567"/>
            <a:ext cx="3109537" cy="33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/>
              <a:t>南部的</a:t>
            </a:r>
            <a:r>
              <a:rPr lang="zh-TW" altLang="en-US" sz="3200" b="1" dirty="0">
                <a:solidFill>
                  <a:srgbClr val="C00000"/>
                </a:solidFill>
              </a:rPr>
              <a:t>平埔族群</a:t>
            </a:r>
            <a:r>
              <a:rPr lang="zh-TW" altLang="en-US" sz="3200" dirty="0"/>
              <a:t>還使用</a:t>
            </a:r>
            <a:r>
              <a:rPr lang="zh-TW" altLang="en-US" sz="3200" b="1" dirty="0">
                <a:solidFill>
                  <a:srgbClr val="C00000"/>
                </a:solidFill>
              </a:rPr>
              <a:t>新港文字</a:t>
            </a:r>
            <a:r>
              <a:rPr lang="zh-TW" altLang="en-US" sz="3200" dirty="0"/>
              <a:t>與</a:t>
            </a:r>
            <a:r>
              <a:rPr lang="zh-TW" altLang="en-US" sz="3200" b="1" dirty="0">
                <a:solidFill>
                  <a:srgbClr val="C00000"/>
                </a:solidFill>
              </a:rPr>
              <a:t>漢人</a:t>
            </a:r>
            <a:r>
              <a:rPr lang="zh-TW" altLang="en-US" sz="3200" dirty="0"/>
              <a:t>簽訂雙語的土地契約，此即「</a:t>
            </a:r>
            <a:r>
              <a:rPr lang="zh-TW" altLang="en-US" sz="3200" b="1" dirty="0">
                <a:solidFill>
                  <a:srgbClr val="C00000"/>
                </a:solidFill>
              </a:rPr>
              <a:t>新港文書</a:t>
            </a:r>
            <a:r>
              <a:rPr lang="zh-TW" altLang="en-US" sz="3200" dirty="0"/>
              <a:t>」，又稱「</a:t>
            </a:r>
            <a:r>
              <a:rPr lang="zh-TW" altLang="en-US" sz="3200" b="1" dirty="0">
                <a:solidFill>
                  <a:srgbClr val="C00000"/>
                </a:solidFill>
              </a:rPr>
              <a:t>番仔契</a:t>
            </a:r>
            <a:r>
              <a:rPr lang="zh-TW" altLang="en-US" sz="3200" dirty="0"/>
              <a:t>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6374D2B-BE00-C1F3-12C5-DB9844C9D00A}"/>
              </a:ext>
            </a:extLst>
          </p:cNvPr>
          <p:cNvSpPr txBox="1"/>
          <p:nvPr/>
        </p:nvSpPr>
        <p:spPr>
          <a:xfrm>
            <a:off x="755405" y="2297551"/>
            <a:ext cx="230609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十九世紀初</a:t>
            </a:r>
            <a:endParaRPr lang="zh-TW" altLang="en-US" b="1" dirty="0"/>
          </a:p>
        </p:txBody>
      </p:sp>
      <p:pic>
        <p:nvPicPr>
          <p:cNvPr id="10" name="圖片 9" descr="一張含有 文字, 筆跡, 紙張, 羊皮紙 的圖片&#10;&#10;自動產生的描述">
            <a:extLst>
              <a:ext uri="{FF2B5EF4-FFF2-40B4-BE49-F238E27FC236}">
                <a16:creationId xmlns:a16="http://schemas.microsoft.com/office/drawing/2014/main" id="{2950DB62-D723-1A39-7860-D069CE1D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264215"/>
            <a:ext cx="5121964" cy="3885927"/>
          </a:xfrm>
          <a:prstGeom prst="rect">
            <a:avLst/>
          </a:prstGeom>
        </p:spPr>
      </p:pic>
      <p:sp>
        <p:nvSpPr>
          <p:cNvPr id="4" name="標題 2">
            <a:extLst>
              <a:ext uri="{FF2B5EF4-FFF2-40B4-BE49-F238E27FC236}">
                <a16:creationId xmlns:a16="http://schemas.microsoft.com/office/drawing/2014/main" id="{D7C675E7-A845-6DCD-3194-4AC0AC357729}"/>
              </a:ext>
            </a:extLst>
          </p:cNvPr>
          <p:cNvSpPr txBox="1">
            <a:spLocks/>
          </p:cNvSpPr>
          <p:nvPr/>
        </p:nvSpPr>
        <p:spPr>
          <a:xfrm>
            <a:off x="3404601" y="6160652"/>
            <a:ext cx="5655316" cy="678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38" indent="-7938">
              <a:lnSpc>
                <a:spcPct val="11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2-3-4  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清代以新港文和漢文簽訂的契約書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F6E5EE61-FD7D-4CDC-FCF7-A3A40DC51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073779" y="6173496"/>
            <a:ext cx="426034" cy="426034"/>
          </a:xfrm>
          <a:prstGeom prst="rect">
            <a:avLst/>
          </a:prstGeom>
        </p:spPr>
      </p:pic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id="{9CDD9652-6A22-FF41-D4AF-8BD4D872B4B1}"/>
              </a:ext>
            </a:extLst>
          </p:cNvPr>
          <p:cNvSpPr/>
          <p:nvPr/>
        </p:nvSpPr>
        <p:spPr>
          <a:xfrm>
            <a:off x="8597396" y="2699419"/>
            <a:ext cx="250088" cy="3450723"/>
          </a:xfrm>
          <a:prstGeom prst="wedgeRectCallout">
            <a:avLst>
              <a:gd name="adj1" fmla="val -651234"/>
              <a:gd name="adj2" fmla="val -4532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BDBB285-DFD5-C761-6F04-2FFF5782157B}"/>
              </a:ext>
            </a:extLst>
          </p:cNvPr>
          <p:cNvSpPr txBox="1"/>
          <p:nvPr/>
        </p:nvSpPr>
        <p:spPr>
          <a:xfrm>
            <a:off x="7227753" y="1551604"/>
            <a:ext cx="1619731" cy="646986"/>
          </a:xfrm>
          <a:prstGeom prst="wedgeRoundRectCallout">
            <a:avLst>
              <a:gd name="adj1" fmla="val 9266"/>
              <a:gd name="adj2" fmla="val 1126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新港文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281B557-C481-11F1-F218-FDE2434D3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5102"/>
          <a:stretch/>
        </p:blipFill>
        <p:spPr>
          <a:xfrm>
            <a:off x="6008657" y="322384"/>
            <a:ext cx="1052510" cy="58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EDE32C3-FBF9-FEFE-7B70-655DE77F9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0228"/>
          <a:stretch/>
        </p:blipFill>
        <p:spPr>
          <a:xfrm>
            <a:off x="5048887" y="1070783"/>
            <a:ext cx="3840161" cy="536119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BE27F82-EE18-B97A-D966-E24D8E66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4425894" cy="1115475"/>
            <a:chOff x="755405" y="617080"/>
            <a:chExt cx="3816594" cy="1115475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2" y="624559"/>
              <a:ext cx="33114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原住民與西班牙人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755405" y="1361565"/>
            <a:ext cx="4772559" cy="5234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武力降服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+mn-ea"/>
              </a:rPr>
              <a:t>臺灣北部的原住民採取反抗行動，西班牙則以武力降服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雞籠</a:t>
            </a:r>
            <a:r>
              <a:rPr lang="zh-TW" altLang="en-US" sz="3200" dirty="0">
                <a:latin typeface="+mn-ea"/>
              </a:rPr>
              <a:t>、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淡水</a:t>
            </a:r>
            <a:r>
              <a:rPr lang="zh-TW" altLang="en-US" sz="3200" dirty="0">
                <a:latin typeface="+mn-ea"/>
              </a:rPr>
              <a:t>地區的原住民部落。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2.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傳播天主教信仰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+mn-ea"/>
              </a:rPr>
              <a:t>傳教士向原住民宣揚</a:t>
            </a:r>
            <a:r>
              <a:rPr lang="zh-TW" altLang="en-US" sz="3200" b="1" dirty="0">
                <a:solidFill>
                  <a:srgbClr val="C00000"/>
                </a:solidFill>
                <a:latin typeface="+mn-ea"/>
              </a:rPr>
              <a:t>天主教</a:t>
            </a:r>
            <a:r>
              <a:rPr lang="zh-TW" altLang="en-US" sz="3200" dirty="0">
                <a:latin typeface="+mn-ea"/>
              </a:rPr>
              <a:t>信仰，建立教堂，部分原住民因而改信天主教。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D71ED7D-FDD6-64C3-67F5-299D310A0ED7}"/>
              </a:ext>
            </a:extLst>
          </p:cNvPr>
          <p:cNvSpPr/>
          <p:nvPr/>
        </p:nvSpPr>
        <p:spPr>
          <a:xfrm>
            <a:off x="7252872" y="1070783"/>
            <a:ext cx="540000" cy="540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084A7A4E-107A-0F18-D719-574C68E50EEB}"/>
              </a:ext>
            </a:extLst>
          </p:cNvPr>
          <p:cNvSpPr/>
          <p:nvPr/>
        </p:nvSpPr>
        <p:spPr>
          <a:xfrm>
            <a:off x="7792872" y="949212"/>
            <a:ext cx="1055701" cy="77844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69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FB738E0-B3CE-D870-9F29-B11F8B5E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69" y="6032461"/>
            <a:ext cx="7774315" cy="426034"/>
          </a:xfrm>
        </p:spPr>
        <p:txBody>
          <a:bodyPr/>
          <a:lstStyle/>
          <a:p>
            <a:pPr marL="7938" indent="-7938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2-3-5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1626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年西班牙人繪製的雞籠、淡水地圖。</a:t>
            </a:r>
            <a:endParaRPr lang="zh-TW" altLang="en-US" dirty="0"/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D0D2F7D2-2BC4-9F72-BFB3-1CFA96B8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25169" y="6060767"/>
            <a:ext cx="426034" cy="426034"/>
          </a:xfrm>
          <a:prstGeom prst="rect">
            <a:avLst/>
          </a:prstGeom>
        </p:spPr>
      </p:pic>
      <p:pic>
        <p:nvPicPr>
          <p:cNvPr id="5" name="圖片 4" descr="一張含有 文字, 地圖, 地圖集 的圖片&#10;&#10;自動產生的描述">
            <a:extLst>
              <a:ext uri="{FF2B5EF4-FFF2-40B4-BE49-F238E27FC236}">
                <a16:creationId xmlns:a16="http://schemas.microsoft.com/office/drawing/2014/main" id="{013A54F2-FE0C-2277-477D-A261E772E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86" y="540327"/>
            <a:ext cx="4401405" cy="5361712"/>
          </a:xfrm>
          <a:prstGeom prst="rect">
            <a:avLst/>
          </a:prstGeom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6FD8F4A-DB15-D494-FA5B-82E4A068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110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C19258C-0B44-B016-8087-71117F06A563}"/>
              </a:ext>
            </a:extLst>
          </p:cNvPr>
          <p:cNvSpPr txBox="1"/>
          <p:nvPr/>
        </p:nvSpPr>
        <p:spPr>
          <a:xfrm>
            <a:off x="6739359" y="2278748"/>
            <a:ext cx="1950552" cy="584775"/>
          </a:xfrm>
          <a:prstGeom prst="wedgeRectCallout">
            <a:avLst>
              <a:gd name="adj1" fmla="val -71810"/>
              <a:gd name="adj2" fmla="val 2340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今三貂角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3BD10B-2E18-56EE-22C1-26B7895E7F26}"/>
              </a:ext>
            </a:extLst>
          </p:cNvPr>
          <p:cNvSpPr txBox="1"/>
          <p:nvPr/>
        </p:nvSpPr>
        <p:spPr>
          <a:xfrm>
            <a:off x="1148810" y="3688448"/>
            <a:ext cx="1950552" cy="584775"/>
          </a:xfrm>
          <a:prstGeom prst="wedgeRectCallout">
            <a:avLst>
              <a:gd name="adj1" fmla="val 17154"/>
              <a:gd name="adj2" fmla="val 178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今淡水河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A09DD42-C45B-D4AE-A3D8-8E3CC21EFC07}"/>
              </a:ext>
            </a:extLst>
          </p:cNvPr>
          <p:cNvGrpSpPr/>
          <p:nvPr/>
        </p:nvGrpSpPr>
        <p:grpSpPr>
          <a:xfrm>
            <a:off x="3503717" y="1109000"/>
            <a:ext cx="2265218" cy="598928"/>
            <a:chOff x="3503717" y="1140173"/>
            <a:chExt cx="2265218" cy="598928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ACB9114-724D-F149-6029-D43F2038B4BF}"/>
                </a:ext>
              </a:extLst>
            </p:cNvPr>
            <p:cNvSpPr txBox="1"/>
            <p:nvPr/>
          </p:nvSpPr>
          <p:spPr>
            <a:xfrm>
              <a:off x="3503717" y="1140173"/>
              <a:ext cx="2265218" cy="584775"/>
            </a:xfrm>
            <a:prstGeom prst="wedgeRectCallout">
              <a:avLst>
                <a:gd name="adj1" fmla="val 22744"/>
                <a:gd name="adj2" fmla="val 327260"/>
              </a:avLst>
            </a:prstGeom>
            <a:solidFill>
              <a:srgbClr val="C0504D">
                <a:alpha val="50196"/>
              </a:srgb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原住民部落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1A9B67E5-A73F-4322-25BB-D9085AA960CC}"/>
                </a:ext>
              </a:extLst>
            </p:cNvPr>
            <p:cNvSpPr txBox="1"/>
            <p:nvPr/>
          </p:nvSpPr>
          <p:spPr>
            <a:xfrm>
              <a:off x="3503717" y="1154326"/>
              <a:ext cx="2265218" cy="584775"/>
            </a:xfrm>
            <a:prstGeom prst="wedgeRectCallout">
              <a:avLst>
                <a:gd name="adj1" fmla="val -191"/>
                <a:gd name="adj2" fmla="val 172669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原住民部落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7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FECB938D-B9A5-33FE-62F6-274D7F310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/>
          <a:stretch/>
        </p:blipFill>
        <p:spPr>
          <a:xfrm>
            <a:off x="374072" y="502468"/>
            <a:ext cx="8406200" cy="5853064"/>
          </a:xfrm>
          <a:prstGeom prst="rect">
            <a:avLst/>
          </a:prstGeom>
        </p:spPr>
      </p:pic>
      <p:pic>
        <p:nvPicPr>
          <p:cNvPr id="4" name="圖片 3" descr="一張含有 文字, 字型, 圖形, 平面設計 的圖片&#10;&#10;自動產生的描述">
            <a:extLst>
              <a:ext uri="{FF2B5EF4-FFF2-40B4-BE49-F238E27FC236}">
                <a16:creationId xmlns:a16="http://schemas.microsoft.com/office/drawing/2014/main" id="{7779AB42-96D9-E0C8-7388-968424114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8" y="390711"/>
            <a:ext cx="8495690" cy="238300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EE107D1-0025-BE91-D505-9779C845C83F}"/>
              </a:ext>
            </a:extLst>
          </p:cNvPr>
          <p:cNvSpPr txBox="1"/>
          <p:nvPr/>
        </p:nvSpPr>
        <p:spPr>
          <a:xfrm>
            <a:off x="1877664" y="2661958"/>
            <a:ext cx="625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3-2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原住民與鄭氏政權的互動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1225BE01-2135-16F8-414F-41A774365F7B}"/>
              </a:ext>
            </a:extLst>
          </p:cNvPr>
          <p:cNvSpPr/>
          <p:nvPr/>
        </p:nvSpPr>
        <p:spPr>
          <a:xfrm>
            <a:off x="4211999" y="789780"/>
            <a:ext cx="720000" cy="72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latin typeface="Arial Black" panose="020B0A04020102020204" pitchFamily="34" charset="0"/>
              </a:rPr>
              <a:t>3</a:t>
            </a:r>
            <a:endParaRPr lang="zh-TW" altLang="en-US" sz="4800" dirty="0">
              <a:latin typeface="Arial Black" panose="020B0A04020102020204" pitchFamily="34" charset="0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3ECC8096-A77E-7825-12A7-8ACD3BEEF64F}"/>
              </a:ext>
            </a:extLst>
          </p:cNvPr>
          <p:cNvSpPr/>
          <p:nvPr/>
        </p:nvSpPr>
        <p:spPr>
          <a:xfrm>
            <a:off x="2566299" y="4799716"/>
            <a:ext cx="5648261" cy="1337393"/>
          </a:xfrm>
          <a:custGeom>
            <a:avLst/>
            <a:gdLst>
              <a:gd name="connsiteX0" fmla="*/ 0 w 5648261"/>
              <a:gd name="connsiteY0" fmla="*/ 222903 h 1337393"/>
              <a:gd name="connsiteX1" fmla="*/ 222903 w 5648261"/>
              <a:gd name="connsiteY1" fmla="*/ 0 h 1337393"/>
              <a:gd name="connsiteX2" fmla="*/ 574955 w 5648261"/>
              <a:gd name="connsiteY2" fmla="*/ 0 h 1337393"/>
              <a:gd name="connsiteX3" fmla="*/ 941377 w 5648261"/>
              <a:gd name="connsiteY3" fmla="*/ 0 h 1337393"/>
              <a:gd name="connsiteX4" fmla="*/ 941377 w 5648261"/>
              <a:gd name="connsiteY4" fmla="*/ 0 h 1337393"/>
              <a:gd name="connsiteX5" fmla="*/ 1426186 w 5648261"/>
              <a:gd name="connsiteY5" fmla="*/ 0 h 1337393"/>
              <a:gd name="connsiteX6" fmla="*/ 1910995 w 5648261"/>
              <a:gd name="connsiteY6" fmla="*/ 0 h 1337393"/>
              <a:gd name="connsiteX7" fmla="*/ 2353442 w 5648261"/>
              <a:gd name="connsiteY7" fmla="*/ 0 h 1337393"/>
              <a:gd name="connsiteX8" fmla="*/ 2865428 w 5648261"/>
              <a:gd name="connsiteY8" fmla="*/ 0 h 1337393"/>
              <a:gd name="connsiteX9" fmla="*/ 3438852 w 5648261"/>
              <a:gd name="connsiteY9" fmla="*/ 0 h 1337393"/>
              <a:gd name="connsiteX10" fmla="*/ 3889400 w 5648261"/>
              <a:gd name="connsiteY10" fmla="*/ 0 h 1337393"/>
              <a:gd name="connsiteX11" fmla="*/ 4432105 w 5648261"/>
              <a:gd name="connsiteY11" fmla="*/ 0 h 1337393"/>
              <a:gd name="connsiteX12" fmla="*/ 4851934 w 5648261"/>
              <a:gd name="connsiteY12" fmla="*/ 0 h 1337393"/>
              <a:gd name="connsiteX13" fmla="*/ 5425358 w 5648261"/>
              <a:gd name="connsiteY13" fmla="*/ 0 h 1337393"/>
              <a:gd name="connsiteX14" fmla="*/ 5648261 w 5648261"/>
              <a:gd name="connsiteY14" fmla="*/ 222903 h 1337393"/>
              <a:gd name="connsiteX15" fmla="*/ 5648261 w 5648261"/>
              <a:gd name="connsiteY15" fmla="*/ 222899 h 1337393"/>
              <a:gd name="connsiteX16" fmla="*/ 5648261 w 5648261"/>
              <a:gd name="connsiteY16" fmla="*/ 222899 h 1337393"/>
              <a:gd name="connsiteX17" fmla="*/ 5648261 w 5648261"/>
              <a:gd name="connsiteY17" fmla="*/ 557247 h 1337393"/>
              <a:gd name="connsiteX18" fmla="*/ 5648261 w 5648261"/>
              <a:gd name="connsiteY18" fmla="*/ 1114490 h 1337393"/>
              <a:gd name="connsiteX19" fmla="*/ 5425358 w 5648261"/>
              <a:gd name="connsiteY19" fmla="*/ 1337393 h 1337393"/>
              <a:gd name="connsiteX20" fmla="*/ 5005529 w 5648261"/>
              <a:gd name="connsiteY20" fmla="*/ 1337393 h 1337393"/>
              <a:gd name="connsiteX21" fmla="*/ 4585701 w 5648261"/>
              <a:gd name="connsiteY21" fmla="*/ 1337393 h 1337393"/>
              <a:gd name="connsiteX22" fmla="*/ 4104434 w 5648261"/>
              <a:gd name="connsiteY22" fmla="*/ 1337393 h 1337393"/>
              <a:gd name="connsiteX23" fmla="*/ 3592448 w 5648261"/>
              <a:gd name="connsiteY23" fmla="*/ 1337393 h 1337393"/>
              <a:gd name="connsiteX24" fmla="*/ 3019024 w 5648261"/>
              <a:gd name="connsiteY24" fmla="*/ 1337393 h 1337393"/>
              <a:gd name="connsiteX25" fmla="*/ 2353442 w 5648261"/>
              <a:gd name="connsiteY25" fmla="*/ 1337393 h 1337393"/>
              <a:gd name="connsiteX26" fmla="*/ 1925116 w 5648261"/>
              <a:gd name="connsiteY26" fmla="*/ 1337393 h 1337393"/>
              <a:gd name="connsiteX27" fmla="*/ 1426186 w 5648261"/>
              <a:gd name="connsiteY27" fmla="*/ 1337393 h 1337393"/>
              <a:gd name="connsiteX28" fmla="*/ 941377 w 5648261"/>
              <a:gd name="connsiteY28" fmla="*/ 1337393 h 1337393"/>
              <a:gd name="connsiteX29" fmla="*/ 941377 w 5648261"/>
              <a:gd name="connsiteY29" fmla="*/ 1337393 h 1337393"/>
              <a:gd name="connsiteX30" fmla="*/ 574955 w 5648261"/>
              <a:gd name="connsiteY30" fmla="*/ 1337393 h 1337393"/>
              <a:gd name="connsiteX31" fmla="*/ 222903 w 5648261"/>
              <a:gd name="connsiteY31" fmla="*/ 1337393 h 1337393"/>
              <a:gd name="connsiteX32" fmla="*/ 0 w 5648261"/>
              <a:gd name="connsiteY32" fmla="*/ 1114490 h 1337393"/>
              <a:gd name="connsiteX33" fmla="*/ 0 w 5648261"/>
              <a:gd name="connsiteY33" fmla="*/ 557247 h 1337393"/>
              <a:gd name="connsiteX34" fmla="*/ -290980 w 5648261"/>
              <a:gd name="connsiteY34" fmla="*/ 597283 h 1337393"/>
              <a:gd name="connsiteX35" fmla="*/ -619106 w 5648261"/>
              <a:gd name="connsiteY35" fmla="*/ 642430 h 1337393"/>
              <a:gd name="connsiteX36" fmla="*/ -321935 w 5648261"/>
              <a:gd name="connsiteY36" fmla="*/ 441055 h 1337393"/>
              <a:gd name="connsiteX37" fmla="*/ 0 w 5648261"/>
              <a:gd name="connsiteY37" fmla="*/ 222899 h 1337393"/>
              <a:gd name="connsiteX38" fmla="*/ 0 w 5648261"/>
              <a:gd name="connsiteY38" fmla="*/ 222903 h 13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48261" h="1337393" extrusionOk="0">
                <a:moveTo>
                  <a:pt x="0" y="222903"/>
                </a:moveTo>
                <a:cubicBezTo>
                  <a:pt x="1980" y="106699"/>
                  <a:pt x="92724" y="-26845"/>
                  <a:pt x="222903" y="0"/>
                </a:cubicBezTo>
                <a:cubicBezTo>
                  <a:pt x="367662" y="-36274"/>
                  <a:pt x="451042" y="4359"/>
                  <a:pt x="574955" y="0"/>
                </a:cubicBezTo>
                <a:cubicBezTo>
                  <a:pt x="698868" y="-4359"/>
                  <a:pt x="768439" y="33518"/>
                  <a:pt x="941377" y="0"/>
                </a:cubicBezTo>
                <a:lnTo>
                  <a:pt x="941377" y="0"/>
                </a:lnTo>
                <a:cubicBezTo>
                  <a:pt x="1117553" y="-37911"/>
                  <a:pt x="1316670" y="9156"/>
                  <a:pt x="1426186" y="0"/>
                </a:cubicBezTo>
                <a:cubicBezTo>
                  <a:pt x="1535702" y="-9156"/>
                  <a:pt x="1756477" y="44894"/>
                  <a:pt x="1910995" y="0"/>
                </a:cubicBezTo>
                <a:cubicBezTo>
                  <a:pt x="2065513" y="-44894"/>
                  <a:pt x="2235227" y="24986"/>
                  <a:pt x="2353442" y="0"/>
                </a:cubicBezTo>
                <a:cubicBezTo>
                  <a:pt x="2579607" y="-16075"/>
                  <a:pt x="2675696" y="44875"/>
                  <a:pt x="2865428" y="0"/>
                </a:cubicBezTo>
                <a:cubicBezTo>
                  <a:pt x="3055160" y="-44875"/>
                  <a:pt x="3306474" y="47916"/>
                  <a:pt x="3438852" y="0"/>
                </a:cubicBezTo>
                <a:cubicBezTo>
                  <a:pt x="3571230" y="-47916"/>
                  <a:pt x="3691251" y="746"/>
                  <a:pt x="3889400" y="0"/>
                </a:cubicBezTo>
                <a:cubicBezTo>
                  <a:pt x="4087549" y="-746"/>
                  <a:pt x="4286009" y="1644"/>
                  <a:pt x="4432105" y="0"/>
                </a:cubicBezTo>
                <a:cubicBezTo>
                  <a:pt x="4578201" y="-1644"/>
                  <a:pt x="4736089" y="21985"/>
                  <a:pt x="4851934" y="0"/>
                </a:cubicBezTo>
                <a:cubicBezTo>
                  <a:pt x="4967779" y="-21985"/>
                  <a:pt x="5285119" y="22983"/>
                  <a:pt x="5425358" y="0"/>
                </a:cubicBezTo>
                <a:cubicBezTo>
                  <a:pt x="5556822" y="-7855"/>
                  <a:pt x="5646322" y="95153"/>
                  <a:pt x="5648261" y="222903"/>
                </a:cubicBezTo>
                <a:lnTo>
                  <a:pt x="5648261" y="222899"/>
                </a:lnTo>
                <a:lnTo>
                  <a:pt x="5648261" y="222899"/>
                </a:lnTo>
                <a:cubicBezTo>
                  <a:pt x="5685008" y="303232"/>
                  <a:pt x="5617003" y="413351"/>
                  <a:pt x="5648261" y="557247"/>
                </a:cubicBezTo>
                <a:cubicBezTo>
                  <a:pt x="5673306" y="779779"/>
                  <a:pt x="5641472" y="869673"/>
                  <a:pt x="5648261" y="1114490"/>
                </a:cubicBezTo>
                <a:cubicBezTo>
                  <a:pt x="5656646" y="1246389"/>
                  <a:pt x="5529498" y="1363891"/>
                  <a:pt x="5425358" y="1337393"/>
                </a:cubicBezTo>
                <a:cubicBezTo>
                  <a:pt x="5219016" y="1348096"/>
                  <a:pt x="5207811" y="1313387"/>
                  <a:pt x="5005529" y="1337393"/>
                </a:cubicBezTo>
                <a:cubicBezTo>
                  <a:pt x="4803247" y="1361399"/>
                  <a:pt x="4758088" y="1311873"/>
                  <a:pt x="4585701" y="1337393"/>
                </a:cubicBezTo>
                <a:cubicBezTo>
                  <a:pt x="4413314" y="1362913"/>
                  <a:pt x="4208512" y="1336823"/>
                  <a:pt x="4104434" y="1337393"/>
                </a:cubicBezTo>
                <a:cubicBezTo>
                  <a:pt x="4000356" y="1337963"/>
                  <a:pt x="3796791" y="1308188"/>
                  <a:pt x="3592448" y="1337393"/>
                </a:cubicBezTo>
                <a:cubicBezTo>
                  <a:pt x="3388105" y="1366598"/>
                  <a:pt x="3170642" y="1313939"/>
                  <a:pt x="3019024" y="1337393"/>
                </a:cubicBezTo>
                <a:cubicBezTo>
                  <a:pt x="2867406" y="1360847"/>
                  <a:pt x="2545462" y="1314158"/>
                  <a:pt x="2353442" y="1337393"/>
                </a:cubicBezTo>
                <a:cubicBezTo>
                  <a:pt x="2168426" y="1371149"/>
                  <a:pt x="2013020" y="1337240"/>
                  <a:pt x="1925116" y="1337393"/>
                </a:cubicBezTo>
                <a:cubicBezTo>
                  <a:pt x="1837212" y="1337546"/>
                  <a:pt x="1643240" y="1327795"/>
                  <a:pt x="1426186" y="1337393"/>
                </a:cubicBezTo>
                <a:cubicBezTo>
                  <a:pt x="1209132" y="1346991"/>
                  <a:pt x="1077597" y="1315028"/>
                  <a:pt x="941377" y="1337393"/>
                </a:cubicBezTo>
                <a:lnTo>
                  <a:pt x="941377" y="1337393"/>
                </a:lnTo>
                <a:cubicBezTo>
                  <a:pt x="806181" y="1371270"/>
                  <a:pt x="724052" y="1331039"/>
                  <a:pt x="574955" y="1337393"/>
                </a:cubicBezTo>
                <a:cubicBezTo>
                  <a:pt x="425858" y="1343747"/>
                  <a:pt x="316828" y="1319234"/>
                  <a:pt x="222903" y="1337393"/>
                </a:cubicBezTo>
                <a:cubicBezTo>
                  <a:pt x="112502" y="1347747"/>
                  <a:pt x="1787" y="1234100"/>
                  <a:pt x="0" y="1114490"/>
                </a:cubicBezTo>
                <a:cubicBezTo>
                  <a:pt x="-7747" y="852842"/>
                  <a:pt x="40744" y="680088"/>
                  <a:pt x="0" y="557247"/>
                </a:cubicBezTo>
                <a:cubicBezTo>
                  <a:pt x="-137923" y="576615"/>
                  <a:pt x="-158741" y="549602"/>
                  <a:pt x="-290980" y="597283"/>
                </a:cubicBezTo>
                <a:cubicBezTo>
                  <a:pt x="-423219" y="644964"/>
                  <a:pt x="-523935" y="590582"/>
                  <a:pt x="-619106" y="642430"/>
                </a:cubicBezTo>
                <a:cubicBezTo>
                  <a:pt x="-529381" y="533886"/>
                  <a:pt x="-415600" y="530049"/>
                  <a:pt x="-321935" y="441055"/>
                </a:cubicBezTo>
                <a:cubicBezTo>
                  <a:pt x="-228270" y="352061"/>
                  <a:pt x="-104463" y="349154"/>
                  <a:pt x="0" y="222899"/>
                </a:cubicBezTo>
                <a:lnTo>
                  <a:pt x="0" y="222903"/>
                </a:ln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730200132">
                  <a:prstGeom prst="wedgeRoundRectCallout">
                    <a:avLst>
                      <a:gd name="adj1" fmla="val -60961"/>
                      <a:gd name="adj2" fmla="val -196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原住民的生活在鄭氏來臺期間受到何種衝擊？</a:t>
            </a:r>
          </a:p>
        </p:txBody>
      </p:sp>
      <p:pic>
        <p:nvPicPr>
          <p:cNvPr id="15" name="圖片 14" descr="一張含有 卡通, 寫生, 圖解, 美工圖案 的圖片&#10;&#10;自動產生的描述">
            <a:extLst>
              <a:ext uri="{FF2B5EF4-FFF2-40B4-BE49-F238E27FC236}">
                <a16:creationId xmlns:a16="http://schemas.microsoft.com/office/drawing/2014/main" id="{3D82AC4F-A45D-AE81-F3AE-822E91726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99528" l="5556" r="96667">
                        <a14:foregroundMark x1="58889" y1="88208" x2="36667" y2="91509"/>
                        <a14:foregroundMark x1="10000" y1="99057" x2="63889" y2="97642"/>
                        <a14:foregroundMark x1="63889" y1="97642" x2="87778" y2="97642"/>
                        <a14:foregroundMark x1="18333" y1="95283" x2="43333" y2="94811"/>
                        <a14:foregroundMark x1="13889" y1="23113" x2="10556" y2="47642"/>
                        <a14:foregroundMark x1="10556" y1="47642" x2="11667" y2="49057"/>
                        <a14:foregroundMark x1="5556" y1="45755" x2="14444" y2="58019"/>
                        <a14:foregroundMark x1="91111" y1="96698" x2="96667" y2="99528"/>
                        <a14:foregroundMark x1="22222" y1="91509" x2="16111" y2="91981"/>
                        <a14:foregroundMark x1="17222" y1="93396" x2="10000" y2="98113"/>
                        <a14:foregroundMark x1="85008" y1="91293" x2="91111" y2="92925"/>
                        <a14:foregroundMark x1="74857" y1="88580" x2="75500" y2="88752"/>
                        <a14:foregroundMark x1="73875" y1="89638" x2="74754" y2="89715"/>
                        <a14:backgroundMark x1="62778" y1="86792" x2="62778" y2="86792"/>
                        <a14:backgroundMark x1="62222" y1="84906" x2="62222" y2="88208"/>
                        <a14:backgroundMark x1="65000" y1="87264" x2="73889" y2="89623"/>
                        <a14:backgroundMark x1="75556" y1="88679" x2="86667" y2="89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0" y="3928281"/>
            <a:ext cx="186452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EBB8779-4259-46A6-E66E-D5DF2E64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05" y="2151090"/>
            <a:ext cx="7858659" cy="1087168"/>
          </a:xfrm>
        </p:spPr>
        <p:txBody>
          <a:bodyPr>
            <a:noAutofit/>
          </a:bodyPr>
          <a:lstStyle/>
          <a:p>
            <a:r>
              <a:rPr lang="zh-TW" altLang="en-US" b="0" dirty="0">
                <a:solidFill>
                  <a:schemeClr val="tx1"/>
                </a:solidFill>
              </a:rPr>
              <a:t>部分原住民子弟進入鄭氏設立的學校就讀，學習漢人文化。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5602E8E-E5C6-5D2A-331F-4A94039E3B8E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70EC27B1-6CB5-FE8C-BA5D-04665A0FD42E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B6676-4641-F047-3E76-2D9C81489282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統治策略</a:t>
              </a: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32D02F-2FF5-8734-E7A3-A561E4F9055E}"/>
              </a:ext>
            </a:extLst>
          </p:cNvPr>
          <p:cNvSpPr txBox="1"/>
          <p:nvPr/>
        </p:nvSpPr>
        <p:spPr>
          <a:xfrm>
            <a:off x="755406" y="1420976"/>
            <a:ext cx="270823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接觸漢文化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F58FA1F-3E76-0A5D-B44A-0934CF61FB96}"/>
              </a:ext>
            </a:extLst>
          </p:cNvPr>
          <p:cNvSpPr txBox="1"/>
          <p:nvPr/>
        </p:nvSpPr>
        <p:spPr>
          <a:xfrm>
            <a:off x="755405" y="3479337"/>
            <a:ext cx="2257959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土地拓墾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4D79637F-818D-814A-778E-F59C0D7D1974}"/>
              </a:ext>
            </a:extLst>
          </p:cNvPr>
          <p:cNvSpPr txBox="1">
            <a:spLocks/>
          </p:cNvSpPr>
          <p:nvPr/>
        </p:nvSpPr>
        <p:spPr>
          <a:xfrm>
            <a:off x="755405" y="4259562"/>
            <a:ext cx="8035304" cy="198135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813" indent="-404813"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b="0" dirty="0">
                <a:solidFill>
                  <a:schemeClr val="tx1"/>
                </a:solidFill>
              </a:rPr>
              <a:t>方式：以</a:t>
            </a:r>
            <a:r>
              <a:rPr lang="zh-TW" altLang="en-US" dirty="0">
                <a:solidFill>
                  <a:srgbClr val="C00000"/>
                </a:solidFill>
              </a:rPr>
              <a:t>臺南</a:t>
            </a:r>
            <a:r>
              <a:rPr lang="zh-TW" altLang="en-US" b="0" dirty="0">
                <a:solidFill>
                  <a:schemeClr val="tx1"/>
                </a:solidFill>
              </a:rPr>
              <a:t>為中心，</a:t>
            </a:r>
            <a:r>
              <a:rPr lang="zh-TW" altLang="en-US" dirty="0">
                <a:solidFill>
                  <a:srgbClr val="C00000"/>
                </a:solidFill>
              </a:rPr>
              <a:t>往南北拓展</a:t>
            </a:r>
            <a:r>
              <a:rPr lang="zh-TW" altLang="en-US" b="0" dirty="0">
                <a:solidFill>
                  <a:schemeClr val="tx1"/>
                </a:solidFill>
              </a:rPr>
              <a:t>。</a:t>
            </a:r>
          </a:p>
          <a:p>
            <a:pPr marL="404813" indent="-404813"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b="0" dirty="0">
                <a:solidFill>
                  <a:schemeClr val="tx1"/>
                </a:solidFill>
              </a:rPr>
              <a:t>原則：鼓勵農耕活動，且拓墾過程中，不可侵奪原住民土地。</a:t>
            </a:r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867EA4A3-7916-9B21-D2AB-1466BC3DA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106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EBB8779-4259-46A6-E66E-D5DF2E64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14" y="2173323"/>
            <a:ext cx="7858659" cy="117400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zh-TW" altLang="en-US" b="0" dirty="0">
                <a:solidFill>
                  <a:schemeClr val="tx1"/>
                </a:solidFill>
              </a:rPr>
              <a:t>隨著漢人來臺人數增加，農耕地面積不斷擴大，使原漢間的衝突加劇。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8BE4E9C-C8A3-F83D-422B-294797C1D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endParaRPr lang="zh-TW" altLang="en-US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5602E8E-E5C6-5D2A-331F-4A94039E3B8E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70EC27B1-6CB5-FE8C-BA5D-04665A0FD42E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B6676-4641-F047-3E76-2D9C81489282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原漢衝突</a:t>
              </a: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D2F4D73-6562-02F0-F2C2-98266C8155EE}"/>
              </a:ext>
            </a:extLst>
          </p:cNvPr>
          <p:cNvSpPr txBox="1"/>
          <p:nvPr/>
        </p:nvSpPr>
        <p:spPr>
          <a:xfrm>
            <a:off x="649336" y="4061388"/>
            <a:ext cx="8053148" cy="113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4F81BD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鄭氏派遣軍隊前往中部拓墾，要求原住民負擔沉重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勞役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，引發原住民部落不滿。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6B9C75A-B38B-24B3-571A-555A7401FA39}"/>
              </a:ext>
            </a:extLst>
          </p:cNvPr>
          <p:cNvGrpSpPr/>
          <p:nvPr/>
        </p:nvGrpSpPr>
        <p:grpSpPr>
          <a:xfrm>
            <a:off x="755405" y="5266842"/>
            <a:ext cx="7848269" cy="1171983"/>
            <a:chOff x="755405" y="4563800"/>
            <a:chExt cx="7848269" cy="117198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5F07892-7784-2B9C-6982-ED4D5D900833}"/>
                </a:ext>
              </a:extLst>
            </p:cNvPr>
            <p:cNvSpPr/>
            <p:nvPr/>
          </p:nvSpPr>
          <p:spPr>
            <a:xfrm>
              <a:off x="755406" y="4563801"/>
              <a:ext cx="7848268" cy="1171982"/>
            </a:xfrm>
            <a:prstGeom prst="rect">
              <a:avLst/>
            </a:prstGeom>
            <a:solidFill>
              <a:srgbClr val="FFF8E5"/>
            </a:solidFill>
            <a:ln w="12700">
              <a:prstDash val="lgDashDot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ACE45F2A-BC30-0EBD-749F-BCD9FC9EE172}"/>
                </a:ext>
              </a:extLst>
            </p:cNvPr>
            <p:cNvSpPr txBox="1"/>
            <p:nvPr/>
          </p:nvSpPr>
          <p:spPr>
            <a:xfrm>
              <a:off x="755405" y="4563800"/>
              <a:ext cx="588969" cy="584775"/>
            </a:xfrm>
            <a:prstGeom prst="rect">
              <a:avLst/>
            </a:prstGeom>
            <a:solidFill>
              <a:srgbClr val="CC9900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例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1074F4D-C636-7180-37DE-1A90952C9F3F}"/>
                </a:ext>
              </a:extLst>
            </p:cNvPr>
            <p:cNvSpPr txBox="1"/>
            <p:nvPr/>
          </p:nvSpPr>
          <p:spPr>
            <a:xfrm>
              <a:off x="1344374" y="4563800"/>
              <a:ext cx="725929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/>
                <a:t>中部</a:t>
              </a:r>
              <a:r>
                <a:rPr lang="zh-TW" altLang="en-US" sz="3200" b="1" dirty="0">
                  <a:solidFill>
                    <a:srgbClr val="C00000"/>
                  </a:solidFill>
                </a:rPr>
                <a:t>大肚王</a:t>
              </a:r>
              <a:r>
                <a:rPr lang="zh-TW" altLang="en-US" sz="3200" dirty="0"/>
                <a:t>領導反抗，遭鄭氏部將率兵武力征伐，造成原住民多有死傷。</a:t>
              </a: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B127435-CE6E-4C30-0162-362C3A48D155}"/>
              </a:ext>
            </a:extLst>
          </p:cNvPr>
          <p:cNvSpPr txBox="1"/>
          <p:nvPr/>
        </p:nvSpPr>
        <p:spPr>
          <a:xfrm>
            <a:off x="755406" y="1420976"/>
            <a:ext cx="2255649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侵占耕地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E567FAB-9068-05E4-BC9A-F83D4FBF1CAF}"/>
              </a:ext>
            </a:extLst>
          </p:cNvPr>
          <p:cNvSpPr txBox="1"/>
          <p:nvPr/>
        </p:nvSpPr>
        <p:spPr>
          <a:xfrm>
            <a:off x="755406" y="3337681"/>
            <a:ext cx="225565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勞役負擔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92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908D4003-6E99-310B-BBD1-D2E2ECF6D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3" y="2046773"/>
            <a:ext cx="8811493" cy="4596448"/>
          </a:xfrm>
          <a:prstGeom prst="rect">
            <a:avLst/>
          </a:prstGeom>
        </p:spPr>
      </p:pic>
      <p:sp>
        <p:nvSpPr>
          <p:cNvPr id="41" name="文字版面配置區 40">
            <a:extLst>
              <a:ext uri="{FF2B5EF4-FFF2-40B4-BE49-F238E27FC236}">
                <a16:creationId xmlns:a16="http://schemas.microsoft.com/office/drawing/2014/main" id="{27EC10ED-3F40-34EA-C355-071636E76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106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69717ED-78C3-E3C5-14A2-E0111BC702BB}"/>
              </a:ext>
            </a:extLst>
          </p:cNvPr>
          <p:cNvGrpSpPr/>
          <p:nvPr/>
        </p:nvGrpSpPr>
        <p:grpSpPr>
          <a:xfrm>
            <a:off x="261536" y="5832000"/>
            <a:ext cx="6071506" cy="461665"/>
            <a:chOff x="6087059" y="2916329"/>
            <a:chExt cx="6071506" cy="461665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D169AA0-8567-9FB3-629E-B8C3F4C9B55A}"/>
                </a:ext>
              </a:extLst>
            </p:cNvPr>
            <p:cNvSpPr txBox="1"/>
            <p:nvPr/>
          </p:nvSpPr>
          <p:spPr>
            <a:xfrm>
              <a:off x="6395860" y="2916329"/>
              <a:ext cx="5762705" cy="4616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 panose="020B0604030504040204" pitchFamily="34" charset="-120"/>
                  <a:cs typeface="+mn-cs"/>
                </a:rPr>
                <a:t>現代畫家所繪的平埔族群生活情景想像圖</a:t>
              </a:r>
              <a:endParaRPr lang="zh-TW" altLang="en-US" dirty="0"/>
            </a:p>
          </p:txBody>
        </p:sp>
        <p:pic>
          <p:nvPicPr>
            <p:cNvPr id="8" name="圖形 7" descr="有向左箭號的圓圈 以實心填滿">
              <a:extLst>
                <a:ext uri="{FF2B5EF4-FFF2-40B4-BE49-F238E27FC236}">
                  <a16:creationId xmlns:a16="http://schemas.microsoft.com/office/drawing/2014/main" id="{EE9C2E13-ED89-62AB-B2E8-59DEDFC6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6087059" y="2934009"/>
              <a:ext cx="426034" cy="426034"/>
            </a:xfrm>
            <a:prstGeom prst="rect">
              <a:avLst/>
            </a:prstGeom>
          </p:spPr>
        </p:pic>
      </p:grp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D77CD13D-E341-92E7-D002-E84E1ADA208F}"/>
              </a:ext>
            </a:extLst>
          </p:cNvPr>
          <p:cNvSpPr/>
          <p:nvPr/>
        </p:nvSpPr>
        <p:spPr>
          <a:xfrm>
            <a:off x="1259884" y="308061"/>
            <a:ext cx="7717862" cy="1676366"/>
          </a:xfrm>
          <a:custGeom>
            <a:avLst/>
            <a:gdLst>
              <a:gd name="connsiteX0" fmla="*/ 0 w 7717862"/>
              <a:gd name="connsiteY0" fmla="*/ 279400 h 1676366"/>
              <a:gd name="connsiteX1" fmla="*/ 279400 w 7717862"/>
              <a:gd name="connsiteY1" fmla="*/ 0 h 1676366"/>
              <a:gd name="connsiteX2" fmla="*/ 772786 w 7717862"/>
              <a:gd name="connsiteY2" fmla="*/ 0 h 1676366"/>
              <a:gd name="connsiteX3" fmla="*/ 1286310 w 7717862"/>
              <a:gd name="connsiteY3" fmla="*/ 0 h 1676366"/>
              <a:gd name="connsiteX4" fmla="*/ 1286310 w 7717862"/>
              <a:gd name="connsiteY4" fmla="*/ 0 h 1676366"/>
              <a:gd name="connsiteX5" fmla="*/ 1787971 w 7717862"/>
              <a:gd name="connsiteY5" fmla="*/ 0 h 1676366"/>
              <a:gd name="connsiteX6" fmla="*/ 2289632 w 7717862"/>
              <a:gd name="connsiteY6" fmla="*/ 0 h 1676366"/>
              <a:gd name="connsiteX7" fmla="*/ 2714115 w 7717862"/>
              <a:gd name="connsiteY7" fmla="*/ 0 h 1676366"/>
              <a:gd name="connsiteX8" fmla="*/ 3215776 w 7717862"/>
              <a:gd name="connsiteY8" fmla="*/ 0 h 1676366"/>
              <a:gd name="connsiteX9" fmla="*/ 3785839 w 7717862"/>
              <a:gd name="connsiteY9" fmla="*/ 0 h 1676366"/>
              <a:gd name="connsiteX10" fmla="*/ 4229221 w 7717862"/>
              <a:gd name="connsiteY10" fmla="*/ 0 h 1676366"/>
              <a:gd name="connsiteX11" fmla="*/ 4799283 w 7717862"/>
              <a:gd name="connsiteY11" fmla="*/ 0 h 1676366"/>
              <a:gd name="connsiteX12" fmla="*/ 5200438 w 7717862"/>
              <a:gd name="connsiteY12" fmla="*/ 0 h 1676366"/>
              <a:gd name="connsiteX13" fmla="*/ 5812728 w 7717862"/>
              <a:gd name="connsiteY13" fmla="*/ 0 h 1676366"/>
              <a:gd name="connsiteX14" fmla="*/ 6340564 w 7717862"/>
              <a:gd name="connsiteY14" fmla="*/ 0 h 1676366"/>
              <a:gd name="connsiteX15" fmla="*/ 6826173 w 7717862"/>
              <a:gd name="connsiteY15" fmla="*/ 0 h 1676366"/>
              <a:gd name="connsiteX16" fmla="*/ 7438462 w 7717862"/>
              <a:gd name="connsiteY16" fmla="*/ 0 h 1676366"/>
              <a:gd name="connsiteX17" fmla="*/ 7717862 w 7717862"/>
              <a:gd name="connsiteY17" fmla="*/ 279400 h 1676366"/>
              <a:gd name="connsiteX18" fmla="*/ 7717862 w 7717862"/>
              <a:gd name="connsiteY18" fmla="*/ 279394 h 1676366"/>
              <a:gd name="connsiteX19" fmla="*/ 7717862 w 7717862"/>
              <a:gd name="connsiteY19" fmla="*/ 279394 h 1676366"/>
              <a:gd name="connsiteX20" fmla="*/ 7717862 w 7717862"/>
              <a:gd name="connsiteY20" fmla="*/ 698486 h 1676366"/>
              <a:gd name="connsiteX21" fmla="*/ 7717862 w 7717862"/>
              <a:gd name="connsiteY21" fmla="*/ 1026772 h 1676366"/>
              <a:gd name="connsiteX22" fmla="*/ 7717862 w 7717862"/>
              <a:gd name="connsiteY22" fmla="*/ 1396966 h 1676366"/>
              <a:gd name="connsiteX23" fmla="*/ 7438462 w 7717862"/>
              <a:gd name="connsiteY23" fmla="*/ 1676366 h 1676366"/>
              <a:gd name="connsiteX24" fmla="*/ 7037307 w 7717862"/>
              <a:gd name="connsiteY24" fmla="*/ 1676366 h 1676366"/>
              <a:gd name="connsiteX25" fmla="*/ 6636152 w 7717862"/>
              <a:gd name="connsiteY25" fmla="*/ 1676366 h 1676366"/>
              <a:gd name="connsiteX26" fmla="*/ 6234996 w 7717862"/>
              <a:gd name="connsiteY26" fmla="*/ 1676366 h 1676366"/>
              <a:gd name="connsiteX27" fmla="*/ 5749388 w 7717862"/>
              <a:gd name="connsiteY27" fmla="*/ 1676366 h 1676366"/>
              <a:gd name="connsiteX28" fmla="*/ 5306006 w 7717862"/>
              <a:gd name="connsiteY28" fmla="*/ 1676366 h 1676366"/>
              <a:gd name="connsiteX29" fmla="*/ 4735943 w 7717862"/>
              <a:gd name="connsiteY29" fmla="*/ 1676366 h 1676366"/>
              <a:gd name="connsiteX30" fmla="*/ 4292561 w 7717862"/>
              <a:gd name="connsiteY30" fmla="*/ 1676366 h 1676366"/>
              <a:gd name="connsiteX31" fmla="*/ 3849179 w 7717862"/>
              <a:gd name="connsiteY31" fmla="*/ 1676366 h 1676366"/>
              <a:gd name="connsiteX32" fmla="*/ 3215776 w 7717862"/>
              <a:gd name="connsiteY32" fmla="*/ 1676366 h 1676366"/>
              <a:gd name="connsiteX33" fmla="*/ 2733410 w 7717862"/>
              <a:gd name="connsiteY33" fmla="*/ 1676366 h 1676366"/>
              <a:gd name="connsiteX34" fmla="*/ 2270338 w 7717862"/>
              <a:gd name="connsiteY34" fmla="*/ 1676366 h 1676366"/>
              <a:gd name="connsiteX35" fmla="*/ 1768677 w 7717862"/>
              <a:gd name="connsiteY35" fmla="*/ 1676366 h 1676366"/>
              <a:gd name="connsiteX36" fmla="*/ 1286310 w 7717862"/>
              <a:gd name="connsiteY36" fmla="*/ 1676366 h 1676366"/>
              <a:gd name="connsiteX37" fmla="*/ 1286310 w 7717862"/>
              <a:gd name="connsiteY37" fmla="*/ 1676366 h 1676366"/>
              <a:gd name="connsiteX38" fmla="*/ 802993 w 7717862"/>
              <a:gd name="connsiteY38" fmla="*/ 1676366 h 1676366"/>
              <a:gd name="connsiteX39" fmla="*/ 279400 w 7717862"/>
              <a:gd name="connsiteY39" fmla="*/ 1676366 h 1676366"/>
              <a:gd name="connsiteX40" fmla="*/ 0 w 7717862"/>
              <a:gd name="connsiteY40" fmla="*/ 1396966 h 1676366"/>
              <a:gd name="connsiteX41" fmla="*/ 0 w 7717862"/>
              <a:gd name="connsiteY41" fmla="*/ 1061696 h 1676366"/>
              <a:gd name="connsiteX42" fmla="*/ 0 w 7717862"/>
              <a:gd name="connsiteY42" fmla="*/ 698486 h 1676366"/>
              <a:gd name="connsiteX43" fmla="*/ -186232 w 7717862"/>
              <a:gd name="connsiteY43" fmla="*/ 442108 h 1676366"/>
              <a:gd name="connsiteX44" fmla="*/ 0 w 7717862"/>
              <a:gd name="connsiteY44" fmla="*/ 279394 h 1676366"/>
              <a:gd name="connsiteX45" fmla="*/ 0 w 7717862"/>
              <a:gd name="connsiteY45" fmla="*/ 279400 h 167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717862" h="1676366" extrusionOk="0">
                <a:moveTo>
                  <a:pt x="0" y="279400"/>
                </a:moveTo>
                <a:cubicBezTo>
                  <a:pt x="9709" y="158936"/>
                  <a:pt x="113605" y="-43597"/>
                  <a:pt x="279400" y="0"/>
                </a:cubicBezTo>
                <a:cubicBezTo>
                  <a:pt x="488741" y="-28075"/>
                  <a:pt x="558694" y="56038"/>
                  <a:pt x="772786" y="0"/>
                </a:cubicBezTo>
                <a:cubicBezTo>
                  <a:pt x="986878" y="-56038"/>
                  <a:pt x="1076500" y="12096"/>
                  <a:pt x="1286310" y="0"/>
                </a:cubicBezTo>
                <a:lnTo>
                  <a:pt x="1286310" y="0"/>
                </a:lnTo>
                <a:cubicBezTo>
                  <a:pt x="1416297" y="-19407"/>
                  <a:pt x="1640535" y="53045"/>
                  <a:pt x="1787971" y="0"/>
                </a:cubicBezTo>
                <a:cubicBezTo>
                  <a:pt x="1935407" y="-53045"/>
                  <a:pt x="2188773" y="36753"/>
                  <a:pt x="2289632" y="0"/>
                </a:cubicBezTo>
                <a:cubicBezTo>
                  <a:pt x="2390491" y="-36753"/>
                  <a:pt x="2567458" y="21095"/>
                  <a:pt x="2714115" y="0"/>
                </a:cubicBezTo>
                <a:cubicBezTo>
                  <a:pt x="2860772" y="-21095"/>
                  <a:pt x="3081960" y="14171"/>
                  <a:pt x="3215776" y="0"/>
                </a:cubicBezTo>
                <a:cubicBezTo>
                  <a:pt x="3477945" y="-51595"/>
                  <a:pt x="3569253" y="23379"/>
                  <a:pt x="3785839" y="0"/>
                </a:cubicBezTo>
                <a:cubicBezTo>
                  <a:pt x="4002425" y="-23379"/>
                  <a:pt x="4010987" y="41463"/>
                  <a:pt x="4229221" y="0"/>
                </a:cubicBezTo>
                <a:cubicBezTo>
                  <a:pt x="4447455" y="-41463"/>
                  <a:pt x="4615832" y="4714"/>
                  <a:pt x="4799283" y="0"/>
                </a:cubicBezTo>
                <a:cubicBezTo>
                  <a:pt x="4982734" y="-4714"/>
                  <a:pt x="5091746" y="35704"/>
                  <a:pt x="5200438" y="0"/>
                </a:cubicBezTo>
                <a:cubicBezTo>
                  <a:pt x="5309130" y="-35704"/>
                  <a:pt x="5644320" y="20194"/>
                  <a:pt x="5812728" y="0"/>
                </a:cubicBezTo>
                <a:cubicBezTo>
                  <a:pt x="5981136" y="-20194"/>
                  <a:pt x="6195230" y="46423"/>
                  <a:pt x="6340564" y="0"/>
                </a:cubicBezTo>
                <a:cubicBezTo>
                  <a:pt x="6485898" y="-46423"/>
                  <a:pt x="6623159" y="37322"/>
                  <a:pt x="6826173" y="0"/>
                </a:cubicBezTo>
                <a:cubicBezTo>
                  <a:pt x="7029187" y="-37322"/>
                  <a:pt x="7296833" y="52729"/>
                  <a:pt x="7438462" y="0"/>
                </a:cubicBezTo>
                <a:cubicBezTo>
                  <a:pt x="7598914" y="-39138"/>
                  <a:pt x="7731662" y="108482"/>
                  <a:pt x="7717862" y="279400"/>
                </a:cubicBezTo>
                <a:lnTo>
                  <a:pt x="7717862" y="279394"/>
                </a:lnTo>
                <a:lnTo>
                  <a:pt x="7717862" y="279394"/>
                </a:lnTo>
                <a:cubicBezTo>
                  <a:pt x="7749825" y="415636"/>
                  <a:pt x="7679421" y="605305"/>
                  <a:pt x="7717862" y="698486"/>
                </a:cubicBezTo>
                <a:cubicBezTo>
                  <a:pt x="7741334" y="854591"/>
                  <a:pt x="7717689" y="918381"/>
                  <a:pt x="7717862" y="1026772"/>
                </a:cubicBezTo>
                <a:cubicBezTo>
                  <a:pt x="7718035" y="1135163"/>
                  <a:pt x="7676045" y="1237306"/>
                  <a:pt x="7717862" y="1396966"/>
                </a:cubicBezTo>
                <a:cubicBezTo>
                  <a:pt x="7710601" y="1541316"/>
                  <a:pt x="7577433" y="1653123"/>
                  <a:pt x="7438462" y="1676366"/>
                </a:cubicBezTo>
                <a:cubicBezTo>
                  <a:pt x="7291321" y="1680044"/>
                  <a:pt x="7195704" y="1648952"/>
                  <a:pt x="7037307" y="1676366"/>
                </a:cubicBezTo>
                <a:cubicBezTo>
                  <a:pt x="6878911" y="1703780"/>
                  <a:pt x="6750307" y="1664155"/>
                  <a:pt x="6636152" y="1676366"/>
                </a:cubicBezTo>
                <a:cubicBezTo>
                  <a:pt x="6521998" y="1688577"/>
                  <a:pt x="6328982" y="1663968"/>
                  <a:pt x="6234996" y="1676366"/>
                </a:cubicBezTo>
                <a:cubicBezTo>
                  <a:pt x="6141010" y="1688764"/>
                  <a:pt x="5848568" y="1664623"/>
                  <a:pt x="5749388" y="1676366"/>
                </a:cubicBezTo>
                <a:cubicBezTo>
                  <a:pt x="5650208" y="1688109"/>
                  <a:pt x="5421658" y="1655823"/>
                  <a:pt x="5306006" y="1676366"/>
                </a:cubicBezTo>
                <a:cubicBezTo>
                  <a:pt x="5190354" y="1696909"/>
                  <a:pt x="4861355" y="1637677"/>
                  <a:pt x="4735943" y="1676366"/>
                </a:cubicBezTo>
                <a:cubicBezTo>
                  <a:pt x="4610531" y="1715055"/>
                  <a:pt x="4457790" y="1631237"/>
                  <a:pt x="4292561" y="1676366"/>
                </a:cubicBezTo>
                <a:cubicBezTo>
                  <a:pt x="4127332" y="1721495"/>
                  <a:pt x="4059515" y="1654288"/>
                  <a:pt x="3849179" y="1676366"/>
                </a:cubicBezTo>
                <a:cubicBezTo>
                  <a:pt x="3638843" y="1698444"/>
                  <a:pt x="3370406" y="1673529"/>
                  <a:pt x="3215776" y="1676366"/>
                </a:cubicBezTo>
                <a:cubicBezTo>
                  <a:pt x="3072714" y="1682975"/>
                  <a:pt x="2865237" y="1626825"/>
                  <a:pt x="2733410" y="1676366"/>
                </a:cubicBezTo>
                <a:cubicBezTo>
                  <a:pt x="2601583" y="1725907"/>
                  <a:pt x="2442065" y="1645978"/>
                  <a:pt x="2270338" y="1676366"/>
                </a:cubicBezTo>
                <a:cubicBezTo>
                  <a:pt x="2098611" y="1706754"/>
                  <a:pt x="1889444" y="1625706"/>
                  <a:pt x="1768677" y="1676366"/>
                </a:cubicBezTo>
                <a:cubicBezTo>
                  <a:pt x="1647910" y="1727026"/>
                  <a:pt x="1429063" y="1661967"/>
                  <a:pt x="1286310" y="1676366"/>
                </a:cubicBezTo>
                <a:lnTo>
                  <a:pt x="1286310" y="1676366"/>
                </a:lnTo>
                <a:cubicBezTo>
                  <a:pt x="1045835" y="1679227"/>
                  <a:pt x="984706" y="1670537"/>
                  <a:pt x="802993" y="1676366"/>
                </a:cubicBezTo>
                <a:cubicBezTo>
                  <a:pt x="621280" y="1682195"/>
                  <a:pt x="440607" y="1675497"/>
                  <a:pt x="279400" y="1676366"/>
                </a:cubicBezTo>
                <a:cubicBezTo>
                  <a:pt x="109494" y="1691835"/>
                  <a:pt x="-7340" y="1546109"/>
                  <a:pt x="0" y="1396966"/>
                </a:cubicBezTo>
                <a:cubicBezTo>
                  <a:pt x="-28641" y="1264254"/>
                  <a:pt x="3250" y="1178340"/>
                  <a:pt x="0" y="1061696"/>
                </a:cubicBezTo>
                <a:cubicBezTo>
                  <a:pt x="-3250" y="945052"/>
                  <a:pt x="36381" y="817915"/>
                  <a:pt x="0" y="698486"/>
                </a:cubicBezTo>
                <a:cubicBezTo>
                  <a:pt x="-61383" y="652189"/>
                  <a:pt x="-68032" y="548701"/>
                  <a:pt x="-186232" y="442108"/>
                </a:cubicBezTo>
                <a:cubicBezTo>
                  <a:pt x="-127977" y="362523"/>
                  <a:pt x="-82490" y="359476"/>
                  <a:pt x="0" y="279394"/>
                </a:cubicBezTo>
                <a:lnTo>
                  <a:pt x="0" y="279400"/>
                </a:ln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730200132">
                  <a:prstGeom prst="wedgeRoundRectCallout">
                    <a:avLst>
                      <a:gd name="adj1" fmla="val -52413"/>
                      <a:gd name="adj2" fmla="val -236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平埔族的生活與梅花鹿密切相關，在捕鹿的過程中多是全社共同狩獵，捕獲的鹿隻需進行分配，顯示平埔族群對鹿群的珍視。</a:t>
            </a:r>
          </a:p>
        </p:txBody>
      </p:sp>
      <p:pic>
        <p:nvPicPr>
          <p:cNvPr id="4" name="圖片 3" descr="一張含有 日本動畫, 卡通, 服裝, 時尚插圖 的圖片&#10;&#10;自動產生的描述">
            <a:extLst>
              <a:ext uri="{FF2B5EF4-FFF2-40B4-BE49-F238E27FC236}">
                <a16:creationId xmlns:a16="http://schemas.microsoft.com/office/drawing/2014/main" id="{2F0783FE-4019-AB65-76A7-EC98D23C4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6" b="98914" l="9961" r="89844">
                        <a14:foregroundMark x1="43262" y1="17700" x2="37402" y2="26901"/>
                        <a14:foregroundMark x1="37402" y1="26901" x2="40332" y2="34058"/>
                        <a14:foregroundMark x1="40332" y1="34058" x2="30664" y2="44153"/>
                        <a14:foregroundMark x1="30664" y1="44153" x2="49316" y2="49201"/>
                        <a14:foregroundMark x1="49316" y1="49201" x2="62500" y2="42364"/>
                        <a14:foregroundMark x1="62500" y1="42364" x2="67871" y2="34824"/>
                        <a14:foregroundMark x1="67871" y1="34824" x2="62988" y2="19808"/>
                        <a14:foregroundMark x1="62988" y1="19808" x2="49219" y2="17955"/>
                        <a14:foregroundMark x1="49219" y1="17955" x2="46289" y2="18466"/>
                        <a14:foregroundMark x1="37012" y1="42428" x2="51172" y2="45879"/>
                        <a14:foregroundMark x1="34277" y1="42428" x2="46973" y2="45431"/>
                        <a14:foregroundMark x1="46973" y1="45431" x2="46973" y2="45431"/>
                        <a14:foregroundMark x1="40527" y1="65751" x2="28223" y2="68626"/>
                        <a14:foregroundMark x1="36328" y1="73355" x2="28418" y2="92141"/>
                        <a14:foregroundMark x1="48828" y1="71502" x2="54883" y2="93482"/>
                        <a14:foregroundMark x1="63184" y1="87412" x2="68262" y2="95463"/>
                        <a14:foregroundMark x1="69727" y1="93035" x2="73828" y2="98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9" t="15481" r="19652"/>
          <a:stretch/>
        </p:blipFill>
        <p:spPr>
          <a:xfrm>
            <a:off x="-11604" y="10155"/>
            <a:ext cx="1403986" cy="2971224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04FBE82-FE14-F343-93BE-BC9C1F1EA220}"/>
              </a:ext>
            </a:extLst>
          </p:cNvPr>
          <p:cNvGrpSpPr>
            <a:grpSpLocks/>
          </p:cNvGrpSpPr>
          <p:nvPr/>
        </p:nvGrpSpPr>
        <p:grpSpPr bwMode="auto">
          <a:xfrm>
            <a:off x="144000" y="6300000"/>
            <a:ext cx="5616108" cy="431800"/>
            <a:chOff x="576000" y="1143000"/>
            <a:chExt cx="5617370" cy="432000"/>
          </a:xfrm>
        </p:grpSpPr>
        <p:sp>
          <p:nvSpPr>
            <p:cNvPr id="3" name="Rectangle 13">
              <a:hlinkClick r:id="rId7" action="ppaction://hlinkfile"/>
              <a:extLst>
                <a:ext uri="{FF2B5EF4-FFF2-40B4-BE49-F238E27FC236}">
                  <a16:creationId xmlns:a16="http://schemas.microsoft.com/office/drawing/2014/main" id="{E7B9F4A5-F888-A3F3-AC87-347DF496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10" y="1179529"/>
              <a:ext cx="4717060" cy="358941"/>
            </a:xfrm>
            <a:prstGeom prst="rect">
              <a:avLst/>
            </a:prstGeom>
            <a:solidFill>
              <a:srgbClr val="FDE7E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r>
                <a:rPr kumimoji="1" lang="zh-TW" altLang="en-US" sz="2000" b="1" u="sng" kern="0" dirty="0">
                  <a:solidFill>
                    <a:srgbClr val="2F559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素養看動畫：大航海時代原住民與外來者</a:t>
              </a:r>
              <a:endParaRPr lang="zh-TW" altLang="en-US" sz="2400" b="1" u="sng" kern="0" dirty="0">
                <a:solidFill>
                  <a:srgbClr val="2F55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E77DA2A2-8D0A-FCDD-9C63-B24A64C3F140}"/>
                </a:ext>
              </a:extLst>
            </p:cNvPr>
            <p:cNvSpPr/>
            <p:nvPr/>
          </p:nvSpPr>
          <p:spPr>
            <a:xfrm>
              <a:off x="576000" y="1143000"/>
              <a:ext cx="936836" cy="432000"/>
            </a:xfrm>
            <a:prstGeom prst="roundRect">
              <a:avLst/>
            </a:prstGeom>
            <a:gradFill flip="none" rotWithShape="1">
              <a:gsLst>
                <a:gs pos="100000">
                  <a:srgbClr val="F00089">
                    <a:alpha val="75000"/>
                  </a:srgbClr>
                </a:gs>
                <a:gs pos="14000">
                  <a:srgbClr val="7C2995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5400000" algn="tl" rotWithShape="0">
                <a:prstClr val="black">
                  <a:alpha val="5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000" b="1" kern="0" spc="17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3" panose="05040102010807070707" pitchFamily="18" charset="2"/>
                </a:rPr>
                <a:t></a:t>
              </a:r>
              <a:r>
                <a:rPr kumimoji="1" lang="zh-TW" altLang="en-US" sz="20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58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地圖, 地圖集, 圖表 的圖片&#10;&#10;自動產生的描述">
            <a:extLst>
              <a:ext uri="{FF2B5EF4-FFF2-40B4-BE49-F238E27FC236}">
                <a16:creationId xmlns:a16="http://schemas.microsoft.com/office/drawing/2014/main" id="{057B4559-2340-09F6-B732-6C964F348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59" y="275482"/>
            <a:ext cx="3851145" cy="5397959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17F7501-BE8F-1D83-D494-F9DEEDF3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AF502858-C3C2-3111-59E7-76F1286F0854}"/>
              </a:ext>
            </a:extLst>
          </p:cNvPr>
          <p:cNvSpPr/>
          <p:nvPr/>
        </p:nvSpPr>
        <p:spPr>
          <a:xfrm>
            <a:off x="3410331" y="3253856"/>
            <a:ext cx="1080000" cy="1080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6428E73-7DBD-F3B7-0F87-298F508EADDD}"/>
              </a:ext>
            </a:extLst>
          </p:cNvPr>
          <p:cNvSpPr txBox="1"/>
          <p:nvPr/>
        </p:nvSpPr>
        <p:spPr>
          <a:xfrm>
            <a:off x="261832" y="3251077"/>
            <a:ext cx="2746159" cy="1191816"/>
          </a:xfrm>
          <a:prstGeom prst="wedgeRoundRectCallout">
            <a:avLst>
              <a:gd name="adj1" fmla="val 61273"/>
              <a:gd name="adj2" fmla="val -28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dirty="0"/>
              <a:t>以臺南為中心，往南北拓展。</a:t>
            </a:r>
          </a:p>
        </p:txBody>
      </p:sp>
      <p:pic>
        <p:nvPicPr>
          <p:cNvPr id="11" name="圖片 10" descr="一張含有 圖形, 平面設計 的圖片&#10;&#10;自動產生的描述">
            <a:extLst>
              <a:ext uri="{FF2B5EF4-FFF2-40B4-BE49-F238E27FC236}">
                <a16:creationId xmlns:a16="http://schemas.microsoft.com/office/drawing/2014/main" id="{35263B16-D819-FCCD-5D11-8DC495854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52000" l="6667" r="95111">
                        <a14:foregroundMark x1="8889" y1="46667" x2="7111" y2="52000"/>
                        <a14:foregroundMark x1="88000" y1="25778" x2="92444" y2="25778"/>
                        <a14:foregroundMark x1="89333" y1="24000" x2="95111" y2="2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76"/>
          <a:stretch/>
        </p:blipFill>
        <p:spPr>
          <a:xfrm rot="13977376" flipH="1">
            <a:off x="2855770" y="4262661"/>
            <a:ext cx="1318575" cy="632608"/>
          </a:xfrm>
          <a:prstGeom prst="rect">
            <a:avLst/>
          </a:prstGeom>
        </p:spPr>
      </p:pic>
      <p:pic>
        <p:nvPicPr>
          <p:cNvPr id="12" name="圖片 11" descr="一張含有 圖形, 平面設計 的圖片&#10;&#10;自動產生的描述">
            <a:extLst>
              <a:ext uri="{FF2B5EF4-FFF2-40B4-BE49-F238E27FC236}">
                <a16:creationId xmlns:a16="http://schemas.microsoft.com/office/drawing/2014/main" id="{A0D21A67-AF25-B0CD-7314-5CE3B3FE6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52000" l="6667" r="95111">
                        <a14:foregroundMark x1="8889" y1="46667" x2="7111" y2="52000"/>
                        <a14:foregroundMark x1="88000" y1="25778" x2="92444" y2="25778"/>
                        <a14:foregroundMark x1="89333" y1="24000" x2="95111" y2="2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76"/>
          <a:stretch/>
        </p:blipFill>
        <p:spPr>
          <a:xfrm rot="7622624" flipH="1" flipV="1">
            <a:off x="2721651" y="2473420"/>
            <a:ext cx="1474661" cy="632608"/>
          </a:xfrm>
          <a:prstGeom prst="rect">
            <a:avLst/>
          </a:prstGeom>
        </p:spPr>
      </p:pic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44FA7832-7922-786F-7CF2-4EBECFB9C408}"/>
              </a:ext>
            </a:extLst>
          </p:cNvPr>
          <p:cNvSpPr/>
          <p:nvPr/>
        </p:nvSpPr>
        <p:spPr>
          <a:xfrm>
            <a:off x="4176555" y="1762585"/>
            <a:ext cx="526568" cy="671611"/>
          </a:xfrm>
          <a:custGeom>
            <a:avLst/>
            <a:gdLst>
              <a:gd name="connsiteX0" fmla="*/ 204952 w 526568"/>
              <a:gd name="connsiteY0" fmla="*/ 0 h 671611"/>
              <a:gd name="connsiteX1" fmla="*/ 204952 w 526568"/>
              <a:gd name="connsiteY1" fmla="*/ 0 h 671611"/>
              <a:gd name="connsiteX2" fmla="*/ 233330 w 526568"/>
              <a:gd name="connsiteY2" fmla="*/ 15765 h 671611"/>
              <a:gd name="connsiteX3" fmla="*/ 245942 w 526568"/>
              <a:gd name="connsiteY3" fmla="*/ 37837 h 671611"/>
              <a:gd name="connsiteX4" fmla="*/ 258555 w 526568"/>
              <a:gd name="connsiteY4" fmla="*/ 56756 h 671611"/>
              <a:gd name="connsiteX5" fmla="*/ 274320 w 526568"/>
              <a:gd name="connsiteY5" fmla="*/ 78827 h 671611"/>
              <a:gd name="connsiteX6" fmla="*/ 299545 w 526568"/>
              <a:gd name="connsiteY6" fmla="*/ 100899 h 671611"/>
              <a:gd name="connsiteX7" fmla="*/ 302698 w 526568"/>
              <a:gd name="connsiteY7" fmla="*/ 113512 h 671611"/>
              <a:gd name="connsiteX8" fmla="*/ 296392 w 526568"/>
              <a:gd name="connsiteY8" fmla="*/ 157655 h 671611"/>
              <a:gd name="connsiteX9" fmla="*/ 337382 w 526568"/>
              <a:gd name="connsiteY9" fmla="*/ 192339 h 671611"/>
              <a:gd name="connsiteX10" fmla="*/ 340535 w 526568"/>
              <a:gd name="connsiteY10" fmla="*/ 217564 h 671611"/>
              <a:gd name="connsiteX11" fmla="*/ 362607 w 526568"/>
              <a:gd name="connsiteY11" fmla="*/ 245942 h 671611"/>
              <a:gd name="connsiteX12" fmla="*/ 394138 w 526568"/>
              <a:gd name="connsiteY12" fmla="*/ 271167 h 671611"/>
              <a:gd name="connsiteX13" fmla="*/ 403597 w 526568"/>
              <a:gd name="connsiteY13" fmla="*/ 274320 h 671611"/>
              <a:gd name="connsiteX14" fmla="*/ 419363 w 526568"/>
              <a:gd name="connsiteY14" fmla="*/ 290085 h 671611"/>
              <a:gd name="connsiteX15" fmla="*/ 422516 w 526568"/>
              <a:gd name="connsiteY15" fmla="*/ 299545 h 671611"/>
              <a:gd name="connsiteX16" fmla="*/ 463506 w 526568"/>
              <a:gd name="connsiteY16" fmla="*/ 334229 h 671611"/>
              <a:gd name="connsiteX17" fmla="*/ 472966 w 526568"/>
              <a:gd name="connsiteY17" fmla="*/ 343688 h 671611"/>
              <a:gd name="connsiteX18" fmla="*/ 491884 w 526568"/>
              <a:gd name="connsiteY18" fmla="*/ 372066 h 671611"/>
              <a:gd name="connsiteX19" fmla="*/ 507650 w 526568"/>
              <a:gd name="connsiteY19" fmla="*/ 413056 h 671611"/>
              <a:gd name="connsiteX20" fmla="*/ 517109 w 526568"/>
              <a:gd name="connsiteY20" fmla="*/ 422516 h 671611"/>
              <a:gd name="connsiteX21" fmla="*/ 526568 w 526568"/>
              <a:gd name="connsiteY21" fmla="*/ 444587 h 671611"/>
              <a:gd name="connsiteX22" fmla="*/ 523415 w 526568"/>
              <a:gd name="connsiteY22" fmla="*/ 545487 h 671611"/>
              <a:gd name="connsiteX23" fmla="*/ 520262 w 526568"/>
              <a:gd name="connsiteY23" fmla="*/ 564405 h 671611"/>
              <a:gd name="connsiteX24" fmla="*/ 513956 w 526568"/>
              <a:gd name="connsiteY24" fmla="*/ 614855 h 671611"/>
              <a:gd name="connsiteX25" fmla="*/ 510803 w 526568"/>
              <a:gd name="connsiteY25" fmla="*/ 624314 h 671611"/>
              <a:gd name="connsiteX26" fmla="*/ 495037 w 526568"/>
              <a:gd name="connsiteY26" fmla="*/ 640080 h 671611"/>
              <a:gd name="connsiteX27" fmla="*/ 469813 w 526568"/>
              <a:gd name="connsiteY27" fmla="*/ 646386 h 671611"/>
              <a:gd name="connsiteX28" fmla="*/ 450894 w 526568"/>
              <a:gd name="connsiteY28" fmla="*/ 649539 h 671611"/>
              <a:gd name="connsiteX29" fmla="*/ 305851 w 526568"/>
              <a:gd name="connsiteY29" fmla="*/ 655845 h 671611"/>
              <a:gd name="connsiteX30" fmla="*/ 299545 w 526568"/>
              <a:gd name="connsiteY30" fmla="*/ 662152 h 671611"/>
              <a:gd name="connsiteX31" fmla="*/ 255402 w 526568"/>
              <a:gd name="connsiteY31" fmla="*/ 671611 h 671611"/>
              <a:gd name="connsiteX32" fmla="*/ 245942 w 526568"/>
              <a:gd name="connsiteY32" fmla="*/ 668458 h 671611"/>
              <a:gd name="connsiteX33" fmla="*/ 239636 w 526568"/>
              <a:gd name="connsiteY33" fmla="*/ 655845 h 671611"/>
              <a:gd name="connsiteX34" fmla="*/ 236483 w 526568"/>
              <a:gd name="connsiteY34" fmla="*/ 646386 h 671611"/>
              <a:gd name="connsiteX35" fmla="*/ 227024 w 526568"/>
              <a:gd name="connsiteY35" fmla="*/ 643233 h 671611"/>
              <a:gd name="connsiteX36" fmla="*/ 198646 w 526568"/>
              <a:gd name="connsiteY36" fmla="*/ 646386 h 671611"/>
              <a:gd name="connsiteX37" fmla="*/ 189186 w 526568"/>
              <a:gd name="connsiteY37" fmla="*/ 655845 h 671611"/>
              <a:gd name="connsiteX38" fmla="*/ 170268 w 526568"/>
              <a:gd name="connsiteY38" fmla="*/ 658998 h 671611"/>
              <a:gd name="connsiteX39" fmla="*/ 154502 w 526568"/>
              <a:gd name="connsiteY39" fmla="*/ 655845 h 671611"/>
              <a:gd name="connsiteX40" fmla="*/ 151349 w 526568"/>
              <a:gd name="connsiteY40" fmla="*/ 643233 h 671611"/>
              <a:gd name="connsiteX41" fmla="*/ 148196 w 526568"/>
              <a:gd name="connsiteY41" fmla="*/ 633774 h 671611"/>
              <a:gd name="connsiteX42" fmla="*/ 141890 w 526568"/>
              <a:gd name="connsiteY42" fmla="*/ 627467 h 671611"/>
              <a:gd name="connsiteX43" fmla="*/ 135584 w 526568"/>
              <a:gd name="connsiteY43" fmla="*/ 614855 h 671611"/>
              <a:gd name="connsiteX44" fmla="*/ 113512 w 526568"/>
              <a:gd name="connsiteY44" fmla="*/ 580171 h 671611"/>
              <a:gd name="connsiteX45" fmla="*/ 107206 w 526568"/>
              <a:gd name="connsiteY45" fmla="*/ 564405 h 671611"/>
              <a:gd name="connsiteX46" fmla="*/ 104053 w 526568"/>
              <a:gd name="connsiteY46" fmla="*/ 554946 h 671611"/>
              <a:gd name="connsiteX47" fmla="*/ 56756 w 526568"/>
              <a:gd name="connsiteY47" fmla="*/ 529721 h 671611"/>
              <a:gd name="connsiteX48" fmla="*/ 34684 w 526568"/>
              <a:gd name="connsiteY48" fmla="*/ 510803 h 671611"/>
              <a:gd name="connsiteX49" fmla="*/ 28378 w 526568"/>
              <a:gd name="connsiteY49" fmla="*/ 501343 h 671611"/>
              <a:gd name="connsiteX50" fmla="*/ 6306 w 526568"/>
              <a:gd name="connsiteY50" fmla="*/ 476118 h 671611"/>
              <a:gd name="connsiteX51" fmla="*/ 3153 w 526568"/>
              <a:gd name="connsiteY51" fmla="*/ 463506 h 671611"/>
              <a:gd name="connsiteX52" fmla="*/ 0 w 526568"/>
              <a:gd name="connsiteY52" fmla="*/ 454047 h 671611"/>
              <a:gd name="connsiteX53" fmla="*/ 9459 w 526568"/>
              <a:gd name="connsiteY53" fmla="*/ 419363 h 671611"/>
              <a:gd name="connsiteX54" fmla="*/ 6306 w 526568"/>
              <a:gd name="connsiteY54" fmla="*/ 394138 h 671611"/>
              <a:gd name="connsiteX55" fmla="*/ 9459 w 526568"/>
              <a:gd name="connsiteY55" fmla="*/ 384678 h 671611"/>
              <a:gd name="connsiteX56" fmla="*/ 25225 w 526568"/>
              <a:gd name="connsiteY56" fmla="*/ 378372 h 671611"/>
              <a:gd name="connsiteX57" fmla="*/ 34684 w 526568"/>
              <a:gd name="connsiteY57" fmla="*/ 375219 h 671611"/>
              <a:gd name="connsiteX58" fmla="*/ 47297 w 526568"/>
              <a:gd name="connsiteY58" fmla="*/ 362607 h 671611"/>
              <a:gd name="connsiteX59" fmla="*/ 53603 w 526568"/>
              <a:gd name="connsiteY59" fmla="*/ 343688 h 671611"/>
              <a:gd name="connsiteX60" fmla="*/ 59909 w 526568"/>
              <a:gd name="connsiteY60" fmla="*/ 327923 h 671611"/>
              <a:gd name="connsiteX61" fmla="*/ 78828 w 526568"/>
              <a:gd name="connsiteY61" fmla="*/ 305851 h 671611"/>
              <a:gd name="connsiteX62" fmla="*/ 94593 w 526568"/>
              <a:gd name="connsiteY62" fmla="*/ 277473 h 671611"/>
              <a:gd name="connsiteX63" fmla="*/ 97746 w 526568"/>
              <a:gd name="connsiteY63" fmla="*/ 261707 h 671611"/>
              <a:gd name="connsiteX64" fmla="*/ 104053 w 526568"/>
              <a:gd name="connsiteY64" fmla="*/ 252248 h 671611"/>
              <a:gd name="connsiteX65" fmla="*/ 110359 w 526568"/>
              <a:gd name="connsiteY65" fmla="*/ 239636 h 671611"/>
              <a:gd name="connsiteX66" fmla="*/ 116665 w 526568"/>
              <a:gd name="connsiteY66" fmla="*/ 223870 h 671611"/>
              <a:gd name="connsiteX67" fmla="*/ 135584 w 526568"/>
              <a:gd name="connsiteY67" fmla="*/ 195492 h 671611"/>
              <a:gd name="connsiteX68" fmla="*/ 138737 w 526568"/>
              <a:gd name="connsiteY68" fmla="*/ 186033 h 671611"/>
              <a:gd name="connsiteX69" fmla="*/ 151349 w 526568"/>
              <a:gd name="connsiteY69" fmla="*/ 160808 h 671611"/>
              <a:gd name="connsiteX70" fmla="*/ 163962 w 526568"/>
              <a:gd name="connsiteY70" fmla="*/ 132430 h 671611"/>
              <a:gd name="connsiteX71" fmla="*/ 170268 w 526568"/>
              <a:gd name="connsiteY71" fmla="*/ 119818 h 671611"/>
              <a:gd name="connsiteX72" fmla="*/ 179727 w 526568"/>
              <a:gd name="connsiteY72" fmla="*/ 91440 h 671611"/>
              <a:gd name="connsiteX73" fmla="*/ 189186 w 526568"/>
              <a:gd name="connsiteY73" fmla="*/ 66215 h 671611"/>
              <a:gd name="connsiteX74" fmla="*/ 204952 w 526568"/>
              <a:gd name="connsiteY74" fmla="*/ 0 h 67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26568" h="671611">
                <a:moveTo>
                  <a:pt x="204952" y="0"/>
                </a:moveTo>
                <a:lnTo>
                  <a:pt x="204952" y="0"/>
                </a:lnTo>
                <a:cubicBezTo>
                  <a:pt x="214411" y="5255"/>
                  <a:pt x="224673" y="9272"/>
                  <a:pt x="233330" y="15765"/>
                </a:cubicBezTo>
                <a:cubicBezTo>
                  <a:pt x="247121" y="26108"/>
                  <a:pt x="239649" y="26510"/>
                  <a:pt x="245942" y="37837"/>
                </a:cubicBezTo>
                <a:cubicBezTo>
                  <a:pt x="249623" y="44462"/>
                  <a:pt x="254351" y="50450"/>
                  <a:pt x="258555" y="56756"/>
                </a:cubicBezTo>
                <a:cubicBezTo>
                  <a:pt x="263264" y="63819"/>
                  <a:pt x="268844" y="72569"/>
                  <a:pt x="274320" y="78827"/>
                </a:cubicBezTo>
                <a:cubicBezTo>
                  <a:pt x="284711" y="90703"/>
                  <a:pt x="287424" y="91808"/>
                  <a:pt x="299545" y="100899"/>
                </a:cubicBezTo>
                <a:cubicBezTo>
                  <a:pt x="300596" y="105103"/>
                  <a:pt x="302698" y="109178"/>
                  <a:pt x="302698" y="113512"/>
                </a:cubicBezTo>
                <a:cubicBezTo>
                  <a:pt x="302698" y="141144"/>
                  <a:pt x="302227" y="140149"/>
                  <a:pt x="296392" y="157655"/>
                </a:cubicBezTo>
                <a:cubicBezTo>
                  <a:pt x="303860" y="209935"/>
                  <a:pt x="288138" y="146883"/>
                  <a:pt x="337382" y="192339"/>
                </a:cubicBezTo>
                <a:cubicBezTo>
                  <a:pt x="343609" y="198087"/>
                  <a:pt x="338207" y="209416"/>
                  <a:pt x="340535" y="217564"/>
                </a:cubicBezTo>
                <a:cubicBezTo>
                  <a:pt x="346944" y="239996"/>
                  <a:pt x="348380" y="233137"/>
                  <a:pt x="362607" y="245942"/>
                </a:cubicBezTo>
                <a:cubicBezTo>
                  <a:pt x="383648" y="264879"/>
                  <a:pt x="374182" y="262614"/>
                  <a:pt x="394138" y="271167"/>
                </a:cubicBezTo>
                <a:cubicBezTo>
                  <a:pt x="397193" y="272476"/>
                  <a:pt x="400444" y="273269"/>
                  <a:pt x="403597" y="274320"/>
                </a:cubicBezTo>
                <a:cubicBezTo>
                  <a:pt x="408852" y="279575"/>
                  <a:pt x="414904" y="284139"/>
                  <a:pt x="419363" y="290085"/>
                </a:cubicBezTo>
                <a:cubicBezTo>
                  <a:pt x="421357" y="292744"/>
                  <a:pt x="420166" y="297195"/>
                  <a:pt x="422516" y="299545"/>
                </a:cubicBezTo>
                <a:cubicBezTo>
                  <a:pt x="435172" y="312201"/>
                  <a:pt x="450849" y="321574"/>
                  <a:pt x="463506" y="334229"/>
                </a:cubicBezTo>
                <a:cubicBezTo>
                  <a:pt x="466659" y="337382"/>
                  <a:pt x="470064" y="340302"/>
                  <a:pt x="472966" y="343688"/>
                </a:cubicBezTo>
                <a:cubicBezTo>
                  <a:pt x="481720" y="353901"/>
                  <a:pt x="484831" y="360310"/>
                  <a:pt x="491884" y="372066"/>
                </a:cubicBezTo>
                <a:cubicBezTo>
                  <a:pt x="496633" y="388685"/>
                  <a:pt x="497990" y="398565"/>
                  <a:pt x="507650" y="413056"/>
                </a:cubicBezTo>
                <a:cubicBezTo>
                  <a:pt x="510123" y="416766"/>
                  <a:pt x="514517" y="418887"/>
                  <a:pt x="517109" y="422516"/>
                </a:cubicBezTo>
                <a:cubicBezTo>
                  <a:pt x="521979" y="429335"/>
                  <a:pt x="523995" y="436867"/>
                  <a:pt x="526568" y="444587"/>
                </a:cubicBezTo>
                <a:cubicBezTo>
                  <a:pt x="525517" y="478220"/>
                  <a:pt x="525184" y="511884"/>
                  <a:pt x="523415" y="545487"/>
                </a:cubicBezTo>
                <a:cubicBezTo>
                  <a:pt x="523079" y="551871"/>
                  <a:pt x="521126" y="558071"/>
                  <a:pt x="520262" y="564405"/>
                </a:cubicBezTo>
                <a:cubicBezTo>
                  <a:pt x="517972" y="581197"/>
                  <a:pt x="519315" y="598777"/>
                  <a:pt x="513956" y="614855"/>
                </a:cubicBezTo>
                <a:cubicBezTo>
                  <a:pt x="512905" y="618008"/>
                  <a:pt x="512797" y="621655"/>
                  <a:pt x="510803" y="624314"/>
                </a:cubicBezTo>
                <a:cubicBezTo>
                  <a:pt x="506344" y="630260"/>
                  <a:pt x="502247" y="638277"/>
                  <a:pt x="495037" y="640080"/>
                </a:cubicBezTo>
                <a:cubicBezTo>
                  <a:pt x="486629" y="642182"/>
                  <a:pt x="478287" y="644570"/>
                  <a:pt x="469813" y="646386"/>
                </a:cubicBezTo>
                <a:cubicBezTo>
                  <a:pt x="463562" y="647726"/>
                  <a:pt x="457277" y="649171"/>
                  <a:pt x="450894" y="649539"/>
                </a:cubicBezTo>
                <a:cubicBezTo>
                  <a:pt x="402581" y="652326"/>
                  <a:pt x="354199" y="653743"/>
                  <a:pt x="305851" y="655845"/>
                </a:cubicBezTo>
                <a:cubicBezTo>
                  <a:pt x="303749" y="657947"/>
                  <a:pt x="302262" y="660945"/>
                  <a:pt x="299545" y="662152"/>
                </a:cubicBezTo>
                <a:cubicBezTo>
                  <a:pt x="285707" y="668302"/>
                  <a:pt x="270110" y="669510"/>
                  <a:pt x="255402" y="671611"/>
                </a:cubicBezTo>
                <a:cubicBezTo>
                  <a:pt x="252249" y="670560"/>
                  <a:pt x="248292" y="670808"/>
                  <a:pt x="245942" y="668458"/>
                </a:cubicBezTo>
                <a:cubicBezTo>
                  <a:pt x="242618" y="665134"/>
                  <a:pt x="241488" y="660165"/>
                  <a:pt x="239636" y="655845"/>
                </a:cubicBezTo>
                <a:cubicBezTo>
                  <a:pt x="238327" y="652790"/>
                  <a:pt x="238833" y="648736"/>
                  <a:pt x="236483" y="646386"/>
                </a:cubicBezTo>
                <a:cubicBezTo>
                  <a:pt x="234133" y="644036"/>
                  <a:pt x="230177" y="644284"/>
                  <a:pt x="227024" y="643233"/>
                </a:cubicBezTo>
                <a:cubicBezTo>
                  <a:pt x="217565" y="644284"/>
                  <a:pt x="207675" y="643376"/>
                  <a:pt x="198646" y="646386"/>
                </a:cubicBezTo>
                <a:cubicBezTo>
                  <a:pt x="194416" y="647796"/>
                  <a:pt x="193261" y="654034"/>
                  <a:pt x="189186" y="655845"/>
                </a:cubicBezTo>
                <a:cubicBezTo>
                  <a:pt x="183344" y="658441"/>
                  <a:pt x="176574" y="657947"/>
                  <a:pt x="170268" y="658998"/>
                </a:cubicBezTo>
                <a:cubicBezTo>
                  <a:pt x="165013" y="657947"/>
                  <a:pt x="158619" y="659276"/>
                  <a:pt x="154502" y="655845"/>
                </a:cubicBezTo>
                <a:cubicBezTo>
                  <a:pt x="151173" y="653071"/>
                  <a:pt x="152539" y="647400"/>
                  <a:pt x="151349" y="643233"/>
                </a:cubicBezTo>
                <a:cubicBezTo>
                  <a:pt x="150436" y="640037"/>
                  <a:pt x="149906" y="636624"/>
                  <a:pt x="148196" y="633774"/>
                </a:cubicBezTo>
                <a:cubicBezTo>
                  <a:pt x="146667" y="631225"/>
                  <a:pt x="143539" y="629941"/>
                  <a:pt x="141890" y="627467"/>
                </a:cubicBezTo>
                <a:cubicBezTo>
                  <a:pt x="139283" y="623556"/>
                  <a:pt x="138002" y="618885"/>
                  <a:pt x="135584" y="614855"/>
                </a:cubicBezTo>
                <a:cubicBezTo>
                  <a:pt x="128087" y="602361"/>
                  <a:pt x="119985" y="593118"/>
                  <a:pt x="113512" y="580171"/>
                </a:cubicBezTo>
                <a:cubicBezTo>
                  <a:pt x="110981" y="575108"/>
                  <a:pt x="109193" y="569705"/>
                  <a:pt x="107206" y="564405"/>
                </a:cubicBezTo>
                <a:cubicBezTo>
                  <a:pt x="106039" y="561293"/>
                  <a:pt x="106792" y="556829"/>
                  <a:pt x="104053" y="554946"/>
                </a:cubicBezTo>
                <a:cubicBezTo>
                  <a:pt x="89329" y="544823"/>
                  <a:pt x="70708" y="540883"/>
                  <a:pt x="56756" y="529721"/>
                </a:cubicBezTo>
                <a:cubicBezTo>
                  <a:pt x="52594" y="526392"/>
                  <a:pt x="39599" y="516946"/>
                  <a:pt x="34684" y="510803"/>
                </a:cubicBezTo>
                <a:cubicBezTo>
                  <a:pt x="32317" y="507844"/>
                  <a:pt x="30844" y="504220"/>
                  <a:pt x="28378" y="501343"/>
                </a:cubicBezTo>
                <a:cubicBezTo>
                  <a:pt x="-4292" y="463226"/>
                  <a:pt x="33779" y="512748"/>
                  <a:pt x="6306" y="476118"/>
                </a:cubicBezTo>
                <a:cubicBezTo>
                  <a:pt x="5255" y="471914"/>
                  <a:pt x="4343" y="467673"/>
                  <a:pt x="3153" y="463506"/>
                </a:cubicBezTo>
                <a:cubicBezTo>
                  <a:pt x="2240" y="460310"/>
                  <a:pt x="0" y="457371"/>
                  <a:pt x="0" y="454047"/>
                </a:cubicBezTo>
                <a:cubicBezTo>
                  <a:pt x="0" y="434957"/>
                  <a:pt x="2244" y="433794"/>
                  <a:pt x="9459" y="419363"/>
                </a:cubicBezTo>
                <a:cubicBezTo>
                  <a:pt x="8408" y="410955"/>
                  <a:pt x="6306" y="402612"/>
                  <a:pt x="6306" y="394138"/>
                </a:cubicBezTo>
                <a:cubicBezTo>
                  <a:pt x="6306" y="390814"/>
                  <a:pt x="6906" y="386806"/>
                  <a:pt x="9459" y="384678"/>
                </a:cubicBezTo>
                <a:cubicBezTo>
                  <a:pt x="13807" y="381054"/>
                  <a:pt x="19925" y="380359"/>
                  <a:pt x="25225" y="378372"/>
                </a:cubicBezTo>
                <a:cubicBezTo>
                  <a:pt x="28337" y="377205"/>
                  <a:pt x="31531" y="376270"/>
                  <a:pt x="34684" y="375219"/>
                </a:cubicBezTo>
                <a:cubicBezTo>
                  <a:pt x="38888" y="371015"/>
                  <a:pt x="44238" y="367705"/>
                  <a:pt x="47297" y="362607"/>
                </a:cubicBezTo>
                <a:cubicBezTo>
                  <a:pt x="50717" y="356907"/>
                  <a:pt x="51331" y="349935"/>
                  <a:pt x="53603" y="343688"/>
                </a:cubicBezTo>
                <a:cubicBezTo>
                  <a:pt x="55537" y="338369"/>
                  <a:pt x="57378" y="332985"/>
                  <a:pt x="59909" y="327923"/>
                </a:cubicBezTo>
                <a:cubicBezTo>
                  <a:pt x="65537" y="316666"/>
                  <a:pt x="69772" y="316200"/>
                  <a:pt x="78828" y="305851"/>
                </a:cubicBezTo>
                <a:cubicBezTo>
                  <a:pt x="89877" y="293223"/>
                  <a:pt x="88279" y="293257"/>
                  <a:pt x="94593" y="277473"/>
                </a:cubicBezTo>
                <a:cubicBezTo>
                  <a:pt x="95644" y="272218"/>
                  <a:pt x="95864" y="266725"/>
                  <a:pt x="97746" y="261707"/>
                </a:cubicBezTo>
                <a:cubicBezTo>
                  <a:pt x="99077" y="258159"/>
                  <a:pt x="102173" y="255538"/>
                  <a:pt x="104053" y="252248"/>
                </a:cubicBezTo>
                <a:cubicBezTo>
                  <a:pt x="106385" y="248167"/>
                  <a:pt x="108450" y="243931"/>
                  <a:pt x="110359" y="239636"/>
                </a:cubicBezTo>
                <a:cubicBezTo>
                  <a:pt x="112658" y="234464"/>
                  <a:pt x="113916" y="228818"/>
                  <a:pt x="116665" y="223870"/>
                </a:cubicBezTo>
                <a:cubicBezTo>
                  <a:pt x="143084" y="176314"/>
                  <a:pt x="107929" y="250800"/>
                  <a:pt x="135584" y="195492"/>
                </a:cubicBezTo>
                <a:cubicBezTo>
                  <a:pt x="137070" y="192519"/>
                  <a:pt x="137362" y="189059"/>
                  <a:pt x="138737" y="186033"/>
                </a:cubicBezTo>
                <a:cubicBezTo>
                  <a:pt x="142627" y="177475"/>
                  <a:pt x="147346" y="169314"/>
                  <a:pt x="151349" y="160808"/>
                </a:cubicBezTo>
                <a:cubicBezTo>
                  <a:pt x="155757" y="151442"/>
                  <a:pt x="159624" y="141829"/>
                  <a:pt x="163962" y="132430"/>
                </a:cubicBezTo>
                <a:cubicBezTo>
                  <a:pt x="165932" y="128162"/>
                  <a:pt x="168581" y="124205"/>
                  <a:pt x="170268" y="119818"/>
                </a:cubicBezTo>
                <a:cubicBezTo>
                  <a:pt x="173847" y="110512"/>
                  <a:pt x="176024" y="100698"/>
                  <a:pt x="179727" y="91440"/>
                </a:cubicBezTo>
                <a:cubicBezTo>
                  <a:pt x="187267" y="72588"/>
                  <a:pt x="184243" y="81044"/>
                  <a:pt x="189186" y="66215"/>
                </a:cubicBezTo>
                <a:cubicBezTo>
                  <a:pt x="196703" y="21121"/>
                  <a:pt x="202324" y="11036"/>
                  <a:pt x="204952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C721120-95DE-9D44-F37E-A40EDB07132D}"/>
              </a:ext>
            </a:extLst>
          </p:cNvPr>
          <p:cNvSpPr txBox="1"/>
          <p:nvPr/>
        </p:nvSpPr>
        <p:spPr>
          <a:xfrm>
            <a:off x="5337539" y="2267723"/>
            <a:ext cx="2961409" cy="1191816"/>
          </a:xfrm>
          <a:prstGeom prst="wedgeRoundRectCallout">
            <a:avLst>
              <a:gd name="adj1" fmla="val -63365"/>
              <a:gd name="adj2" fmla="val -3844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dirty="0"/>
              <a:t>大肚王主要勢力範圍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E6131C3-03A6-DB83-0E9D-D9E7BCFB740C}"/>
              </a:ext>
            </a:extLst>
          </p:cNvPr>
          <p:cNvSpPr txBox="1"/>
          <p:nvPr/>
        </p:nvSpPr>
        <p:spPr>
          <a:xfrm>
            <a:off x="270846" y="5562608"/>
            <a:ext cx="8616676" cy="1077218"/>
          </a:xfrm>
          <a:custGeom>
            <a:avLst/>
            <a:gdLst>
              <a:gd name="connsiteX0" fmla="*/ 0 w 8616676"/>
              <a:gd name="connsiteY0" fmla="*/ 0 h 1077218"/>
              <a:gd name="connsiteX1" fmla="*/ 315945 w 8616676"/>
              <a:gd name="connsiteY1" fmla="*/ 0 h 1077218"/>
              <a:gd name="connsiteX2" fmla="*/ 718056 w 8616676"/>
              <a:gd name="connsiteY2" fmla="*/ 0 h 1077218"/>
              <a:gd name="connsiteX3" fmla="*/ 1034001 w 8616676"/>
              <a:gd name="connsiteY3" fmla="*/ 0 h 1077218"/>
              <a:gd name="connsiteX4" fmla="*/ 1349946 w 8616676"/>
              <a:gd name="connsiteY4" fmla="*/ 0 h 1077218"/>
              <a:gd name="connsiteX5" fmla="*/ 1665891 w 8616676"/>
              <a:gd name="connsiteY5" fmla="*/ 0 h 1077218"/>
              <a:gd name="connsiteX6" fmla="*/ 2326503 w 8616676"/>
              <a:gd name="connsiteY6" fmla="*/ 0 h 1077218"/>
              <a:gd name="connsiteX7" fmla="*/ 2642447 w 8616676"/>
              <a:gd name="connsiteY7" fmla="*/ 0 h 1077218"/>
              <a:gd name="connsiteX8" fmla="*/ 3130726 w 8616676"/>
              <a:gd name="connsiteY8" fmla="*/ 0 h 1077218"/>
              <a:gd name="connsiteX9" fmla="*/ 3877504 w 8616676"/>
              <a:gd name="connsiteY9" fmla="*/ 0 h 1077218"/>
              <a:gd name="connsiteX10" fmla="*/ 4538116 w 8616676"/>
              <a:gd name="connsiteY10" fmla="*/ 0 h 1077218"/>
              <a:gd name="connsiteX11" fmla="*/ 4854061 w 8616676"/>
              <a:gd name="connsiteY11" fmla="*/ 0 h 1077218"/>
              <a:gd name="connsiteX12" fmla="*/ 5600839 w 8616676"/>
              <a:gd name="connsiteY12" fmla="*/ 0 h 1077218"/>
              <a:gd name="connsiteX13" fmla="*/ 6175284 w 8616676"/>
              <a:gd name="connsiteY13" fmla="*/ 0 h 1077218"/>
              <a:gd name="connsiteX14" fmla="*/ 6491229 w 8616676"/>
              <a:gd name="connsiteY14" fmla="*/ 0 h 1077218"/>
              <a:gd name="connsiteX15" fmla="*/ 7151841 w 8616676"/>
              <a:gd name="connsiteY15" fmla="*/ 0 h 1077218"/>
              <a:gd name="connsiteX16" fmla="*/ 7726286 w 8616676"/>
              <a:gd name="connsiteY16" fmla="*/ 0 h 1077218"/>
              <a:gd name="connsiteX17" fmla="*/ 8616676 w 8616676"/>
              <a:gd name="connsiteY17" fmla="*/ 0 h 1077218"/>
              <a:gd name="connsiteX18" fmla="*/ 8616676 w 8616676"/>
              <a:gd name="connsiteY18" fmla="*/ 549381 h 1077218"/>
              <a:gd name="connsiteX19" fmla="*/ 8616676 w 8616676"/>
              <a:gd name="connsiteY19" fmla="*/ 1077218 h 1077218"/>
              <a:gd name="connsiteX20" fmla="*/ 7869897 w 8616676"/>
              <a:gd name="connsiteY20" fmla="*/ 1077218 h 1077218"/>
              <a:gd name="connsiteX21" fmla="*/ 7123119 w 8616676"/>
              <a:gd name="connsiteY21" fmla="*/ 1077218 h 1077218"/>
              <a:gd name="connsiteX22" fmla="*/ 6807174 w 8616676"/>
              <a:gd name="connsiteY22" fmla="*/ 1077218 h 1077218"/>
              <a:gd name="connsiteX23" fmla="*/ 6318896 w 8616676"/>
              <a:gd name="connsiteY23" fmla="*/ 1077218 h 1077218"/>
              <a:gd name="connsiteX24" fmla="*/ 5916784 w 8616676"/>
              <a:gd name="connsiteY24" fmla="*/ 1077218 h 1077218"/>
              <a:gd name="connsiteX25" fmla="*/ 5600839 w 8616676"/>
              <a:gd name="connsiteY25" fmla="*/ 1077218 h 1077218"/>
              <a:gd name="connsiteX26" fmla="*/ 5198728 w 8616676"/>
              <a:gd name="connsiteY26" fmla="*/ 1077218 h 1077218"/>
              <a:gd name="connsiteX27" fmla="*/ 4451949 w 8616676"/>
              <a:gd name="connsiteY27" fmla="*/ 1077218 h 1077218"/>
              <a:gd name="connsiteX28" fmla="*/ 4049838 w 8616676"/>
              <a:gd name="connsiteY28" fmla="*/ 1077218 h 1077218"/>
              <a:gd name="connsiteX29" fmla="*/ 3647726 w 8616676"/>
              <a:gd name="connsiteY29" fmla="*/ 1077218 h 1077218"/>
              <a:gd name="connsiteX30" fmla="*/ 3245615 w 8616676"/>
              <a:gd name="connsiteY30" fmla="*/ 1077218 h 1077218"/>
              <a:gd name="connsiteX31" fmla="*/ 2757336 w 8616676"/>
              <a:gd name="connsiteY31" fmla="*/ 1077218 h 1077218"/>
              <a:gd name="connsiteX32" fmla="*/ 2441392 w 8616676"/>
              <a:gd name="connsiteY32" fmla="*/ 1077218 h 1077218"/>
              <a:gd name="connsiteX33" fmla="*/ 2039280 w 8616676"/>
              <a:gd name="connsiteY33" fmla="*/ 1077218 h 1077218"/>
              <a:gd name="connsiteX34" fmla="*/ 1378668 w 8616676"/>
              <a:gd name="connsiteY34" fmla="*/ 1077218 h 1077218"/>
              <a:gd name="connsiteX35" fmla="*/ 890390 w 8616676"/>
              <a:gd name="connsiteY35" fmla="*/ 1077218 h 1077218"/>
              <a:gd name="connsiteX36" fmla="*/ 488278 w 8616676"/>
              <a:gd name="connsiteY36" fmla="*/ 1077218 h 1077218"/>
              <a:gd name="connsiteX37" fmla="*/ 0 w 8616676"/>
              <a:gd name="connsiteY37" fmla="*/ 1077218 h 1077218"/>
              <a:gd name="connsiteX38" fmla="*/ 0 w 8616676"/>
              <a:gd name="connsiteY38" fmla="*/ 538609 h 1077218"/>
              <a:gd name="connsiteX39" fmla="*/ 0 w 8616676"/>
              <a:gd name="connsiteY39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6676" h="1077218" fill="none" extrusionOk="0">
                <a:moveTo>
                  <a:pt x="0" y="0"/>
                </a:moveTo>
                <a:cubicBezTo>
                  <a:pt x="131757" y="-19637"/>
                  <a:pt x="178175" y="27025"/>
                  <a:pt x="315945" y="0"/>
                </a:cubicBezTo>
                <a:cubicBezTo>
                  <a:pt x="453715" y="-27025"/>
                  <a:pt x="613004" y="42940"/>
                  <a:pt x="718056" y="0"/>
                </a:cubicBezTo>
                <a:cubicBezTo>
                  <a:pt x="823108" y="-42940"/>
                  <a:pt x="876891" y="13899"/>
                  <a:pt x="1034001" y="0"/>
                </a:cubicBezTo>
                <a:cubicBezTo>
                  <a:pt x="1191112" y="-13899"/>
                  <a:pt x="1207155" y="13660"/>
                  <a:pt x="1349946" y="0"/>
                </a:cubicBezTo>
                <a:cubicBezTo>
                  <a:pt x="1492738" y="-13660"/>
                  <a:pt x="1597293" y="10256"/>
                  <a:pt x="1665891" y="0"/>
                </a:cubicBezTo>
                <a:cubicBezTo>
                  <a:pt x="1734490" y="-10256"/>
                  <a:pt x="2087745" y="43826"/>
                  <a:pt x="2326503" y="0"/>
                </a:cubicBezTo>
                <a:cubicBezTo>
                  <a:pt x="2565261" y="-43826"/>
                  <a:pt x="2542207" y="19765"/>
                  <a:pt x="2642447" y="0"/>
                </a:cubicBezTo>
                <a:cubicBezTo>
                  <a:pt x="2742687" y="-19765"/>
                  <a:pt x="2937685" y="42348"/>
                  <a:pt x="3130726" y="0"/>
                </a:cubicBezTo>
                <a:cubicBezTo>
                  <a:pt x="3323767" y="-42348"/>
                  <a:pt x="3637601" y="16513"/>
                  <a:pt x="3877504" y="0"/>
                </a:cubicBezTo>
                <a:cubicBezTo>
                  <a:pt x="4117407" y="-16513"/>
                  <a:pt x="4277299" y="23614"/>
                  <a:pt x="4538116" y="0"/>
                </a:cubicBezTo>
                <a:cubicBezTo>
                  <a:pt x="4798933" y="-23614"/>
                  <a:pt x="4709749" y="34639"/>
                  <a:pt x="4854061" y="0"/>
                </a:cubicBezTo>
                <a:cubicBezTo>
                  <a:pt x="4998374" y="-34639"/>
                  <a:pt x="5245293" y="5176"/>
                  <a:pt x="5600839" y="0"/>
                </a:cubicBezTo>
                <a:cubicBezTo>
                  <a:pt x="5956385" y="-5176"/>
                  <a:pt x="5990763" y="8914"/>
                  <a:pt x="6175284" y="0"/>
                </a:cubicBezTo>
                <a:cubicBezTo>
                  <a:pt x="6359805" y="-8914"/>
                  <a:pt x="6406815" y="31664"/>
                  <a:pt x="6491229" y="0"/>
                </a:cubicBezTo>
                <a:cubicBezTo>
                  <a:pt x="6575644" y="-31664"/>
                  <a:pt x="7005578" y="47385"/>
                  <a:pt x="7151841" y="0"/>
                </a:cubicBezTo>
                <a:cubicBezTo>
                  <a:pt x="7298104" y="-47385"/>
                  <a:pt x="7452384" y="3492"/>
                  <a:pt x="7726286" y="0"/>
                </a:cubicBezTo>
                <a:cubicBezTo>
                  <a:pt x="8000189" y="-3492"/>
                  <a:pt x="8380251" y="27712"/>
                  <a:pt x="8616676" y="0"/>
                </a:cubicBezTo>
                <a:cubicBezTo>
                  <a:pt x="8667950" y="150443"/>
                  <a:pt x="8574270" y="318088"/>
                  <a:pt x="8616676" y="549381"/>
                </a:cubicBezTo>
                <a:cubicBezTo>
                  <a:pt x="8659082" y="780674"/>
                  <a:pt x="8559375" y="818385"/>
                  <a:pt x="8616676" y="1077218"/>
                </a:cubicBezTo>
                <a:cubicBezTo>
                  <a:pt x="8447714" y="1118051"/>
                  <a:pt x="8074325" y="1009245"/>
                  <a:pt x="7869897" y="1077218"/>
                </a:cubicBezTo>
                <a:cubicBezTo>
                  <a:pt x="7665469" y="1145191"/>
                  <a:pt x="7495848" y="997284"/>
                  <a:pt x="7123119" y="1077218"/>
                </a:cubicBezTo>
                <a:cubicBezTo>
                  <a:pt x="6750390" y="1157152"/>
                  <a:pt x="6959617" y="1068413"/>
                  <a:pt x="6807174" y="1077218"/>
                </a:cubicBezTo>
                <a:cubicBezTo>
                  <a:pt x="6654732" y="1086023"/>
                  <a:pt x="6527337" y="1074867"/>
                  <a:pt x="6318896" y="1077218"/>
                </a:cubicBezTo>
                <a:cubicBezTo>
                  <a:pt x="6110455" y="1079569"/>
                  <a:pt x="6076289" y="1045423"/>
                  <a:pt x="5916784" y="1077218"/>
                </a:cubicBezTo>
                <a:cubicBezTo>
                  <a:pt x="5757279" y="1109013"/>
                  <a:pt x="5671271" y="1045397"/>
                  <a:pt x="5600839" y="1077218"/>
                </a:cubicBezTo>
                <a:cubicBezTo>
                  <a:pt x="5530408" y="1109039"/>
                  <a:pt x="5396620" y="1041482"/>
                  <a:pt x="5198728" y="1077218"/>
                </a:cubicBezTo>
                <a:cubicBezTo>
                  <a:pt x="5000836" y="1112954"/>
                  <a:pt x="4615630" y="1041358"/>
                  <a:pt x="4451949" y="1077218"/>
                </a:cubicBezTo>
                <a:cubicBezTo>
                  <a:pt x="4288268" y="1113078"/>
                  <a:pt x="4203668" y="1040413"/>
                  <a:pt x="4049838" y="1077218"/>
                </a:cubicBezTo>
                <a:cubicBezTo>
                  <a:pt x="3896008" y="1114023"/>
                  <a:pt x="3807263" y="1044956"/>
                  <a:pt x="3647726" y="1077218"/>
                </a:cubicBezTo>
                <a:cubicBezTo>
                  <a:pt x="3488189" y="1109480"/>
                  <a:pt x="3358830" y="1069281"/>
                  <a:pt x="3245615" y="1077218"/>
                </a:cubicBezTo>
                <a:cubicBezTo>
                  <a:pt x="3132400" y="1085155"/>
                  <a:pt x="2907424" y="1024754"/>
                  <a:pt x="2757336" y="1077218"/>
                </a:cubicBezTo>
                <a:cubicBezTo>
                  <a:pt x="2607248" y="1129682"/>
                  <a:pt x="2592852" y="1068281"/>
                  <a:pt x="2441392" y="1077218"/>
                </a:cubicBezTo>
                <a:cubicBezTo>
                  <a:pt x="2289932" y="1086155"/>
                  <a:pt x="2123119" y="1057120"/>
                  <a:pt x="2039280" y="1077218"/>
                </a:cubicBezTo>
                <a:cubicBezTo>
                  <a:pt x="1955441" y="1097316"/>
                  <a:pt x="1670907" y="1063078"/>
                  <a:pt x="1378668" y="1077218"/>
                </a:cubicBezTo>
                <a:cubicBezTo>
                  <a:pt x="1086429" y="1091358"/>
                  <a:pt x="1068740" y="1053850"/>
                  <a:pt x="890390" y="1077218"/>
                </a:cubicBezTo>
                <a:cubicBezTo>
                  <a:pt x="712040" y="1100586"/>
                  <a:pt x="598517" y="1043140"/>
                  <a:pt x="488278" y="1077218"/>
                </a:cubicBezTo>
                <a:cubicBezTo>
                  <a:pt x="378039" y="1111296"/>
                  <a:pt x="161741" y="1025248"/>
                  <a:pt x="0" y="1077218"/>
                </a:cubicBezTo>
                <a:cubicBezTo>
                  <a:pt x="-57696" y="941814"/>
                  <a:pt x="60979" y="756285"/>
                  <a:pt x="0" y="538609"/>
                </a:cubicBezTo>
                <a:cubicBezTo>
                  <a:pt x="-60979" y="320933"/>
                  <a:pt x="27662" y="262489"/>
                  <a:pt x="0" y="0"/>
                </a:cubicBezTo>
                <a:close/>
              </a:path>
              <a:path w="8616676" h="1077218" stroke="0" extrusionOk="0">
                <a:moveTo>
                  <a:pt x="0" y="0"/>
                </a:moveTo>
                <a:cubicBezTo>
                  <a:pt x="198923" y="-29995"/>
                  <a:pt x="224655" y="45557"/>
                  <a:pt x="402112" y="0"/>
                </a:cubicBezTo>
                <a:cubicBezTo>
                  <a:pt x="579569" y="-45557"/>
                  <a:pt x="694207" y="16796"/>
                  <a:pt x="804223" y="0"/>
                </a:cubicBezTo>
                <a:cubicBezTo>
                  <a:pt x="914239" y="-16796"/>
                  <a:pt x="1054802" y="5459"/>
                  <a:pt x="1206335" y="0"/>
                </a:cubicBezTo>
                <a:cubicBezTo>
                  <a:pt x="1357868" y="-5459"/>
                  <a:pt x="1724463" y="37794"/>
                  <a:pt x="1866946" y="0"/>
                </a:cubicBezTo>
                <a:cubicBezTo>
                  <a:pt x="2009429" y="-37794"/>
                  <a:pt x="2112981" y="7181"/>
                  <a:pt x="2182891" y="0"/>
                </a:cubicBezTo>
                <a:cubicBezTo>
                  <a:pt x="2252801" y="-7181"/>
                  <a:pt x="2671410" y="37996"/>
                  <a:pt x="2843503" y="0"/>
                </a:cubicBezTo>
                <a:cubicBezTo>
                  <a:pt x="3015596" y="-37996"/>
                  <a:pt x="3042515" y="17535"/>
                  <a:pt x="3159448" y="0"/>
                </a:cubicBezTo>
                <a:cubicBezTo>
                  <a:pt x="3276382" y="-17535"/>
                  <a:pt x="3664564" y="23299"/>
                  <a:pt x="3906226" y="0"/>
                </a:cubicBezTo>
                <a:cubicBezTo>
                  <a:pt x="4147888" y="-23299"/>
                  <a:pt x="4372536" y="23151"/>
                  <a:pt x="4566838" y="0"/>
                </a:cubicBezTo>
                <a:cubicBezTo>
                  <a:pt x="4761140" y="-23151"/>
                  <a:pt x="5066481" y="17752"/>
                  <a:pt x="5227450" y="0"/>
                </a:cubicBezTo>
                <a:cubicBezTo>
                  <a:pt x="5388419" y="-17752"/>
                  <a:pt x="5563408" y="40581"/>
                  <a:pt x="5888062" y="0"/>
                </a:cubicBezTo>
                <a:cubicBezTo>
                  <a:pt x="6212716" y="-40581"/>
                  <a:pt x="6108563" y="17966"/>
                  <a:pt x="6204007" y="0"/>
                </a:cubicBezTo>
                <a:cubicBezTo>
                  <a:pt x="6299452" y="-17966"/>
                  <a:pt x="6549472" y="31627"/>
                  <a:pt x="6778452" y="0"/>
                </a:cubicBezTo>
                <a:cubicBezTo>
                  <a:pt x="7007432" y="-31627"/>
                  <a:pt x="7217895" y="24709"/>
                  <a:pt x="7352897" y="0"/>
                </a:cubicBezTo>
                <a:cubicBezTo>
                  <a:pt x="7487899" y="-24709"/>
                  <a:pt x="7783548" y="35863"/>
                  <a:pt x="8099675" y="0"/>
                </a:cubicBezTo>
                <a:cubicBezTo>
                  <a:pt x="8415802" y="-35863"/>
                  <a:pt x="8377765" y="32322"/>
                  <a:pt x="8616676" y="0"/>
                </a:cubicBezTo>
                <a:cubicBezTo>
                  <a:pt x="8620213" y="121970"/>
                  <a:pt x="8557624" y="315342"/>
                  <a:pt x="8616676" y="560153"/>
                </a:cubicBezTo>
                <a:cubicBezTo>
                  <a:pt x="8675728" y="804964"/>
                  <a:pt x="8582761" y="879369"/>
                  <a:pt x="8616676" y="1077218"/>
                </a:cubicBezTo>
                <a:cubicBezTo>
                  <a:pt x="8480429" y="1119091"/>
                  <a:pt x="8333006" y="1043780"/>
                  <a:pt x="8214564" y="1077218"/>
                </a:cubicBezTo>
                <a:cubicBezTo>
                  <a:pt x="8096122" y="1110656"/>
                  <a:pt x="8027642" y="1042156"/>
                  <a:pt x="7898620" y="1077218"/>
                </a:cubicBezTo>
                <a:cubicBezTo>
                  <a:pt x="7769598" y="1112280"/>
                  <a:pt x="7430586" y="1030584"/>
                  <a:pt x="7238008" y="1077218"/>
                </a:cubicBezTo>
                <a:cubicBezTo>
                  <a:pt x="7045430" y="1123852"/>
                  <a:pt x="7032120" y="1063272"/>
                  <a:pt x="6922063" y="1077218"/>
                </a:cubicBezTo>
                <a:cubicBezTo>
                  <a:pt x="6812007" y="1091164"/>
                  <a:pt x="6507339" y="1063704"/>
                  <a:pt x="6261451" y="1077218"/>
                </a:cubicBezTo>
                <a:cubicBezTo>
                  <a:pt x="6015563" y="1090732"/>
                  <a:pt x="5943264" y="1063771"/>
                  <a:pt x="5859340" y="1077218"/>
                </a:cubicBezTo>
                <a:cubicBezTo>
                  <a:pt x="5775416" y="1090665"/>
                  <a:pt x="5554404" y="1061861"/>
                  <a:pt x="5284895" y="1077218"/>
                </a:cubicBezTo>
                <a:cubicBezTo>
                  <a:pt x="5015387" y="1092575"/>
                  <a:pt x="4806382" y="994560"/>
                  <a:pt x="4538116" y="1077218"/>
                </a:cubicBezTo>
                <a:cubicBezTo>
                  <a:pt x="4269850" y="1159876"/>
                  <a:pt x="4028270" y="1073532"/>
                  <a:pt x="3877504" y="1077218"/>
                </a:cubicBezTo>
                <a:cubicBezTo>
                  <a:pt x="3726738" y="1080904"/>
                  <a:pt x="3506522" y="1032789"/>
                  <a:pt x="3216892" y="1077218"/>
                </a:cubicBezTo>
                <a:cubicBezTo>
                  <a:pt x="2927262" y="1121647"/>
                  <a:pt x="2967202" y="1035278"/>
                  <a:pt x="2814781" y="1077218"/>
                </a:cubicBezTo>
                <a:cubicBezTo>
                  <a:pt x="2662360" y="1119158"/>
                  <a:pt x="2637885" y="1050399"/>
                  <a:pt x="2498836" y="1077218"/>
                </a:cubicBezTo>
                <a:cubicBezTo>
                  <a:pt x="2359788" y="1104037"/>
                  <a:pt x="2236945" y="1038589"/>
                  <a:pt x="2010558" y="1077218"/>
                </a:cubicBezTo>
                <a:cubicBezTo>
                  <a:pt x="1784171" y="1115847"/>
                  <a:pt x="1648055" y="1057300"/>
                  <a:pt x="1522279" y="1077218"/>
                </a:cubicBezTo>
                <a:cubicBezTo>
                  <a:pt x="1396503" y="1097136"/>
                  <a:pt x="1042760" y="1069928"/>
                  <a:pt x="775501" y="1077218"/>
                </a:cubicBezTo>
                <a:cubicBezTo>
                  <a:pt x="508242" y="1084508"/>
                  <a:pt x="157785" y="1003056"/>
                  <a:pt x="0" y="1077218"/>
                </a:cubicBezTo>
                <a:cubicBezTo>
                  <a:pt x="-25782" y="881429"/>
                  <a:pt x="10017" y="739984"/>
                  <a:pt x="0" y="560153"/>
                </a:cubicBezTo>
                <a:cubicBezTo>
                  <a:pt x="-10017" y="380323"/>
                  <a:pt x="29168" y="191841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919362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鄭氏政權來臺後鼓勵拓墾，逐漸影響到中部大肚王的勢力範圍，引發原漢間的衝突。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FB738E0-B3CE-D870-9F29-B11F8B5E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13" y="4997943"/>
            <a:ext cx="3567309" cy="492557"/>
          </a:xfrm>
        </p:spPr>
        <p:txBody>
          <a:bodyPr/>
          <a:lstStyle/>
          <a:p>
            <a:pPr marL="7938" indent="-7938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2-3-6   </a:t>
            </a:r>
            <a:r>
              <a:rPr lang="zh-TW" altLang="en-US" dirty="0">
                <a:latin typeface="微軟正黑體" panose="020B0604030504040204" pitchFamily="34" charset="-120"/>
              </a:rPr>
              <a:t>鄭氏時期拓墾圖</a:t>
            </a:r>
            <a:endParaRPr lang="zh-TW" altLang="en-US" dirty="0"/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D0D2F7D2-2BC4-9F72-BFB3-1CFA96B80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61832" y="5085824"/>
            <a:ext cx="426034" cy="4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4" grpId="1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FB738E0-B3CE-D870-9F29-B11F8B5E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593" y="5901604"/>
            <a:ext cx="6744551" cy="678276"/>
          </a:xfrm>
        </p:spPr>
        <p:txBody>
          <a:bodyPr/>
          <a:lstStyle/>
          <a:p>
            <a:pPr marL="7938" indent="-7938">
              <a:lnSpc>
                <a:spcPct val="11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2-3-7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臺灣中部原住民與鄭氏的互動示意圖</a:t>
            </a:r>
            <a:endParaRPr lang="zh-TW" altLang="en-US" dirty="0"/>
          </a:p>
        </p:txBody>
      </p:sp>
      <p:pic>
        <p:nvPicPr>
          <p:cNvPr id="13" name="圖形 12" descr="有向左箭號的圓圈 以實心填滿">
            <a:extLst>
              <a:ext uri="{FF2B5EF4-FFF2-40B4-BE49-F238E27FC236}">
                <a16:creationId xmlns:a16="http://schemas.microsoft.com/office/drawing/2014/main" id="{D0D2F7D2-2BC4-9F72-BFB3-1CFA96B8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25528" y="6162808"/>
            <a:ext cx="426034" cy="426034"/>
          </a:xfrm>
          <a:prstGeom prst="rect">
            <a:avLst/>
          </a:prstGeom>
        </p:spPr>
      </p:pic>
      <p:pic>
        <p:nvPicPr>
          <p:cNvPr id="5" name="圖片 4" descr="一張含有 服裝, 圖畫, 寫生, 油畫 的圖片&#10;&#10;自動產生的描述">
            <a:extLst>
              <a:ext uri="{FF2B5EF4-FFF2-40B4-BE49-F238E27FC236}">
                <a16:creationId xmlns:a16="http://schemas.microsoft.com/office/drawing/2014/main" id="{BDC5C2DA-D6ED-F948-AF67-EF915C9B6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9" y="257028"/>
            <a:ext cx="3759885" cy="3751181"/>
          </a:xfrm>
          <a:prstGeom prst="rect">
            <a:avLst/>
          </a:prstGeom>
        </p:spPr>
      </p:pic>
      <p:pic>
        <p:nvPicPr>
          <p:cNvPr id="8" name="圖片 7" descr="一張含有 圖畫, 哺乳動物, 寫生, 圖解 的圖片&#10;&#10;自動產生的描述">
            <a:extLst>
              <a:ext uri="{FF2B5EF4-FFF2-40B4-BE49-F238E27FC236}">
                <a16:creationId xmlns:a16="http://schemas.microsoft.com/office/drawing/2014/main" id="{1F913AE5-E477-60DC-F5A8-A445A2C0D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83" y="1960240"/>
            <a:ext cx="2565901" cy="4095938"/>
          </a:xfrm>
          <a:prstGeom prst="rect">
            <a:avLst/>
          </a:prstGeom>
        </p:spPr>
      </p:pic>
      <p:pic>
        <p:nvPicPr>
          <p:cNvPr id="10" name="圖片 9" descr="一張含有 服裝, 圖解, 虛構小說, 日本動畫 的圖片&#10;&#10;自動產生的描述">
            <a:extLst>
              <a:ext uri="{FF2B5EF4-FFF2-40B4-BE49-F238E27FC236}">
                <a16:creationId xmlns:a16="http://schemas.microsoft.com/office/drawing/2014/main" id="{3F22F093-8384-53BD-AE55-A6BCF60F3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63" y="257028"/>
            <a:ext cx="2345018" cy="3420314"/>
          </a:xfrm>
          <a:prstGeom prst="rect">
            <a:avLst/>
          </a:prstGeom>
        </p:spPr>
      </p:pic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6A173273-F28D-ED81-E74C-8A87CF6C6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B6E220E-1E7E-BF99-40D3-719CA45B8748}"/>
              </a:ext>
            </a:extLst>
          </p:cNvPr>
          <p:cNvSpPr txBox="1"/>
          <p:nvPr/>
        </p:nvSpPr>
        <p:spPr>
          <a:xfrm>
            <a:off x="1006282" y="207392"/>
            <a:ext cx="5390778" cy="1055608"/>
          </a:xfrm>
          <a:prstGeom prst="wedgeRoundRectCallout">
            <a:avLst>
              <a:gd name="adj1" fmla="val 2390"/>
              <a:gd name="adj2" fmla="val 105248"/>
              <a:gd name="adj3" fmla="val 16667"/>
            </a:avLst>
          </a:prstGeom>
          <a:solidFill>
            <a:srgbClr val="FFFFE7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聽說趕走荷蘭人的漢人很厲害！希望不會影響我們的生活。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19EA3D-F383-352A-0241-CCFC5C3B3EF5}"/>
              </a:ext>
            </a:extLst>
          </p:cNvPr>
          <p:cNvSpPr txBox="1"/>
          <p:nvPr/>
        </p:nvSpPr>
        <p:spPr>
          <a:xfrm>
            <a:off x="187219" y="4188739"/>
            <a:ext cx="3651278" cy="1532334"/>
          </a:xfrm>
          <a:prstGeom prst="wedgeRoundRectCallout">
            <a:avLst>
              <a:gd name="adj1" fmla="val -33028"/>
              <a:gd name="adj2" fmla="val -70886"/>
              <a:gd name="adj3" fmla="val 16667"/>
            </a:avLst>
          </a:prstGeom>
          <a:solidFill>
            <a:srgbClr val="FFFFE7">
              <a:alpha val="80000"/>
            </a:srgb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這些士兵四處拓墾，快要逼近我們統轄的範圍了！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7708376-1B93-D39B-9CE2-C2D6580E7D65}"/>
              </a:ext>
            </a:extLst>
          </p:cNvPr>
          <p:cNvSpPr txBox="1"/>
          <p:nvPr/>
        </p:nvSpPr>
        <p:spPr>
          <a:xfrm>
            <a:off x="6632047" y="5131467"/>
            <a:ext cx="2304449" cy="1055608"/>
          </a:xfrm>
          <a:prstGeom prst="wedgeRoundRectCallout">
            <a:avLst>
              <a:gd name="adj1" fmla="val -62566"/>
              <a:gd name="adj2" fmla="val -40108"/>
              <a:gd name="adj3" fmla="val 16667"/>
            </a:avLst>
          </a:prstGeom>
          <a:solidFill>
            <a:srgbClr val="FFFFE7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這些漢人真是欺人太甚！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2AC7D4-B829-D192-6BB4-39014C23131F}"/>
              </a:ext>
            </a:extLst>
          </p:cNvPr>
          <p:cNvSpPr txBox="1"/>
          <p:nvPr/>
        </p:nvSpPr>
        <p:spPr>
          <a:xfrm>
            <a:off x="6652332" y="3909028"/>
            <a:ext cx="2304449" cy="1055608"/>
          </a:xfrm>
          <a:prstGeom prst="wedgeRoundRectCallout">
            <a:avLst>
              <a:gd name="adj1" fmla="val 13901"/>
              <a:gd name="adj2" fmla="val -83749"/>
              <a:gd name="adj3" fmla="val 16667"/>
            </a:avLst>
          </a:prstGeom>
          <a:solidFill>
            <a:srgbClr val="FFFFE7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我們跟他們拼了！</a:t>
            </a:r>
          </a:p>
        </p:txBody>
      </p:sp>
    </p:spTree>
    <p:extLst>
      <p:ext uri="{BB962C8B-B14F-4D97-AF65-F5344CB8AC3E}">
        <p14:creationId xmlns:p14="http://schemas.microsoft.com/office/powerpoint/2010/main" val="10749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9918E5C4-8498-1425-C94D-6D64180DC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/>
          <a:stretch/>
        </p:blipFill>
        <p:spPr>
          <a:xfrm>
            <a:off x="206804" y="278780"/>
            <a:ext cx="8821476" cy="6287178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EBB8779-4259-46A6-E66E-D5DF2E643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86" y="1263629"/>
            <a:ext cx="7686428" cy="2696068"/>
          </a:xfrm>
        </p:spPr>
        <p:txBody>
          <a:bodyPr>
            <a:normAutofit/>
          </a:bodyPr>
          <a:lstStyle/>
          <a:p>
            <a:pPr marL="401638" indent="-401638"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b="0" dirty="0">
                <a:solidFill>
                  <a:schemeClr val="tx1"/>
                </a:solidFill>
              </a:rPr>
              <a:t>隨著外來統治勢力來臺，原住民的</a:t>
            </a:r>
            <a:r>
              <a:rPr lang="zh-TW" altLang="en-US" dirty="0">
                <a:solidFill>
                  <a:srgbClr val="C00000"/>
                </a:solidFill>
              </a:rPr>
              <a:t>生活</a:t>
            </a:r>
            <a:r>
              <a:rPr lang="zh-TW" altLang="en-US" b="0" dirty="0">
                <a:solidFill>
                  <a:schemeClr val="tx1"/>
                </a:solidFill>
              </a:rPr>
              <a:t>及</a:t>
            </a:r>
            <a:r>
              <a:rPr lang="zh-TW" altLang="en-US" dirty="0">
                <a:solidFill>
                  <a:srgbClr val="C00000"/>
                </a:solidFill>
              </a:rPr>
              <a:t>宗教文化</a:t>
            </a:r>
            <a:r>
              <a:rPr lang="zh-TW" altLang="en-US" b="0" dirty="0">
                <a:solidFill>
                  <a:schemeClr val="tx1"/>
                </a:solidFill>
              </a:rPr>
              <a:t>都面臨衝擊而被迫改變。</a:t>
            </a:r>
            <a:endParaRPr lang="en-US" altLang="zh-TW" b="0" dirty="0">
              <a:solidFill>
                <a:schemeClr val="tx1"/>
              </a:solidFill>
            </a:endParaRPr>
          </a:p>
          <a:p>
            <a:pPr marL="412750" indent="-412750"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b="0" dirty="0">
                <a:solidFill>
                  <a:schemeClr val="tx1"/>
                </a:solidFill>
              </a:rPr>
              <a:t>部分在</a:t>
            </a:r>
            <a:r>
              <a:rPr lang="zh-TW" altLang="en-US" dirty="0">
                <a:solidFill>
                  <a:srgbClr val="C00000"/>
                </a:solidFill>
              </a:rPr>
              <a:t>管轄區外</a:t>
            </a:r>
            <a:r>
              <a:rPr lang="zh-TW" altLang="en-US" b="0" dirty="0">
                <a:solidFill>
                  <a:schemeClr val="tx1"/>
                </a:solidFill>
              </a:rPr>
              <a:t>的原住民，仍保有原本的生活方式及信仰，</a:t>
            </a:r>
            <a:r>
              <a:rPr lang="zh-TW" altLang="en-US" dirty="0">
                <a:solidFill>
                  <a:srgbClr val="C00000"/>
                </a:solidFill>
              </a:rPr>
              <a:t>未受外來者影響</a:t>
            </a:r>
            <a:r>
              <a:rPr lang="zh-TW" altLang="en-US" b="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8BE4E9C-C8A3-F83D-422B-294797C1D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6447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2FA1E21-0181-7F67-6D2F-1BE36E72F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altLang="zh-TW" dirty="0"/>
              <a:t>112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13FB891-2846-9078-AE85-C24176F6AA9A}"/>
              </a:ext>
            </a:extLst>
          </p:cNvPr>
          <p:cNvSpPr txBox="1"/>
          <p:nvPr/>
        </p:nvSpPr>
        <p:spPr>
          <a:xfrm>
            <a:off x="2632365" y="4489736"/>
            <a:ext cx="525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配合 </a:t>
            </a:r>
            <a:r>
              <a:rPr lang="en-US" altLang="zh-TW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en-US" altLang="zh-TW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原住民與歐洲人的互動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58361FE-FA3B-16A1-E4D8-CCCC268E3CC1}"/>
              </a:ext>
            </a:extLst>
          </p:cNvPr>
          <p:cNvSpPr txBox="1"/>
          <p:nvPr/>
        </p:nvSpPr>
        <p:spPr>
          <a:xfrm>
            <a:off x="1363429" y="2967335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新港文的由來與發展</a:t>
            </a:r>
          </a:p>
        </p:txBody>
      </p:sp>
    </p:spTree>
    <p:extLst>
      <p:ext uri="{BB962C8B-B14F-4D97-AF65-F5344CB8AC3E}">
        <p14:creationId xmlns:p14="http://schemas.microsoft.com/office/powerpoint/2010/main" val="1243959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B1EB105-2369-6E22-6BF8-7B6E258863B5}"/>
              </a:ext>
            </a:extLst>
          </p:cNvPr>
          <p:cNvSpPr/>
          <p:nvPr/>
        </p:nvSpPr>
        <p:spPr>
          <a:xfrm>
            <a:off x="875488" y="1818189"/>
            <a:ext cx="7645941" cy="4067046"/>
          </a:xfrm>
          <a:prstGeom prst="roundRect">
            <a:avLst>
              <a:gd name="adj" fmla="val 7063"/>
            </a:avLst>
          </a:prstGeom>
          <a:solidFill>
            <a:srgbClr val="FFFFE7"/>
          </a:solidFill>
          <a:ln w="127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他們在新港社開設小學，男女兼收，藉此鍛鍊學生讀、寫的能力，教學時用羅馬拼音讀本和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羅馬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字母拼寫出當地語言，教授的內容是以教義問答、禱告詞和詩篇為主，考量當地住民的文化與理解能力，將教材簡化，以當地住民較能理解的方式來書寫。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99FAEF4-CB16-CEC3-7966-A09BA8F6CDA3}"/>
              </a:ext>
            </a:extLst>
          </p:cNvPr>
          <p:cNvSpPr txBox="1"/>
          <p:nvPr/>
        </p:nvSpPr>
        <p:spPr>
          <a:xfrm>
            <a:off x="505838" y="683710"/>
            <a:ext cx="8161507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露露為完成歷史報告的內容，蒐集了以下兩則相關資料：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25AE9D-D0D4-824D-2CF1-8ED5FDA9B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112</a:t>
            </a:r>
            <a:endParaRPr lang="zh-TW" altLang="en-US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F2B2A3D-01E7-DC41-582F-99B769BB1CA0}"/>
              </a:ext>
            </a:extLst>
          </p:cNvPr>
          <p:cNvGrpSpPr/>
          <p:nvPr/>
        </p:nvGrpSpPr>
        <p:grpSpPr>
          <a:xfrm>
            <a:off x="622571" y="1818188"/>
            <a:ext cx="573931" cy="1721796"/>
            <a:chOff x="622571" y="2521352"/>
            <a:chExt cx="573931" cy="1721796"/>
          </a:xfrm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644F0904-15BD-476F-277B-A0F6CAA143FE}"/>
                </a:ext>
              </a:extLst>
            </p:cNvPr>
            <p:cNvSpPr/>
            <p:nvPr/>
          </p:nvSpPr>
          <p:spPr>
            <a:xfrm>
              <a:off x="622571" y="2521352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資</a:t>
              </a: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4D2A0AA5-21DE-39F2-740F-F16E8A3EE671}"/>
                </a:ext>
              </a:extLst>
            </p:cNvPr>
            <p:cNvSpPr/>
            <p:nvPr/>
          </p:nvSpPr>
          <p:spPr>
            <a:xfrm>
              <a:off x="622571" y="3095284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料</a:t>
              </a: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25E3FE9-7A94-33D9-3092-062E03025C4D}"/>
                </a:ext>
              </a:extLst>
            </p:cNvPr>
            <p:cNvSpPr/>
            <p:nvPr/>
          </p:nvSpPr>
          <p:spPr>
            <a:xfrm>
              <a:off x="622571" y="3669216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591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B1EB105-2369-6E22-6BF8-7B6E258863B5}"/>
              </a:ext>
            </a:extLst>
          </p:cNvPr>
          <p:cNvSpPr/>
          <p:nvPr/>
        </p:nvSpPr>
        <p:spPr>
          <a:xfrm>
            <a:off x="749029" y="712894"/>
            <a:ext cx="7645941" cy="4376342"/>
          </a:xfrm>
          <a:prstGeom prst="roundRect">
            <a:avLst>
              <a:gd name="adj" fmla="val 7063"/>
            </a:avLst>
          </a:prstGeom>
          <a:solidFill>
            <a:srgbClr val="FFFFE7"/>
          </a:solidFill>
          <a:ln w="127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右圖是一份文件，在此類文件中通常會使用兩種語文記錄，並清楚註明土地四周的界限，有時還可看出鄰旁土地的環境生態，有些是住家、田園；有些是山</a:t>
            </a:r>
          </a:p>
          <a:p>
            <a:pPr marL="360363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崙、山坑或溝壑。通常靠近平原地帶的會是田園或牛車路；而靠近淺山丘陵則是山崙、坑溝，藉此顯示附近的地理景觀。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25AE9D-D0D4-824D-2CF1-8ED5FDA9B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112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7FB1A8C-2A3E-91AD-78A5-AD81A9715B16}"/>
              </a:ext>
            </a:extLst>
          </p:cNvPr>
          <p:cNvGrpSpPr/>
          <p:nvPr/>
        </p:nvGrpSpPr>
        <p:grpSpPr>
          <a:xfrm>
            <a:off x="462063" y="712894"/>
            <a:ext cx="573931" cy="1721796"/>
            <a:chOff x="622571" y="2521352"/>
            <a:chExt cx="573931" cy="1721796"/>
          </a:xfrm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644F0904-15BD-476F-277B-A0F6CAA143FE}"/>
                </a:ext>
              </a:extLst>
            </p:cNvPr>
            <p:cNvSpPr/>
            <p:nvPr/>
          </p:nvSpPr>
          <p:spPr>
            <a:xfrm>
              <a:off x="622571" y="2521352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資</a:t>
              </a: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4D2A0AA5-21DE-39F2-740F-F16E8A3EE671}"/>
                </a:ext>
              </a:extLst>
            </p:cNvPr>
            <p:cNvSpPr/>
            <p:nvPr/>
          </p:nvSpPr>
          <p:spPr>
            <a:xfrm>
              <a:off x="622571" y="3095284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料</a:t>
              </a: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25E3FE9-7A94-33D9-3092-062E03025C4D}"/>
                </a:ext>
              </a:extLst>
            </p:cNvPr>
            <p:cNvSpPr/>
            <p:nvPr/>
          </p:nvSpPr>
          <p:spPr>
            <a:xfrm>
              <a:off x="622571" y="3669216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二</a:t>
              </a: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0AD16AB3-FA78-2EA0-F3C6-9DF4FE35CFF7}"/>
              </a:ext>
            </a:extLst>
          </p:cNvPr>
          <p:cNvSpPr txBox="1"/>
          <p:nvPr/>
        </p:nvSpPr>
        <p:spPr>
          <a:xfrm>
            <a:off x="749029" y="5222145"/>
            <a:ext cx="80984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/>
              <a:t>資料來源：</a:t>
            </a:r>
            <a:r>
              <a:rPr lang="zh-TW" altLang="en-US" dirty="0">
                <a:latin typeface="+mj-ea"/>
                <a:ea typeface="+mj-ea"/>
              </a:rPr>
              <a:t>李瑞源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en-US" dirty="0">
                <a:latin typeface="+mj-ea"/>
                <a:ea typeface="+mj-ea"/>
              </a:rPr>
              <a:t>西元</a:t>
            </a:r>
            <a:r>
              <a:rPr lang="en-US" altLang="zh-TW" dirty="0">
                <a:latin typeface="+mj-ea"/>
                <a:ea typeface="+mj-ea"/>
              </a:rPr>
              <a:t>2012</a:t>
            </a:r>
            <a:r>
              <a:rPr lang="zh-TW" altLang="en-US" dirty="0">
                <a:latin typeface="+mj-ea"/>
                <a:ea typeface="+mj-ea"/>
              </a:rPr>
              <a:t>年</a:t>
            </a:r>
            <a:r>
              <a:rPr lang="en-US" altLang="zh-TW" dirty="0">
                <a:latin typeface="+mj-ea"/>
                <a:ea typeface="+mj-ea"/>
              </a:rPr>
              <a:t>6</a:t>
            </a:r>
            <a:r>
              <a:rPr lang="zh-TW" altLang="en-US" dirty="0">
                <a:latin typeface="+mj-ea"/>
                <a:ea typeface="+mj-ea"/>
              </a:rPr>
              <a:t>月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en-US" dirty="0">
                <a:latin typeface="+mj-ea"/>
                <a:ea typeface="+mj-ea"/>
              </a:rPr>
              <a:t>。從新港文書看十六～十九世紀的平埔族。原住民文獻，</a:t>
            </a:r>
            <a:r>
              <a:rPr lang="en-US" altLang="zh-TW" dirty="0">
                <a:latin typeface="+mj-ea"/>
                <a:ea typeface="+mj-ea"/>
              </a:rPr>
              <a:t>30</a:t>
            </a:r>
            <a:r>
              <a:rPr lang="zh-TW" altLang="en-US" dirty="0">
                <a:latin typeface="+mj-ea"/>
                <a:ea typeface="+mj-ea"/>
              </a:rPr>
              <a:t>。</a:t>
            </a:r>
          </a:p>
          <a:p>
            <a:r>
              <a:rPr lang="zh-TW" altLang="en-US" dirty="0">
                <a:latin typeface="+mj-ea"/>
                <a:ea typeface="+mj-ea"/>
              </a:rPr>
              <a:t>取自</a:t>
            </a:r>
            <a:r>
              <a:rPr lang="en-US" altLang="zh-TW" dirty="0">
                <a:latin typeface="+mj-ea"/>
                <a:ea typeface="+mj-ea"/>
              </a:rPr>
              <a:t>https://</a:t>
            </a:r>
            <a:r>
              <a:rPr lang="en-US" altLang="zh-TW" dirty="0" err="1">
                <a:latin typeface="+mj-ea"/>
                <a:ea typeface="+mj-ea"/>
              </a:rPr>
              <a:t>ihc.cip.gov.tw</a:t>
            </a:r>
            <a:r>
              <a:rPr lang="en-US" altLang="zh-TW" dirty="0">
                <a:latin typeface="+mj-ea"/>
                <a:ea typeface="+mj-ea"/>
              </a:rPr>
              <a:t>/</a:t>
            </a:r>
            <a:r>
              <a:rPr lang="en-US" altLang="zh-TW" dirty="0" err="1">
                <a:latin typeface="+mj-ea"/>
                <a:ea typeface="+mj-ea"/>
              </a:rPr>
              <a:t>EJournal</a:t>
            </a:r>
            <a:r>
              <a:rPr lang="en-US" altLang="zh-TW" dirty="0">
                <a:latin typeface="+mj-ea"/>
                <a:ea typeface="+mj-ea"/>
              </a:rPr>
              <a:t>/</a:t>
            </a:r>
            <a:r>
              <a:rPr lang="en-US" altLang="zh-TW" dirty="0" err="1">
                <a:latin typeface="+mj-ea"/>
                <a:ea typeface="+mj-ea"/>
              </a:rPr>
              <a:t>EJournalCat</a:t>
            </a:r>
            <a:r>
              <a:rPr lang="en-US" altLang="zh-TW" dirty="0">
                <a:latin typeface="+mj-ea"/>
                <a:ea typeface="+mj-ea"/>
              </a:rPr>
              <a:t>/46</a:t>
            </a: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26760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25AE9D-D0D4-824D-2CF1-8ED5FDA9B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112</a:t>
            </a:r>
            <a:endParaRPr lang="zh-TW" altLang="en-US" dirty="0"/>
          </a:p>
        </p:txBody>
      </p:sp>
      <p:pic>
        <p:nvPicPr>
          <p:cNvPr id="7" name="圖片 6" descr="一張含有 文字, 紙張, 紙製品, 墨水 的圖片&#10;&#10;自動產生的描述">
            <a:extLst>
              <a:ext uri="{FF2B5EF4-FFF2-40B4-BE49-F238E27FC236}">
                <a16:creationId xmlns:a16="http://schemas.microsoft.com/office/drawing/2014/main" id="{C9773DD6-AD2B-AE90-6074-17AF1E218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55" y="415714"/>
            <a:ext cx="6494286" cy="6020974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1FBA75A-EACE-1AAD-9715-E047F41D3C91}"/>
              </a:ext>
            </a:extLst>
          </p:cNvPr>
          <p:cNvGrpSpPr/>
          <p:nvPr/>
        </p:nvGrpSpPr>
        <p:grpSpPr>
          <a:xfrm>
            <a:off x="628318" y="712894"/>
            <a:ext cx="573931" cy="1721796"/>
            <a:chOff x="622571" y="2521352"/>
            <a:chExt cx="573931" cy="1721796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378A4DF9-AF0E-A0BD-D65B-BE1BB75BB0D4}"/>
                </a:ext>
              </a:extLst>
            </p:cNvPr>
            <p:cNvSpPr/>
            <p:nvPr/>
          </p:nvSpPr>
          <p:spPr>
            <a:xfrm>
              <a:off x="622571" y="2521352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資</a:t>
              </a: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958F161E-E179-4F16-ECAA-5F8EB0FBF55D}"/>
                </a:ext>
              </a:extLst>
            </p:cNvPr>
            <p:cNvSpPr/>
            <p:nvPr/>
          </p:nvSpPr>
          <p:spPr>
            <a:xfrm>
              <a:off x="622571" y="3095284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料</a:t>
              </a: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353CEA63-F2FC-51FD-E6E7-49B6B00EDF76}"/>
                </a:ext>
              </a:extLst>
            </p:cNvPr>
            <p:cNvSpPr/>
            <p:nvPr/>
          </p:nvSpPr>
          <p:spPr>
            <a:xfrm>
              <a:off x="622571" y="3669216"/>
              <a:ext cx="573931" cy="5739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Book" panose="020B0503020102020204"/>
                  <a:ea typeface="微軟正黑體" panose="020B0604030504040204" pitchFamily="34" charset="-120"/>
                  <a:cs typeface="+mn-cs"/>
                </a:rPr>
                <a:t>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302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F99FAEF4-CB16-CEC3-7966-A09BA8F6CDA3}"/>
              </a:ext>
            </a:extLst>
          </p:cNvPr>
          <p:cNvSpPr txBox="1"/>
          <p:nvPr/>
        </p:nvSpPr>
        <p:spPr>
          <a:xfrm>
            <a:off x="505838" y="683710"/>
            <a:ext cx="8180962" cy="389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600" marR="0" lvl="0" indent="-350838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由資料一的內容來看，當時出現的生活情境最早流行於右圖的何地區？</a:t>
            </a:r>
            <a:b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甲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111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111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丙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111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丁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25AE9D-D0D4-824D-2CF1-8ED5FDA9B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112</a:t>
            </a:r>
            <a:endParaRPr lang="zh-TW" altLang="en-US" dirty="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9E76D60-54D1-7A0A-F540-BE8D58568123}"/>
              </a:ext>
            </a:extLst>
          </p:cNvPr>
          <p:cNvCxnSpPr/>
          <p:nvPr/>
        </p:nvCxnSpPr>
        <p:spPr>
          <a:xfrm>
            <a:off x="6190525" y="1845141"/>
            <a:ext cx="1400783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0FB4F42E-583F-5889-D23F-8C10749A7BA6}"/>
              </a:ext>
            </a:extLst>
          </p:cNvPr>
          <p:cNvSpPr txBox="1"/>
          <p:nvPr/>
        </p:nvSpPr>
        <p:spPr>
          <a:xfrm>
            <a:off x="6608900" y="1260366"/>
            <a:ext cx="564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FF33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 descr="一張含有 圖表, 圓形 的圖片&#10;&#10;自動產生的描述">
            <a:extLst>
              <a:ext uri="{FF2B5EF4-FFF2-40B4-BE49-F238E27FC236}">
                <a16:creationId xmlns:a16="http://schemas.microsoft.com/office/drawing/2014/main" id="{14AAE60D-D178-85E5-B22F-9645F7D42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03" y="2162648"/>
            <a:ext cx="2852285" cy="42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9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F99FAEF4-CB16-CEC3-7966-A09BA8F6CDA3}"/>
              </a:ext>
            </a:extLst>
          </p:cNvPr>
          <p:cNvSpPr txBox="1"/>
          <p:nvPr/>
        </p:nvSpPr>
        <p:spPr>
          <a:xfrm>
            <a:off x="505838" y="683710"/>
            <a:ext cx="8180962" cy="396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838" marR="0" lvl="0" indent="-350838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由資料二的內容判斷，下列說明何者正確？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50838" marR="0" lvl="0" indent="-350838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111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(A)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鄭氏在臺的軍屯制度實施以及紀錄</a:t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(B)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呈現漢人與原住民的土地交易資料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111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(C)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顯示政府在臺推動土地的相關調查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111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(D)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荷蘭為能順利取得在臺土地的措施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25AE9D-D0D4-824D-2CF1-8ED5FDA9B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112</a:t>
            </a:r>
            <a:endParaRPr lang="zh-TW" altLang="en-US" dirty="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9E76D60-54D1-7A0A-F540-BE8D58568123}"/>
              </a:ext>
            </a:extLst>
          </p:cNvPr>
          <p:cNvCxnSpPr/>
          <p:nvPr/>
        </p:nvCxnSpPr>
        <p:spPr>
          <a:xfrm>
            <a:off x="942797" y="1924991"/>
            <a:ext cx="1400783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0FB4F42E-583F-5889-D23F-8C10749A7BA6}"/>
              </a:ext>
            </a:extLst>
          </p:cNvPr>
          <p:cNvSpPr txBox="1"/>
          <p:nvPr/>
        </p:nvSpPr>
        <p:spPr>
          <a:xfrm>
            <a:off x="1361172" y="1340216"/>
            <a:ext cx="564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FF33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字型, 圖形, 平面設計 的圖片&#10;&#10;自動產生的描述">
            <a:extLst>
              <a:ext uri="{FF2B5EF4-FFF2-40B4-BE49-F238E27FC236}">
                <a16:creationId xmlns:a16="http://schemas.microsoft.com/office/drawing/2014/main" id="{482140E0-AA1F-576F-9F30-89933179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79" y="2391056"/>
            <a:ext cx="6993842" cy="2266626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72EEB0C5-2E83-5B1D-5A09-5ADBD2D29A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>
                <a:latin typeface="Arial Black" panose="020B0A04020102020204" pitchFamily="34" charset="0"/>
              </a:rPr>
              <a:t>3</a:t>
            </a:r>
            <a:endParaRPr lang="zh-TW" altLang="en-US" dirty="0">
              <a:latin typeface="Arial Black" panose="020B0A040201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429059-34CD-D048-E99D-18AB2B50F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83" y="639940"/>
            <a:ext cx="3230887" cy="20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4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908D4003-6E99-310B-BBD1-D2E2ECF6D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3" y="2046773"/>
            <a:ext cx="8811493" cy="4596448"/>
          </a:xfrm>
          <a:prstGeom prst="rect">
            <a:avLst/>
          </a:prstGeom>
        </p:spPr>
      </p:pic>
      <p:sp>
        <p:nvSpPr>
          <p:cNvPr id="41" name="文字版面配置區 40">
            <a:extLst>
              <a:ext uri="{FF2B5EF4-FFF2-40B4-BE49-F238E27FC236}">
                <a16:creationId xmlns:a16="http://schemas.microsoft.com/office/drawing/2014/main" id="{27EC10ED-3F40-34EA-C355-071636E76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107</a:t>
            </a:r>
            <a:endParaRPr lang="zh-TW" altLang="en-US" dirty="0"/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D77CD13D-E341-92E7-D002-E84E1ADA208F}"/>
              </a:ext>
            </a:extLst>
          </p:cNvPr>
          <p:cNvSpPr/>
          <p:nvPr/>
        </p:nvSpPr>
        <p:spPr>
          <a:xfrm>
            <a:off x="1792894" y="547289"/>
            <a:ext cx="7021671" cy="1167448"/>
          </a:xfrm>
          <a:custGeom>
            <a:avLst/>
            <a:gdLst>
              <a:gd name="connsiteX0" fmla="*/ 0 w 7021671"/>
              <a:gd name="connsiteY0" fmla="*/ 194579 h 1167448"/>
              <a:gd name="connsiteX1" fmla="*/ 194579 w 7021671"/>
              <a:gd name="connsiteY1" fmla="*/ 0 h 1167448"/>
              <a:gd name="connsiteX2" fmla="*/ 672672 w 7021671"/>
              <a:gd name="connsiteY2" fmla="*/ 0 h 1167448"/>
              <a:gd name="connsiteX3" fmla="*/ 1170279 w 7021671"/>
              <a:gd name="connsiteY3" fmla="*/ 0 h 1167448"/>
              <a:gd name="connsiteX4" fmla="*/ 1170279 w 7021671"/>
              <a:gd name="connsiteY4" fmla="*/ 0 h 1167448"/>
              <a:gd name="connsiteX5" fmla="*/ 1772972 w 7021671"/>
              <a:gd name="connsiteY5" fmla="*/ 0 h 1167448"/>
              <a:gd name="connsiteX6" fmla="*/ 2375665 w 7021671"/>
              <a:gd name="connsiteY6" fmla="*/ 0 h 1167448"/>
              <a:gd name="connsiteX7" fmla="*/ 2925696 w 7021671"/>
              <a:gd name="connsiteY7" fmla="*/ 0 h 1167448"/>
              <a:gd name="connsiteX8" fmla="*/ 3483038 w 7021671"/>
              <a:gd name="connsiteY8" fmla="*/ 0 h 1167448"/>
              <a:gd name="connsiteX9" fmla="*/ 4118408 w 7021671"/>
              <a:gd name="connsiteY9" fmla="*/ 0 h 1167448"/>
              <a:gd name="connsiteX10" fmla="*/ 4597723 w 7021671"/>
              <a:gd name="connsiteY10" fmla="*/ 0 h 1167448"/>
              <a:gd name="connsiteX11" fmla="*/ 5194079 w 7021671"/>
              <a:gd name="connsiteY11" fmla="*/ 0 h 1167448"/>
              <a:gd name="connsiteX12" fmla="*/ 5634380 w 7021671"/>
              <a:gd name="connsiteY12" fmla="*/ 0 h 1167448"/>
              <a:gd name="connsiteX13" fmla="*/ 6269750 w 7021671"/>
              <a:gd name="connsiteY13" fmla="*/ 0 h 1167448"/>
              <a:gd name="connsiteX14" fmla="*/ 6827092 w 7021671"/>
              <a:gd name="connsiteY14" fmla="*/ 0 h 1167448"/>
              <a:gd name="connsiteX15" fmla="*/ 7021671 w 7021671"/>
              <a:gd name="connsiteY15" fmla="*/ 194579 h 1167448"/>
              <a:gd name="connsiteX16" fmla="*/ 7021671 w 7021671"/>
              <a:gd name="connsiteY16" fmla="*/ 194575 h 1167448"/>
              <a:gd name="connsiteX17" fmla="*/ 7021671 w 7021671"/>
              <a:gd name="connsiteY17" fmla="*/ 194575 h 1167448"/>
              <a:gd name="connsiteX18" fmla="*/ 7021671 w 7021671"/>
              <a:gd name="connsiteY18" fmla="*/ 486437 h 1167448"/>
              <a:gd name="connsiteX19" fmla="*/ 7021671 w 7021671"/>
              <a:gd name="connsiteY19" fmla="*/ 972869 h 1167448"/>
              <a:gd name="connsiteX20" fmla="*/ 6827092 w 7021671"/>
              <a:gd name="connsiteY20" fmla="*/ 1167448 h 1167448"/>
              <a:gd name="connsiteX21" fmla="*/ 6230736 w 7021671"/>
              <a:gd name="connsiteY21" fmla="*/ 1167448 h 1167448"/>
              <a:gd name="connsiteX22" fmla="*/ 5712407 w 7021671"/>
              <a:gd name="connsiteY22" fmla="*/ 1167448 h 1167448"/>
              <a:gd name="connsiteX23" fmla="*/ 5155065 w 7021671"/>
              <a:gd name="connsiteY23" fmla="*/ 1167448 h 1167448"/>
              <a:gd name="connsiteX24" fmla="*/ 4519695 w 7021671"/>
              <a:gd name="connsiteY24" fmla="*/ 1167448 h 1167448"/>
              <a:gd name="connsiteX25" fmla="*/ 4079395 w 7021671"/>
              <a:gd name="connsiteY25" fmla="*/ 1167448 h 1167448"/>
              <a:gd name="connsiteX26" fmla="*/ 3639094 w 7021671"/>
              <a:gd name="connsiteY26" fmla="*/ 1167448 h 1167448"/>
              <a:gd name="connsiteX27" fmla="*/ 2925696 w 7021671"/>
              <a:gd name="connsiteY27" fmla="*/ 1167448 h 1167448"/>
              <a:gd name="connsiteX28" fmla="*/ 2375665 w 7021671"/>
              <a:gd name="connsiteY28" fmla="*/ 1167448 h 1167448"/>
              <a:gd name="connsiteX29" fmla="*/ 1772972 w 7021671"/>
              <a:gd name="connsiteY29" fmla="*/ 1167448 h 1167448"/>
              <a:gd name="connsiteX30" fmla="*/ 1170279 w 7021671"/>
              <a:gd name="connsiteY30" fmla="*/ 1167448 h 1167448"/>
              <a:gd name="connsiteX31" fmla="*/ 1170279 w 7021671"/>
              <a:gd name="connsiteY31" fmla="*/ 1167448 h 1167448"/>
              <a:gd name="connsiteX32" fmla="*/ 672672 w 7021671"/>
              <a:gd name="connsiteY32" fmla="*/ 1167448 h 1167448"/>
              <a:gd name="connsiteX33" fmla="*/ 194579 w 7021671"/>
              <a:gd name="connsiteY33" fmla="*/ 1167448 h 1167448"/>
              <a:gd name="connsiteX34" fmla="*/ 0 w 7021671"/>
              <a:gd name="connsiteY34" fmla="*/ 972869 h 1167448"/>
              <a:gd name="connsiteX35" fmla="*/ 0 w 7021671"/>
              <a:gd name="connsiteY35" fmla="*/ 486437 h 1167448"/>
              <a:gd name="connsiteX36" fmla="*/ -397146 w 7021671"/>
              <a:gd name="connsiteY36" fmla="*/ 488425 h 1167448"/>
              <a:gd name="connsiteX37" fmla="*/ 0 w 7021671"/>
              <a:gd name="connsiteY37" fmla="*/ 194575 h 1167448"/>
              <a:gd name="connsiteX38" fmla="*/ 0 w 7021671"/>
              <a:gd name="connsiteY38" fmla="*/ 194579 h 11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021671" h="1167448" extrusionOk="0">
                <a:moveTo>
                  <a:pt x="0" y="194579"/>
                </a:moveTo>
                <a:cubicBezTo>
                  <a:pt x="5344" y="105743"/>
                  <a:pt x="79439" y="-29138"/>
                  <a:pt x="194579" y="0"/>
                </a:cubicBezTo>
                <a:cubicBezTo>
                  <a:pt x="322404" y="-41697"/>
                  <a:pt x="533907" y="21942"/>
                  <a:pt x="672672" y="0"/>
                </a:cubicBezTo>
                <a:cubicBezTo>
                  <a:pt x="811437" y="-21942"/>
                  <a:pt x="982291" y="49021"/>
                  <a:pt x="1170279" y="0"/>
                </a:cubicBezTo>
                <a:lnTo>
                  <a:pt x="1170279" y="0"/>
                </a:lnTo>
                <a:cubicBezTo>
                  <a:pt x="1377416" y="-9095"/>
                  <a:pt x="1541797" y="52284"/>
                  <a:pt x="1772972" y="0"/>
                </a:cubicBezTo>
                <a:cubicBezTo>
                  <a:pt x="2004147" y="-52284"/>
                  <a:pt x="2118317" y="72092"/>
                  <a:pt x="2375665" y="0"/>
                </a:cubicBezTo>
                <a:cubicBezTo>
                  <a:pt x="2633013" y="-72092"/>
                  <a:pt x="2810631" y="20668"/>
                  <a:pt x="2925696" y="0"/>
                </a:cubicBezTo>
                <a:cubicBezTo>
                  <a:pt x="3172478" y="-51017"/>
                  <a:pt x="3315569" y="5806"/>
                  <a:pt x="3483038" y="0"/>
                </a:cubicBezTo>
                <a:cubicBezTo>
                  <a:pt x="3650507" y="-5806"/>
                  <a:pt x="3813761" y="6766"/>
                  <a:pt x="4118408" y="0"/>
                </a:cubicBezTo>
                <a:cubicBezTo>
                  <a:pt x="4423055" y="-6766"/>
                  <a:pt x="4376427" y="28752"/>
                  <a:pt x="4597723" y="0"/>
                </a:cubicBezTo>
                <a:cubicBezTo>
                  <a:pt x="4819019" y="-28752"/>
                  <a:pt x="4956784" y="15867"/>
                  <a:pt x="5194079" y="0"/>
                </a:cubicBezTo>
                <a:cubicBezTo>
                  <a:pt x="5431374" y="-15867"/>
                  <a:pt x="5431738" y="23394"/>
                  <a:pt x="5634380" y="0"/>
                </a:cubicBezTo>
                <a:cubicBezTo>
                  <a:pt x="5837022" y="-23394"/>
                  <a:pt x="6016618" y="75022"/>
                  <a:pt x="6269750" y="0"/>
                </a:cubicBezTo>
                <a:cubicBezTo>
                  <a:pt x="6522882" y="-75022"/>
                  <a:pt x="6695744" y="32594"/>
                  <a:pt x="6827092" y="0"/>
                </a:cubicBezTo>
                <a:cubicBezTo>
                  <a:pt x="6952542" y="-1535"/>
                  <a:pt x="7019541" y="68506"/>
                  <a:pt x="7021671" y="194579"/>
                </a:cubicBezTo>
                <a:lnTo>
                  <a:pt x="7021671" y="194575"/>
                </a:lnTo>
                <a:lnTo>
                  <a:pt x="7021671" y="194575"/>
                </a:lnTo>
                <a:cubicBezTo>
                  <a:pt x="7026983" y="274260"/>
                  <a:pt x="7017312" y="384749"/>
                  <a:pt x="7021671" y="486437"/>
                </a:cubicBezTo>
                <a:cubicBezTo>
                  <a:pt x="7036049" y="648177"/>
                  <a:pt x="6984968" y="789908"/>
                  <a:pt x="7021671" y="972869"/>
                </a:cubicBezTo>
                <a:cubicBezTo>
                  <a:pt x="7002165" y="1099460"/>
                  <a:pt x="6920099" y="1142946"/>
                  <a:pt x="6827092" y="1167448"/>
                </a:cubicBezTo>
                <a:cubicBezTo>
                  <a:pt x="6665012" y="1217928"/>
                  <a:pt x="6471127" y="1114174"/>
                  <a:pt x="6230736" y="1167448"/>
                </a:cubicBezTo>
                <a:cubicBezTo>
                  <a:pt x="5990345" y="1220722"/>
                  <a:pt x="5922437" y="1139133"/>
                  <a:pt x="5712407" y="1167448"/>
                </a:cubicBezTo>
                <a:cubicBezTo>
                  <a:pt x="5502377" y="1195763"/>
                  <a:pt x="5319932" y="1153449"/>
                  <a:pt x="5155065" y="1167448"/>
                </a:cubicBezTo>
                <a:cubicBezTo>
                  <a:pt x="4990198" y="1181447"/>
                  <a:pt x="4771217" y="1158529"/>
                  <a:pt x="4519695" y="1167448"/>
                </a:cubicBezTo>
                <a:cubicBezTo>
                  <a:pt x="4268173" y="1176367"/>
                  <a:pt x="4278553" y="1140501"/>
                  <a:pt x="4079395" y="1167448"/>
                </a:cubicBezTo>
                <a:cubicBezTo>
                  <a:pt x="3880237" y="1194395"/>
                  <a:pt x="3839037" y="1162900"/>
                  <a:pt x="3639094" y="1167448"/>
                </a:cubicBezTo>
                <a:cubicBezTo>
                  <a:pt x="3439151" y="1171996"/>
                  <a:pt x="3217544" y="1162156"/>
                  <a:pt x="2925696" y="1167448"/>
                </a:cubicBezTo>
                <a:cubicBezTo>
                  <a:pt x="2665653" y="1188218"/>
                  <a:pt x="2634534" y="1112515"/>
                  <a:pt x="2375665" y="1167448"/>
                </a:cubicBezTo>
                <a:cubicBezTo>
                  <a:pt x="2116796" y="1222381"/>
                  <a:pt x="1980789" y="1161619"/>
                  <a:pt x="1772972" y="1167448"/>
                </a:cubicBezTo>
                <a:cubicBezTo>
                  <a:pt x="1565155" y="1173277"/>
                  <a:pt x="1412627" y="1096146"/>
                  <a:pt x="1170279" y="1167448"/>
                </a:cubicBezTo>
                <a:lnTo>
                  <a:pt x="1170279" y="1167448"/>
                </a:lnTo>
                <a:cubicBezTo>
                  <a:pt x="1028860" y="1181958"/>
                  <a:pt x="889295" y="1143660"/>
                  <a:pt x="672672" y="1167448"/>
                </a:cubicBezTo>
                <a:cubicBezTo>
                  <a:pt x="456049" y="1191236"/>
                  <a:pt x="419464" y="1145009"/>
                  <a:pt x="194579" y="1167448"/>
                </a:cubicBezTo>
                <a:cubicBezTo>
                  <a:pt x="104711" y="1157677"/>
                  <a:pt x="-25100" y="1091745"/>
                  <a:pt x="0" y="972869"/>
                </a:cubicBezTo>
                <a:cubicBezTo>
                  <a:pt x="-1144" y="801855"/>
                  <a:pt x="8461" y="681013"/>
                  <a:pt x="0" y="486437"/>
                </a:cubicBezTo>
                <a:cubicBezTo>
                  <a:pt x="-152978" y="495462"/>
                  <a:pt x="-265092" y="466115"/>
                  <a:pt x="-397146" y="488425"/>
                </a:cubicBezTo>
                <a:cubicBezTo>
                  <a:pt x="-234061" y="362396"/>
                  <a:pt x="-50645" y="294513"/>
                  <a:pt x="0" y="194575"/>
                </a:cubicBezTo>
                <a:lnTo>
                  <a:pt x="0" y="194579"/>
                </a:ln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730200132">
                  <a:prstGeom prst="wedgeRoundRectCallout">
                    <a:avLst>
                      <a:gd name="adj1" fmla="val -55656"/>
                      <a:gd name="adj2" fmla="val -8163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在荷蘭人來到臺灣後，平埔族人與梅</a:t>
            </a:r>
          </a:p>
          <a:p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花鹿的生活會產生什麼改變呢？</a:t>
            </a:r>
          </a:p>
        </p:txBody>
      </p:sp>
      <p:pic>
        <p:nvPicPr>
          <p:cNvPr id="3" name="圖片 2" descr="一張含有 日本動畫, 卡通, 動畫卡通, 圖解 的圖片&#10;&#10;自動產生的描述">
            <a:extLst>
              <a:ext uri="{FF2B5EF4-FFF2-40B4-BE49-F238E27FC236}">
                <a16:creationId xmlns:a16="http://schemas.microsoft.com/office/drawing/2014/main" id="{62FC9101-757A-49C7-CA54-1314E61E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8" b="97579" l="9961" r="95508">
                        <a14:foregroundMark x1="45508" y1="37304" x2="45215" y2="40903"/>
                        <a14:foregroundMark x1="83496" y1="59686" x2="81836" y2="73953"/>
                        <a14:foregroundMark x1="92480" y1="65772" x2="95703" y2="74411"/>
                        <a14:foregroundMark x1="51563" y1="53665" x2="50000" y2="72120"/>
                        <a14:foregroundMark x1="73926" y1="52552" x2="75098" y2="60275"/>
                        <a14:foregroundMark x1="48438" y1="78796" x2="50195" y2="97579"/>
                        <a14:foregroundMark x1="57031" y1="8508" x2="55859" y2="9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7797"/>
          <a:stretch/>
        </p:blipFill>
        <p:spPr>
          <a:xfrm>
            <a:off x="-1" y="-1"/>
            <a:ext cx="1792895" cy="2826327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056CE52-C13D-1F7A-E4ED-D000C1205A4B}"/>
              </a:ext>
            </a:extLst>
          </p:cNvPr>
          <p:cNvGrpSpPr/>
          <p:nvPr/>
        </p:nvGrpSpPr>
        <p:grpSpPr>
          <a:xfrm>
            <a:off x="261536" y="6160774"/>
            <a:ext cx="6071506" cy="461665"/>
            <a:chOff x="6087059" y="2916329"/>
            <a:chExt cx="6071506" cy="461665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B972AFAF-1737-5B1F-BB37-2F7A47D6E527}"/>
                </a:ext>
              </a:extLst>
            </p:cNvPr>
            <p:cNvSpPr txBox="1"/>
            <p:nvPr/>
          </p:nvSpPr>
          <p:spPr>
            <a:xfrm>
              <a:off x="6395860" y="2916329"/>
              <a:ext cx="5762705" cy="4616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 panose="020B0604030504040204" pitchFamily="34" charset="-120"/>
                  <a:cs typeface="+mn-cs"/>
                </a:rPr>
                <a:t>現代畫家所繪的平埔族群生活情景想像圖</a:t>
              </a:r>
              <a:endParaRPr lang="zh-TW" altLang="en-US" dirty="0"/>
            </a:p>
          </p:txBody>
        </p:sp>
        <p:pic>
          <p:nvPicPr>
            <p:cNvPr id="11" name="圖形 10" descr="有向左箭號的圓圈 以實心填滿">
              <a:extLst>
                <a:ext uri="{FF2B5EF4-FFF2-40B4-BE49-F238E27FC236}">
                  <a16:creationId xmlns:a16="http://schemas.microsoft.com/office/drawing/2014/main" id="{C1764725-C515-C801-7361-4DE36BBFB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6087059" y="2934009"/>
              <a:ext cx="426034" cy="426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93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裝, 人的臉孔, 資料表, 微笑 的圖片&#10;&#10;自動產生的描述">
            <a:extLst>
              <a:ext uri="{FF2B5EF4-FFF2-40B4-BE49-F238E27FC236}">
                <a16:creationId xmlns:a16="http://schemas.microsoft.com/office/drawing/2014/main" id="{D0431D78-78DA-405B-CE9B-E7EB37A2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" y="2867891"/>
            <a:ext cx="8551878" cy="3616175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F66AC5-AC2C-E5A6-AC72-E195CBD2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A1B376-4532-1FA5-706B-181120923261}"/>
              </a:ext>
            </a:extLst>
          </p:cNvPr>
          <p:cNvSpPr txBox="1"/>
          <p:nvPr/>
        </p:nvSpPr>
        <p:spPr>
          <a:xfrm>
            <a:off x="703385" y="644315"/>
            <a:ext cx="7737230" cy="369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十七世紀在臺灣的荷蘭人，為了加強對臺灣西部原住民部落的控制，以及擴大傳教，於是展開對原住民部落的征伐。之後荷蘭人召開歸順部落代表的集會，並自西元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1644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年擴大為年度的「地方會議」。</a:t>
            </a:r>
          </a:p>
        </p:txBody>
      </p:sp>
    </p:spTree>
    <p:extLst>
      <p:ext uri="{BB962C8B-B14F-4D97-AF65-F5344CB8AC3E}">
        <p14:creationId xmlns:p14="http://schemas.microsoft.com/office/powerpoint/2010/main" val="1506515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裝, 人的臉孔, 資料表, 微笑 的圖片&#10;&#10;自動產生的描述">
            <a:extLst>
              <a:ext uri="{FF2B5EF4-FFF2-40B4-BE49-F238E27FC236}">
                <a16:creationId xmlns:a16="http://schemas.microsoft.com/office/drawing/2014/main" id="{D0431D78-78DA-405B-CE9B-E7EB37A2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" y="2867891"/>
            <a:ext cx="8551878" cy="3616175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F66AC5-AC2C-E5A6-AC72-E195CBD2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A1B376-4532-1FA5-706B-181120923261}"/>
              </a:ext>
            </a:extLst>
          </p:cNvPr>
          <p:cNvSpPr txBox="1"/>
          <p:nvPr/>
        </p:nvSpPr>
        <p:spPr>
          <a:xfrm>
            <a:off x="703385" y="473415"/>
            <a:ext cx="7737230" cy="591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直到西元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1659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年為止，荷蘭人每年都召開地方會議。在會議中，荷蘭人舉行各部落代表的降服、歸順等儀式。在儀式中，荷蘭長官將鑲有荷蘭 聯合東印度公司徽章的籐製權杖頒授給各部落代表。荷蘭人透過地方會議宣示統治權威，原住民則透過與荷蘭人的結盟，獲得安全保障，並可藉荷蘭人的聲勢來打擊敵對的村落。</a:t>
            </a:r>
          </a:p>
        </p:txBody>
      </p:sp>
    </p:spTree>
    <p:extLst>
      <p:ext uri="{BB962C8B-B14F-4D97-AF65-F5344CB8AC3E}">
        <p14:creationId xmlns:p14="http://schemas.microsoft.com/office/powerpoint/2010/main" val="1204398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裝, 人的臉孔, 資料表, 微笑 的圖片&#10;&#10;自動產生的描述">
            <a:extLst>
              <a:ext uri="{FF2B5EF4-FFF2-40B4-BE49-F238E27FC236}">
                <a16:creationId xmlns:a16="http://schemas.microsoft.com/office/drawing/2014/main" id="{D0431D78-78DA-405B-CE9B-E7EB37A2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" y="2867891"/>
            <a:ext cx="8551878" cy="3616175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F66AC5-AC2C-E5A6-AC72-E195CBD2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A1B376-4532-1FA5-706B-181120923261}"/>
              </a:ext>
            </a:extLst>
          </p:cNvPr>
          <p:cNvSpPr txBox="1"/>
          <p:nvPr/>
        </p:nvSpPr>
        <p:spPr>
          <a:xfrm>
            <a:off x="703385" y="477255"/>
            <a:ext cx="7737230" cy="5911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在每年度「地方會議」的議程中，最後安排的是宴飲用餐時間，而當時參加的原住民代表都吃些什麼呢？西元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1648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年，一位來臺灣為荷蘭聯合東印度公司工作的歐洲人，曾記錄所看到的用餐情形。他記錄餐桌上放著飲食用的刀叉，荷蘭人準備的食物是燻烤、烹煮的獸肉和魚肉，侍者將這些食物一盤盤端上桌。</a:t>
            </a:r>
          </a:p>
        </p:txBody>
      </p:sp>
    </p:spTree>
    <p:extLst>
      <p:ext uri="{BB962C8B-B14F-4D97-AF65-F5344CB8AC3E}">
        <p14:creationId xmlns:p14="http://schemas.microsoft.com/office/powerpoint/2010/main" val="1198786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服裝, 人的臉孔, 資料表, 微笑 的圖片&#10;&#10;自動產生的描述">
            <a:extLst>
              <a:ext uri="{FF2B5EF4-FFF2-40B4-BE49-F238E27FC236}">
                <a16:creationId xmlns:a16="http://schemas.microsoft.com/office/drawing/2014/main" id="{D0431D78-78DA-405B-CE9B-E7EB37A2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" y="2867891"/>
            <a:ext cx="8551878" cy="3616175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F66AC5-AC2C-E5A6-AC72-E195CBD2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A1B376-4532-1FA5-706B-181120923261}"/>
              </a:ext>
            </a:extLst>
          </p:cNvPr>
          <p:cNvSpPr txBox="1"/>
          <p:nvPr/>
        </p:nvSpPr>
        <p:spPr>
          <a:xfrm>
            <a:off x="703385" y="603424"/>
            <a:ext cx="7737230" cy="5797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現今我們無法得知這些原住民是否真的拿刀叉來切食烤肉，不過，他們可能是臺灣史上最早吃到西式餐宴的臺灣原住民。紀錄中還提到部落代表將餐桌上吃不完的東西，猛往隨身帶的籃子和葫蘆裡塞，將食物打包帶回家。看到這裡，我們可能會心一笑，不禁做這樣聯想：幾百年前臺灣人吃「辦桌」，早有不浪費食物的打包習慣呢！</a:t>
            </a:r>
          </a:p>
        </p:txBody>
      </p:sp>
    </p:spTree>
    <p:extLst>
      <p:ext uri="{BB962C8B-B14F-4D97-AF65-F5344CB8AC3E}">
        <p14:creationId xmlns:p14="http://schemas.microsoft.com/office/powerpoint/2010/main" val="1561660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F66AC5-AC2C-E5A6-AC72-E195CBD2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122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02A94E27-AE01-94CF-1D82-4142D56EB9BF}"/>
              </a:ext>
            </a:extLst>
          </p:cNvPr>
          <p:cNvGrpSpPr/>
          <p:nvPr/>
        </p:nvGrpSpPr>
        <p:grpSpPr>
          <a:xfrm>
            <a:off x="563143" y="464079"/>
            <a:ext cx="7886006" cy="461665"/>
            <a:chOff x="6087059" y="2925207"/>
            <a:chExt cx="7886006" cy="461665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D5E84D24-86D3-C2B6-69E8-CBF9DF7AC1A7}"/>
                </a:ext>
              </a:extLst>
            </p:cNvPr>
            <p:cNvSpPr txBox="1"/>
            <p:nvPr/>
          </p:nvSpPr>
          <p:spPr>
            <a:xfrm>
              <a:off x="6407764" y="2925207"/>
              <a:ext cx="75653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 panose="020B0604030504040204" pitchFamily="34" charset="-120"/>
                  <a:cs typeface="+mn-cs"/>
                </a:rPr>
                <a:t>地方會議的宴飲用餐想像圖</a:t>
              </a:r>
              <a:endParaRPr lang="zh-TW" altLang="en-US" dirty="0"/>
            </a:p>
          </p:txBody>
        </p:sp>
        <p:pic>
          <p:nvPicPr>
            <p:cNvPr id="12" name="圖形 11" descr="有向左箭號的圓圈 以實心填滿">
              <a:extLst>
                <a:ext uri="{FF2B5EF4-FFF2-40B4-BE49-F238E27FC236}">
                  <a16:creationId xmlns:a16="http://schemas.microsoft.com/office/drawing/2014/main" id="{5529A14B-626F-C46A-073F-890964ABE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087059" y="2934009"/>
              <a:ext cx="426034" cy="426034"/>
            </a:xfrm>
            <a:prstGeom prst="rect">
              <a:avLst/>
            </a:prstGeom>
          </p:spPr>
        </p:pic>
      </p:grpSp>
      <p:pic>
        <p:nvPicPr>
          <p:cNvPr id="3" name="圖片 2" descr="一張含有 服裝, 人的臉孔, 資料表, 微笑 的圖片&#10;&#10;自動產生的描述">
            <a:extLst>
              <a:ext uri="{FF2B5EF4-FFF2-40B4-BE49-F238E27FC236}">
                <a16:creationId xmlns:a16="http://schemas.microsoft.com/office/drawing/2014/main" id="{06439DDC-ED60-CE33-A7EF-AD0DC174D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7" y="937699"/>
            <a:ext cx="8283390" cy="350264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8AAA0D8-6722-DB67-EACD-6BBC4B8B8F8F}"/>
              </a:ext>
            </a:extLst>
          </p:cNvPr>
          <p:cNvSpPr txBox="1"/>
          <p:nvPr/>
        </p:nvSpPr>
        <p:spPr>
          <a:xfrm>
            <a:off x="321539" y="4506502"/>
            <a:ext cx="85419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</a:p>
          <a:p>
            <a:pPr marL="280988" indent="-280988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石文誠等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(2012)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。簡明臺灣圖史：從區域地理環境的角度看臺灣史。臺北市：如果出版。</a:t>
            </a:r>
          </a:p>
          <a:p>
            <a:pPr marL="280988" indent="-280988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鄭維中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(2006)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。製作福爾摩沙：追尋西洋古書中的臺灣身影。臺北市：如果出版。</a:t>
            </a:r>
          </a:p>
        </p:txBody>
      </p:sp>
    </p:spTree>
    <p:extLst>
      <p:ext uri="{BB962C8B-B14F-4D97-AF65-F5344CB8AC3E}">
        <p14:creationId xmlns:p14="http://schemas.microsoft.com/office/powerpoint/2010/main" val="364447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字型, 文字, 圖形, 符號 的圖片&#10;&#10;自動產生的描述">
            <a:extLst>
              <a:ext uri="{FF2B5EF4-FFF2-40B4-BE49-F238E27FC236}">
                <a16:creationId xmlns:a16="http://schemas.microsoft.com/office/drawing/2014/main" id="{CB281A5A-04A2-1CD0-B5DD-E400EC70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4" y="520783"/>
            <a:ext cx="2460591" cy="1102833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F66AC5-AC2C-E5A6-AC72-E195CBD28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105</a:t>
            </a:r>
            <a:endParaRPr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4EB9DDD-6D25-225E-39F1-04859757351B}"/>
              </a:ext>
            </a:extLst>
          </p:cNvPr>
          <p:cNvGrpSpPr/>
          <p:nvPr/>
        </p:nvGrpSpPr>
        <p:grpSpPr>
          <a:xfrm>
            <a:off x="809693" y="1351586"/>
            <a:ext cx="7596001" cy="1808703"/>
            <a:chOff x="1811179" y="3687745"/>
            <a:chExt cx="7596001" cy="180870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F440C0C-1C48-8E10-6570-DB55822C66D0}"/>
                </a:ext>
              </a:extLst>
            </p:cNvPr>
            <p:cNvSpPr/>
            <p:nvPr/>
          </p:nvSpPr>
          <p:spPr>
            <a:xfrm>
              <a:off x="1811180" y="3687745"/>
              <a:ext cx="7596000" cy="16310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133DD80-B7C1-054D-C9A9-F927C4028C6F}"/>
                </a:ext>
              </a:extLst>
            </p:cNvPr>
            <p:cNvCxnSpPr/>
            <p:nvPr/>
          </p:nvCxnSpPr>
          <p:spPr>
            <a:xfrm>
              <a:off x="4109776" y="3687745"/>
              <a:ext cx="5292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F402FAE-293E-F8BE-8114-E9808358A5F1}"/>
                </a:ext>
              </a:extLst>
            </p:cNvPr>
            <p:cNvSpPr/>
            <p:nvPr/>
          </p:nvSpPr>
          <p:spPr>
            <a:xfrm>
              <a:off x="1811179" y="5194507"/>
              <a:ext cx="7596000" cy="301941"/>
            </a:xfrm>
            <a:prstGeom prst="roundRect">
              <a:avLst>
                <a:gd name="adj" fmla="val 3593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A1B376-4532-1FA5-706B-181120923261}"/>
              </a:ext>
            </a:extLst>
          </p:cNvPr>
          <p:cNvSpPr txBox="1"/>
          <p:nvPr/>
        </p:nvSpPr>
        <p:spPr>
          <a:xfrm>
            <a:off x="961264" y="1688699"/>
            <a:ext cx="7373042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原住民歸順荷蘭人參與地方會議，從原住民的角度來看，這樣的選擇有何好處？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72FFDF-9FA7-73BA-918A-C74AED56F0D8}"/>
              </a:ext>
            </a:extLst>
          </p:cNvPr>
          <p:cNvSpPr txBox="1"/>
          <p:nvPr/>
        </p:nvSpPr>
        <p:spPr>
          <a:xfrm>
            <a:off x="3146006" y="854750"/>
            <a:ext cx="4786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由教師與學生彈性運用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9ABC2A8-9632-971D-045D-5E8E94AB5290}"/>
              </a:ext>
            </a:extLst>
          </p:cNvPr>
          <p:cNvSpPr txBox="1"/>
          <p:nvPr/>
        </p:nvSpPr>
        <p:spPr>
          <a:xfrm>
            <a:off x="847123" y="3276571"/>
            <a:ext cx="677108" cy="17490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參考答案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16AD394-81E4-A199-2189-6FD31A5F7866}"/>
              </a:ext>
            </a:extLst>
          </p:cNvPr>
          <p:cNvSpPr txBox="1"/>
          <p:nvPr/>
        </p:nvSpPr>
        <p:spPr>
          <a:xfrm>
            <a:off x="1524231" y="3201677"/>
            <a:ext cx="6999253" cy="2221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TW" altLang="en-US" sz="32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從原住民的角度來看，透過與荷蘭人的結盟，可獲得安全保障，並可藉荷蘭人的聲勢與支持，來打擊敵對的村</a:t>
            </a:r>
          </a:p>
          <a:p>
            <a:pPr algn="just">
              <a:lnSpc>
                <a:spcPct val="110000"/>
              </a:lnSpc>
            </a:pPr>
            <a:r>
              <a:rPr lang="zh-TW" altLang="en-US" sz="3200" b="1" dirty="0">
                <a:solidFill>
                  <a:srgbClr val="FF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落，提升自己部落的地位。</a:t>
            </a:r>
          </a:p>
        </p:txBody>
      </p:sp>
    </p:spTree>
    <p:extLst>
      <p:ext uri="{BB962C8B-B14F-4D97-AF65-F5344CB8AC3E}">
        <p14:creationId xmlns:p14="http://schemas.microsoft.com/office/powerpoint/2010/main" val="33526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>
            <a:extLst>
              <a:ext uri="{FF2B5EF4-FFF2-40B4-BE49-F238E27FC236}">
                <a16:creationId xmlns:a16="http://schemas.microsoft.com/office/drawing/2014/main" id="{96964205-17EC-52DB-050D-5F06977341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>
                <a:latin typeface="Arial Black" panose="020B0A04020102020204" pitchFamily="34" charset="0"/>
              </a:rPr>
              <a:t>3</a:t>
            </a:r>
            <a:endParaRPr lang="zh-TW" alt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70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大航海時代各方勢力在臺灣</a:t>
            </a:r>
          </a:p>
        </p:txBody>
      </p:sp>
      <p:sp>
        <p:nvSpPr>
          <p:cNvPr id="3" name="箭號: 五邊形 2">
            <a:extLst>
              <a:ext uri="{FF2B5EF4-FFF2-40B4-BE49-F238E27FC236}">
                <a16:creationId xmlns:a16="http://schemas.microsoft.com/office/drawing/2014/main" id="{7190D478-F035-04F4-7AD9-1C2B1710E7DC}"/>
              </a:ext>
            </a:extLst>
          </p:cNvPr>
          <p:cNvSpPr/>
          <p:nvPr/>
        </p:nvSpPr>
        <p:spPr>
          <a:xfrm rot="5400000">
            <a:off x="-1959432" y="3810001"/>
            <a:ext cx="5470076" cy="42998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95CFA45-91C1-2329-3361-407EED7D2C77}"/>
              </a:ext>
            </a:extLst>
          </p:cNvPr>
          <p:cNvSpPr/>
          <p:nvPr/>
        </p:nvSpPr>
        <p:spPr>
          <a:xfrm>
            <a:off x="607259" y="2585266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673D9A9-C8C5-551D-7A11-BD2C407A64F6}"/>
              </a:ext>
            </a:extLst>
          </p:cNvPr>
          <p:cNvSpPr/>
          <p:nvPr/>
        </p:nvSpPr>
        <p:spPr>
          <a:xfrm>
            <a:off x="592445" y="6080800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A2C873D7-A14E-B5F4-C630-4EDBF00593B6}"/>
              </a:ext>
            </a:extLst>
          </p:cNvPr>
          <p:cNvSpPr/>
          <p:nvPr/>
        </p:nvSpPr>
        <p:spPr>
          <a:xfrm>
            <a:off x="592445" y="1535234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87C9C0E-D1E3-9F16-0AD8-5F3F859A54D6}"/>
              </a:ext>
            </a:extLst>
          </p:cNvPr>
          <p:cNvSpPr txBox="1"/>
          <p:nvPr/>
        </p:nvSpPr>
        <p:spPr>
          <a:xfrm>
            <a:off x="1008578" y="6074606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1683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428A7DDD-505B-1762-B8AC-C9A9FC90EFEE}"/>
              </a:ext>
            </a:extLst>
          </p:cNvPr>
          <p:cNvSpPr/>
          <p:nvPr/>
        </p:nvSpPr>
        <p:spPr>
          <a:xfrm>
            <a:off x="593160" y="3926316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F1C1D04-11EF-5FE6-753B-BE7DFF86905B}"/>
              </a:ext>
            </a:extLst>
          </p:cNvPr>
          <p:cNvSpPr/>
          <p:nvPr/>
        </p:nvSpPr>
        <p:spPr>
          <a:xfrm>
            <a:off x="593160" y="4644477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AA3D1E69-CF28-E03F-055F-53B8F30B3E8C}"/>
              </a:ext>
            </a:extLst>
          </p:cNvPr>
          <p:cNvSpPr/>
          <p:nvPr/>
        </p:nvSpPr>
        <p:spPr>
          <a:xfrm>
            <a:off x="575841" y="5362638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54DAC9D-B72B-10CD-185D-1176D58B7A45}"/>
              </a:ext>
            </a:extLst>
          </p:cNvPr>
          <p:cNvSpPr txBox="1"/>
          <p:nvPr/>
        </p:nvSpPr>
        <p:spPr>
          <a:xfrm>
            <a:off x="1020231" y="2551287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1626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4438F4D-B245-DC1A-BFA6-979445EFC5A5}"/>
              </a:ext>
            </a:extLst>
          </p:cNvPr>
          <p:cNvSpPr txBox="1"/>
          <p:nvPr/>
        </p:nvSpPr>
        <p:spPr>
          <a:xfrm>
            <a:off x="1008578" y="3875879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1642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7FFD19C-4BA7-0F12-3EDD-932D44ECFCA3}"/>
              </a:ext>
            </a:extLst>
          </p:cNvPr>
          <p:cNvSpPr txBox="1"/>
          <p:nvPr/>
        </p:nvSpPr>
        <p:spPr>
          <a:xfrm>
            <a:off x="1008578" y="4594040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1652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18C032C-BB22-AA2F-2F86-937B360DBB6E}"/>
              </a:ext>
            </a:extLst>
          </p:cNvPr>
          <p:cNvSpPr txBox="1"/>
          <p:nvPr/>
        </p:nvSpPr>
        <p:spPr>
          <a:xfrm>
            <a:off x="1008578" y="5323932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1662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88BB7CA-A3E2-C6F0-A3ED-8698A84BB438}"/>
              </a:ext>
            </a:extLst>
          </p:cNvPr>
          <p:cNvSpPr txBox="1"/>
          <p:nvPr/>
        </p:nvSpPr>
        <p:spPr>
          <a:xfrm>
            <a:off x="1020231" y="1524657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1624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40CEEB1-4DB4-9EE5-447D-996BE6E111F6}"/>
              </a:ext>
            </a:extLst>
          </p:cNvPr>
          <p:cNvSpPr txBox="1"/>
          <p:nvPr/>
        </p:nvSpPr>
        <p:spPr>
          <a:xfrm>
            <a:off x="2450051" y="1528723"/>
            <a:ext cx="6450859" cy="954107"/>
          </a:xfrm>
          <a:prstGeom prst="round1Rect">
            <a:avLst>
              <a:gd name="adj" fmla="val 363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荷蘭人占領臺灣南部，是最早占領臺灣的歐洲人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DD3839-D5EE-AFC5-CE93-E8C3A55708CC}"/>
              </a:ext>
            </a:extLst>
          </p:cNvPr>
          <p:cNvSpPr txBox="1"/>
          <p:nvPr/>
        </p:nvSpPr>
        <p:spPr>
          <a:xfrm>
            <a:off x="2450051" y="2615635"/>
            <a:ext cx="6450859" cy="523220"/>
          </a:xfrm>
          <a:prstGeom prst="round1Rect">
            <a:avLst>
              <a:gd name="adj" fmla="val 3631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西班牙人占領臺灣北部雞籠、淡水等地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1403BF0-632E-F62B-9DEE-F3054136C9CF}"/>
              </a:ext>
            </a:extLst>
          </p:cNvPr>
          <p:cNvSpPr txBox="1"/>
          <p:nvPr/>
        </p:nvSpPr>
        <p:spPr>
          <a:xfrm>
            <a:off x="2438398" y="3859229"/>
            <a:ext cx="6450859" cy="523220"/>
          </a:xfrm>
          <a:prstGeom prst="round1Rect">
            <a:avLst>
              <a:gd name="adj" fmla="val 3631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荷蘭人驅逐西班牙人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78785C6-975A-49F0-D32C-C32C8A61B630}"/>
              </a:ext>
            </a:extLst>
          </p:cNvPr>
          <p:cNvSpPr txBox="1"/>
          <p:nvPr/>
        </p:nvSpPr>
        <p:spPr>
          <a:xfrm>
            <a:off x="2438398" y="4580969"/>
            <a:ext cx="6450859" cy="523220"/>
          </a:xfrm>
          <a:prstGeom prst="round1Rect">
            <a:avLst>
              <a:gd name="adj" fmla="val 363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郭懷一抗荷事件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6143435-20D7-1B5A-9C54-BAAEDA468E1D}"/>
              </a:ext>
            </a:extLst>
          </p:cNvPr>
          <p:cNvSpPr txBox="1"/>
          <p:nvPr/>
        </p:nvSpPr>
        <p:spPr>
          <a:xfrm>
            <a:off x="2438398" y="5344714"/>
            <a:ext cx="6450859" cy="523220"/>
          </a:xfrm>
          <a:prstGeom prst="round1Rect">
            <a:avLst>
              <a:gd name="adj" fmla="val 3631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鄭成功占領臺灣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2F7FBB0-CF60-A5F8-A388-A934554493A1}"/>
              </a:ext>
            </a:extLst>
          </p:cNvPr>
          <p:cNvSpPr txBox="1"/>
          <p:nvPr/>
        </p:nvSpPr>
        <p:spPr>
          <a:xfrm>
            <a:off x="2438398" y="6053824"/>
            <a:ext cx="6450859" cy="523220"/>
          </a:xfrm>
          <a:prstGeom prst="round1Rect">
            <a:avLst>
              <a:gd name="adj" fmla="val 363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清帝國派遣施琅攻取臺灣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C2E7042-24AC-4AC1-BA64-A8AB34B51F48}"/>
              </a:ext>
            </a:extLst>
          </p:cNvPr>
          <p:cNvSpPr/>
          <p:nvPr/>
        </p:nvSpPr>
        <p:spPr>
          <a:xfrm>
            <a:off x="607259" y="3206316"/>
            <a:ext cx="360000" cy="36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F311D3-249E-4ADE-48A2-1F11851C527E}"/>
              </a:ext>
            </a:extLst>
          </p:cNvPr>
          <p:cNvSpPr txBox="1"/>
          <p:nvPr/>
        </p:nvSpPr>
        <p:spPr>
          <a:xfrm>
            <a:off x="1020231" y="3172337"/>
            <a:ext cx="20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1629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49B6114-A4D5-0592-2B5F-9B46C278FE04}"/>
              </a:ext>
            </a:extLst>
          </p:cNvPr>
          <p:cNvSpPr txBox="1"/>
          <p:nvPr/>
        </p:nvSpPr>
        <p:spPr>
          <a:xfrm>
            <a:off x="2450051" y="3236685"/>
            <a:ext cx="6450859" cy="523220"/>
          </a:xfrm>
          <a:prstGeom prst="round1Rect">
            <a:avLst>
              <a:gd name="adj" fmla="val 36316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麻豆社反抗事件</a:t>
            </a:r>
          </a:p>
        </p:txBody>
      </p:sp>
    </p:spTree>
    <p:extLst>
      <p:ext uri="{BB962C8B-B14F-4D97-AF65-F5344CB8AC3E}">
        <p14:creationId xmlns:p14="http://schemas.microsoft.com/office/powerpoint/2010/main" val="2065161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原住民與荷蘭人、西班牙人的互動</a:t>
            </a:r>
          </a:p>
        </p:txBody>
      </p:sp>
      <p:graphicFrame>
        <p:nvGraphicFramePr>
          <p:cNvPr id="13" name="表格 15">
            <a:extLst>
              <a:ext uri="{FF2B5EF4-FFF2-40B4-BE49-F238E27FC236}">
                <a16:creationId xmlns:a16="http://schemas.microsoft.com/office/drawing/2014/main" id="{77ADFA28-EC98-87F4-2CD2-CC37F3DE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950238"/>
              </p:ext>
            </p:extLst>
          </p:nvPr>
        </p:nvGraphicFramePr>
        <p:xfrm>
          <a:off x="435250" y="1506132"/>
          <a:ext cx="8607150" cy="47303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16574">
                  <a:extLst>
                    <a:ext uri="{9D8B030D-6E8A-4147-A177-3AD203B41FA5}">
                      <a16:colId xmlns:a16="http://schemas.microsoft.com/office/drawing/2014/main" val="473504857"/>
                    </a:ext>
                  </a:extLst>
                </a:gridCol>
                <a:gridCol w="3947532">
                  <a:extLst>
                    <a:ext uri="{9D8B030D-6E8A-4147-A177-3AD203B41FA5}">
                      <a16:colId xmlns:a16="http://schemas.microsoft.com/office/drawing/2014/main" val="125986611"/>
                    </a:ext>
                  </a:extLst>
                </a:gridCol>
                <a:gridCol w="3043044">
                  <a:extLst>
                    <a:ext uri="{9D8B030D-6E8A-4147-A177-3AD203B41FA5}">
                      <a16:colId xmlns:a16="http://schemas.microsoft.com/office/drawing/2014/main" val="876631314"/>
                    </a:ext>
                  </a:extLst>
                </a:gridCol>
              </a:tblGrid>
              <a:tr h="252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外來者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荷蘭人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西班牙人</a:t>
                      </a:r>
                      <a:endParaRPr lang="zh-TW" altLang="en-US" sz="3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579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武力鎮壓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強化對各地的控制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26918"/>
                  </a:ext>
                </a:extLst>
              </a:tr>
              <a:tr h="5241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宗教教化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基督教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天主教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3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貿易方式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透過漢人仲介，以布匹、鹽、鐵器交換原住民的鹿皮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>
                          <a:latin typeface="+mn-ea"/>
                          <a:ea typeface="+mn-ea"/>
                        </a:rPr>
                        <a:t>原住民提供鹿皮等商品，交換漢人的布匹、鹽、鐵器</a:t>
                      </a:r>
                      <a:endParaRPr lang="zh-TW" altLang="en-US" sz="28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97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其它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79413" indent="-379413"/>
                      <a:r>
                        <a:rPr lang="en-US" altLang="zh-TW" sz="2800" b="0" dirty="0"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授予長老管理各社的權力</a:t>
                      </a:r>
                    </a:p>
                    <a:p>
                      <a:pPr marL="379413" indent="-379413"/>
                      <a:r>
                        <a:rPr lang="en-US" altLang="zh-TW" sz="2800" b="0" dirty="0"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教原住民用羅馬字母拼寫新港社的語言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>
                          <a:latin typeface="+mn-ea"/>
                          <a:ea typeface="+mn-ea"/>
                        </a:rPr>
                        <a:t>以武力降服雞籠、淡水地區的原住民部落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8536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09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鄭氏統治下的原住民</a:t>
            </a:r>
          </a:p>
        </p:txBody>
      </p:sp>
      <p:graphicFrame>
        <p:nvGraphicFramePr>
          <p:cNvPr id="13" name="表格 15">
            <a:extLst>
              <a:ext uri="{FF2B5EF4-FFF2-40B4-BE49-F238E27FC236}">
                <a16:creationId xmlns:a16="http://schemas.microsoft.com/office/drawing/2014/main" id="{77ADFA28-EC98-87F4-2CD2-CC37F3DE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75879"/>
              </p:ext>
            </p:extLst>
          </p:nvPr>
        </p:nvGraphicFramePr>
        <p:xfrm>
          <a:off x="408217" y="1584960"/>
          <a:ext cx="8479305" cy="2895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9159">
                  <a:extLst>
                    <a:ext uri="{9D8B030D-6E8A-4147-A177-3AD203B41FA5}">
                      <a16:colId xmlns:a16="http://schemas.microsoft.com/office/drawing/2014/main" val="473504857"/>
                    </a:ext>
                  </a:extLst>
                </a:gridCol>
                <a:gridCol w="5910146">
                  <a:extLst>
                    <a:ext uri="{9D8B030D-6E8A-4147-A177-3AD203B41FA5}">
                      <a16:colId xmlns:a16="http://schemas.microsoft.com/office/drawing/2014/main" val="1555032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說明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579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+mn-ea"/>
                          <a:ea typeface="+mn-ea"/>
                        </a:rPr>
                        <a:t>生活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原住民學習漢人的耕作技術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026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+mn-ea"/>
                          <a:ea typeface="+mn-ea"/>
                        </a:rPr>
                        <a:t>教育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鄭氏以儒家文化取代基督教文明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623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+mn-ea"/>
                          <a:ea typeface="+mn-ea"/>
                        </a:rPr>
                        <a:t>生活空間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漢人侵奪原住民的土地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44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+mn-ea"/>
                          <a:ea typeface="+mn-ea"/>
                        </a:rPr>
                        <a:t>原住民回應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中部大肚王武力反抗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396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56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C80C09F2-62B4-CE72-F165-E0399510AD43}"/>
              </a:ext>
            </a:extLst>
          </p:cNvPr>
          <p:cNvGrpSpPr/>
          <p:nvPr/>
        </p:nvGrpSpPr>
        <p:grpSpPr>
          <a:xfrm>
            <a:off x="2213984" y="2045533"/>
            <a:ext cx="6759332" cy="3864144"/>
            <a:chOff x="2213984" y="2045533"/>
            <a:chExt cx="6759332" cy="3864144"/>
          </a:xfrm>
        </p:grpSpPr>
        <p:sp>
          <p:nvSpPr>
            <p:cNvPr id="12" name="箭號: 上彎 11">
              <a:extLst>
                <a:ext uri="{FF2B5EF4-FFF2-40B4-BE49-F238E27FC236}">
                  <a16:creationId xmlns:a16="http://schemas.microsoft.com/office/drawing/2014/main" id="{BFDEB307-5F9D-FCF1-7A48-17BDDD4D553A}"/>
                </a:ext>
              </a:extLst>
            </p:cNvPr>
            <p:cNvSpPr/>
            <p:nvPr/>
          </p:nvSpPr>
          <p:spPr>
            <a:xfrm rot="16200000" flipV="1">
              <a:off x="5217981" y="3483545"/>
              <a:ext cx="2412000" cy="252000"/>
            </a:xfrm>
            <a:prstGeom prst="bentUp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箭號: 上彎 3">
              <a:extLst>
                <a:ext uri="{FF2B5EF4-FFF2-40B4-BE49-F238E27FC236}">
                  <a16:creationId xmlns:a16="http://schemas.microsoft.com/office/drawing/2014/main" id="{BF735FBA-69FA-8F7C-1338-B1E68287D094}"/>
                </a:ext>
              </a:extLst>
            </p:cNvPr>
            <p:cNvSpPr/>
            <p:nvPr/>
          </p:nvSpPr>
          <p:spPr>
            <a:xfrm rot="5400000">
              <a:off x="2141984" y="5335346"/>
              <a:ext cx="396000" cy="252000"/>
            </a:xfrm>
            <a:prstGeom prst="bentUp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箭號: 上彎 9">
              <a:extLst>
                <a:ext uri="{FF2B5EF4-FFF2-40B4-BE49-F238E27FC236}">
                  <a16:creationId xmlns:a16="http://schemas.microsoft.com/office/drawing/2014/main" id="{41562B1C-46D2-E5F9-BF85-E02785A258C9}"/>
                </a:ext>
              </a:extLst>
            </p:cNvPr>
            <p:cNvSpPr/>
            <p:nvPr/>
          </p:nvSpPr>
          <p:spPr>
            <a:xfrm rot="16200000" flipV="1">
              <a:off x="2408606" y="3724517"/>
              <a:ext cx="1872000" cy="252000"/>
            </a:xfrm>
            <a:prstGeom prst="bentUp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A6562D3F-1399-DA7C-7BF5-0D1700E27408}"/>
                </a:ext>
              </a:extLst>
            </p:cNvPr>
            <p:cNvSpPr txBox="1"/>
            <p:nvPr/>
          </p:nvSpPr>
          <p:spPr>
            <a:xfrm>
              <a:off x="3452008" y="2544982"/>
              <a:ext cx="18358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1635</a:t>
              </a:r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荷蘭攻打麻豆社</a:t>
              </a:r>
              <a:endParaRPr lang="en-US" altLang="zh-TW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雙方簽訂條約</a:t>
              </a: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B02FE5C9-D9E3-5F48-2399-0D39CAA7BFF2}"/>
                </a:ext>
              </a:extLst>
            </p:cNvPr>
            <p:cNvSpPr txBox="1"/>
            <p:nvPr/>
          </p:nvSpPr>
          <p:spPr>
            <a:xfrm>
              <a:off x="6554186" y="2045533"/>
              <a:ext cx="2241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1661</a:t>
              </a:r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大肚王抵抗鄭軍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19B19F3-C84F-4327-0ADD-488B6E04B006}"/>
                </a:ext>
              </a:extLst>
            </p:cNvPr>
            <p:cNvSpPr txBox="1"/>
            <p:nvPr/>
          </p:nvSpPr>
          <p:spPr>
            <a:xfrm>
              <a:off x="2486926" y="5263346"/>
              <a:ext cx="1818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1629</a:t>
              </a:r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麻豆社反抗事件</a:t>
              </a:r>
            </a:p>
          </p:txBody>
        </p:sp>
        <p:sp>
          <p:nvSpPr>
            <p:cNvPr id="14" name="箭號: 上彎 13">
              <a:extLst>
                <a:ext uri="{FF2B5EF4-FFF2-40B4-BE49-F238E27FC236}">
                  <a16:creationId xmlns:a16="http://schemas.microsoft.com/office/drawing/2014/main" id="{D05A0AC3-A468-3F70-6EBE-09E5EB1B26EC}"/>
                </a:ext>
              </a:extLst>
            </p:cNvPr>
            <p:cNvSpPr/>
            <p:nvPr/>
          </p:nvSpPr>
          <p:spPr>
            <a:xfrm rot="16200000" flipV="1">
              <a:off x="6732302" y="4207992"/>
              <a:ext cx="1044000" cy="252000"/>
            </a:xfrm>
            <a:prstGeom prst="bentUp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BA0335B-F0F5-A954-07FD-9EEA3E6F01BE}"/>
                </a:ext>
              </a:extLst>
            </p:cNvPr>
            <p:cNvSpPr txBox="1"/>
            <p:nvPr/>
          </p:nvSpPr>
          <p:spPr>
            <a:xfrm>
              <a:off x="7377327" y="3443080"/>
              <a:ext cx="1595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1670</a:t>
              </a:r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年</a:t>
              </a:r>
              <a:endParaRPr lang="en-US" altLang="zh-TW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鄭氏派兵攻打中部沙轆社</a:t>
              </a:r>
            </a:p>
          </p:txBody>
        </p:sp>
      </p:grpSp>
      <p:sp>
        <p:nvSpPr>
          <p:cNvPr id="71" name="箭號: 上彎 70">
            <a:extLst>
              <a:ext uri="{FF2B5EF4-FFF2-40B4-BE49-F238E27FC236}">
                <a16:creationId xmlns:a16="http://schemas.microsoft.com/office/drawing/2014/main" id="{A5E70B71-E1B8-9240-6B03-29BB2FCEE000}"/>
              </a:ext>
            </a:extLst>
          </p:cNvPr>
          <p:cNvSpPr/>
          <p:nvPr/>
        </p:nvSpPr>
        <p:spPr>
          <a:xfrm rot="16200000" flipV="1">
            <a:off x="5748769" y="3805711"/>
            <a:ext cx="1728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" name="箭號: 上彎 68">
            <a:extLst>
              <a:ext uri="{FF2B5EF4-FFF2-40B4-BE49-F238E27FC236}">
                <a16:creationId xmlns:a16="http://schemas.microsoft.com/office/drawing/2014/main" id="{B942A891-6D37-0C23-72D6-5E75FD46D3AA}"/>
              </a:ext>
            </a:extLst>
          </p:cNvPr>
          <p:cNvSpPr/>
          <p:nvPr/>
        </p:nvSpPr>
        <p:spPr>
          <a:xfrm rot="5400000">
            <a:off x="4597174" y="5541284"/>
            <a:ext cx="828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F0C4DB5A-17F8-3C85-FE53-F84852856D3C}"/>
              </a:ext>
            </a:extLst>
          </p:cNvPr>
          <p:cNvSpPr txBox="1"/>
          <p:nvPr/>
        </p:nvSpPr>
        <p:spPr>
          <a:xfrm>
            <a:off x="5125034" y="5548835"/>
            <a:ext cx="1835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1652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漢人郭懷一率眾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反抗荷蘭人</a:t>
            </a:r>
          </a:p>
        </p:txBody>
      </p:sp>
      <p:sp>
        <p:nvSpPr>
          <p:cNvPr id="67" name="箭號: 上彎 66">
            <a:extLst>
              <a:ext uri="{FF2B5EF4-FFF2-40B4-BE49-F238E27FC236}">
                <a16:creationId xmlns:a16="http://schemas.microsoft.com/office/drawing/2014/main" id="{832AB0A6-B734-275D-DE64-3D46BCE39AAA}"/>
              </a:ext>
            </a:extLst>
          </p:cNvPr>
          <p:cNvSpPr/>
          <p:nvPr/>
        </p:nvSpPr>
        <p:spPr>
          <a:xfrm rot="16200000" flipV="1">
            <a:off x="3679891" y="4300475"/>
            <a:ext cx="720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064CB8A-E347-C24A-92B2-D301D525DAF9}"/>
              </a:ext>
            </a:extLst>
          </p:cNvPr>
          <p:cNvSpPr txBox="1"/>
          <p:nvPr/>
        </p:nvSpPr>
        <p:spPr>
          <a:xfrm>
            <a:off x="824033" y="2238979"/>
            <a:ext cx="2108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1604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荷蘭艦隊入侵澎湖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被明將沈有容勸退</a:t>
            </a:r>
          </a:p>
        </p:txBody>
      </p:sp>
      <p:sp>
        <p:nvSpPr>
          <p:cNvPr id="7" name="箭號: 上彎 6">
            <a:extLst>
              <a:ext uri="{FF2B5EF4-FFF2-40B4-BE49-F238E27FC236}">
                <a16:creationId xmlns:a16="http://schemas.microsoft.com/office/drawing/2014/main" id="{C3AFAFC7-7F50-F143-DCE8-F94F7F3F286F}"/>
              </a:ext>
            </a:extLst>
          </p:cNvPr>
          <p:cNvSpPr/>
          <p:nvPr/>
        </p:nvSpPr>
        <p:spPr>
          <a:xfrm rot="16200000" flipV="1">
            <a:off x="-342442" y="3580475"/>
            <a:ext cx="2160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箭號: 上彎 8">
            <a:extLst>
              <a:ext uri="{FF2B5EF4-FFF2-40B4-BE49-F238E27FC236}">
                <a16:creationId xmlns:a16="http://schemas.microsoft.com/office/drawing/2014/main" id="{16A8E814-52BE-A355-3C01-9C78CDA7B27D}"/>
              </a:ext>
            </a:extLst>
          </p:cNvPr>
          <p:cNvSpPr/>
          <p:nvPr/>
        </p:nvSpPr>
        <p:spPr>
          <a:xfrm rot="16200000" flipV="1">
            <a:off x="971648" y="4111711"/>
            <a:ext cx="1116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04C57560-3C9F-372D-B835-E2977E440C98}"/>
              </a:ext>
            </a:extLst>
          </p:cNvPr>
          <p:cNvSpPr txBox="1"/>
          <p:nvPr/>
        </p:nvSpPr>
        <p:spPr>
          <a:xfrm>
            <a:off x="4147292" y="3737657"/>
            <a:ext cx="2241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1642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荷蘭人驅逐西班牙人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進占臺灣北部</a:t>
            </a:r>
          </a:p>
        </p:txBody>
      </p:sp>
      <p:sp>
        <p:nvSpPr>
          <p:cNvPr id="65" name="箭號: 上彎 64">
            <a:extLst>
              <a:ext uri="{FF2B5EF4-FFF2-40B4-BE49-F238E27FC236}">
                <a16:creationId xmlns:a16="http://schemas.microsoft.com/office/drawing/2014/main" id="{598EF59A-3B5C-08A9-ABAC-D4CFBF50606A}"/>
              </a:ext>
            </a:extLst>
          </p:cNvPr>
          <p:cNvSpPr/>
          <p:nvPr/>
        </p:nvSpPr>
        <p:spPr>
          <a:xfrm rot="5400000">
            <a:off x="1374445" y="5645184"/>
            <a:ext cx="1008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91D921D9-EBE4-D686-4AE7-0A849139743F}"/>
              </a:ext>
            </a:extLst>
          </p:cNvPr>
          <p:cNvSpPr txBox="1"/>
          <p:nvPr/>
        </p:nvSpPr>
        <p:spPr>
          <a:xfrm>
            <a:off x="1982154" y="5869516"/>
            <a:ext cx="224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1626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西班牙人占領雞籠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7ACC821-22F3-E1FF-6593-594AFB998509}"/>
              </a:ext>
            </a:extLst>
          </p:cNvPr>
          <p:cNvSpPr txBox="1"/>
          <p:nvPr/>
        </p:nvSpPr>
        <p:spPr>
          <a:xfrm>
            <a:off x="308589" y="4555603"/>
            <a:ext cx="8604592" cy="917079"/>
          </a:xfrm>
          <a:prstGeom prst="stripedRightArrow">
            <a:avLst>
              <a:gd name="adj1" fmla="val 50000"/>
              <a:gd name="adj2" fmla="val 49032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大航海時代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D30E9C4A-496B-ABCC-4472-A6EE18CCE6C9}"/>
              </a:ext>
            </a:extLst>
          </p:cNvPr>
          <p:cNvSpPr txBox="1"/>
          <p:nvPr/>
        </p:nvSpPr>
        <p:spPr>
          <a:xfrm>
            <a:off x="1667710" y="3166081"/>
            <a:ext cx="1437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1624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荷蘭人占領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臺灣南部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築熱蘭遮城</a:t>
            </a:r>
          </a:p>
        </p:txBody>
      </p:sp>
      <p:sp>
        <p:nvSpPr>
          <p:cNvPr id="73" name="箭號: 上彎 72">
            <a:extLst>
              <a:ext uri="{FF2B5EF4-FFF2-40B4-BE49-F238E27FC236}">
                <a16:creationId xmlns:a16="http://schemas.microsoft.com/office/drawing/2014/main" id="{DB41F921-5E1D-A0CE-D2D5-CE43D0C1CFF1}"/>
              </a:ext>
            </a:extLst>
          </p:cNvPr>
          <p:cNvSpPr/>
          <p:nvPr/>
        </p:nvSpPr>
        <p:spPr>
          <a:xfrm rot="5400000">
            <a:off x="7162387" y="5541284"/>
            <a:ext cx="828000" cy="252000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9F61CF41-0332-C3A4-51FB-0D2D8C9E4F53}"/>
              </a:ext>
            </a:extLst>
          </p:cNvPr>
          <p:cNvSpPr txBox="1"/>
          <p:nvPr/>
        </p:nvSpPr>
        <p:spPr>
          <a:xfrm>
            <a:off x="7702388" y="5712767"/>
            <a:ext cx="1287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1683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施琅攻取臺灣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DA6D59C-4352-5E3D-3E42-B9C8A32014D9}"/>
              </a:ext>
            </a:extLst>
          </p:cNvPr>
          <p:cNvSpPr txBox="1"/>
          <p:nvPr/>
        </p:nvSpPr>
        <p:spPr>
          <a:xfrm>
            <a:off x="6731578" y="2719328"/>
            <a:ext cx="2241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1662</a:t>
            </a: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鄭成功將荷蘭人逐出臺灣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77261B5-2028-37B8-6B93-8E83505C0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107</a:t>
            </a:r>
            <a:endParaRPr lang="zh-TW" altLang="en-US" dirty="0"/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06772F29-8ADA-802E-0257-081A6A4CBCDD}"/>
              </a:ext>
            </a:extLst>
          </p:cNvPr>
          <p:cNvCxnSpPr>
            <a:cxnSpLocks/>
          </p:cNvCxnSpPr>
          <p:nvPr/>
        </p:nvCxnSpPr>
        <p:spPr>
          <a:xfrm flipH="1" flipV="1">
            <a:off x="934981" y="596995"/>
            <a:ext cx="0" cy="3821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54490DA-D39D-785E-A913-5780E3E27DBD}"/>
              </a:ext>
            </a:extLst>
          </p:cNvPr>
          <p:cNvSpPr txBox="1"/>
          <p:nvPr/>
        </p:nvSpPr>
        <p:spPr>
          <a:xfrm>
            <a:off x="257108" y="265622"/>
            <a:ext cx="171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約西元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1600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40D7AEB-74DF-1508-13A7-C82E062E1F6E}"/>
              </a:ext>
            </a:extLst>
          </p:cNvPr>
          <p:cNvCxnSpPr>
            <a:cxnSpLocks/>
          </p:cNvCxnSpPr>
          <p:nvPr/>
        </p:nvCxnSpPr>
        <p:spPr>
          <a:xfrm flipV="1">
            <a:off x="2370360" y="596995"/>
            <a:ext cx="0" cy="3821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F0F4BB2-8515-9C6D-B565-ADE4C66DC001}"/>
              </a:ext>
            </a:extLst>
          </p:cNvPr>
          <p:cNvSpPr txBox="1"/>
          <p:nvPr/>
        </p:nvSpPr>
        <p:spPr>
          <a:xfrm>
            <a:off x="1972423" y="265622"/>
            <a:ext cx="102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1683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1A654F9-F69D-D6E6-448B-06A25CFBC6A9}"/>
              </a:ext>
            </a:extLst>
          </p:cNvPr>
          <p:cNvCxnSpPr>
            <a:cxnSpLocks/>
          </p:cNvCxnSpPr>
          <p:nvPr/>
        </p:nvCxnSpPr>
        <p:spPr>
          <a:xfrm flipV="1">
            <a:off x="6107844" y="596995"/>
            <a:ext cx="0" cy="3821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A7D23C2B-7F24-9ED5-29DB-9162539DBFF1}"/>
              </a:ext>
            </a:extLst>
          </p:cNvPr>
          <p:cNvSpPr txBox="1"/>
          <p:nvPr/>
        </p:nvSpPr>
        <p:spPr>
          <a:xfrm>
            <a:off x="5654391" y="265622"/>
            <a:ext cx="102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1895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7AB9B4F2-ECF8-8A8E-742B-74132B8F4F65}"/>
              </a:ext>
            </a:extLst>
          </p:cNvPr>
          <p:cNvCxnSpPr>
            <a:cxnSpLocks/>
          </p:cNvCxnSpPr>
          <p:nvPr/>
        </p:nvCxnSpPr>
        <p:spPr>
          <a:xfrm flipV="1">
            <a:off x="7421071" y="596995"/>
            <a:ext cx="0" cy="38212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ADE20E1-B249-5425-3D83-FA4B52505206}"/>
              </a:ext>
            </a:extLst>
          </p:cNvPr>
          <p:cNvSpPr txBox="1"/>
          <p:nvPr/>
        </p:nvSpPr>
        <p:spPr>
          <a:xfrm>
            <a:off x="6958348" y="265622"/>
            <a:ext cx="1029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3BFEB44A-41D5-EC89-E227-8E726F49F1B6}"/>
              </a:ext>
            </a:extLst>
          </p:cNvPr>
          <p:cNvGrpSpPr/>
          <p:nvPr/>
        </p:nvGrpSpPr>
        <p:grpSpPr>
          <a:xfrm>
            <a:off x="215751" y="995559"/>
            <a:ext cx="8784232" cy="766365"/>
            <a:chOff x="215751" y="995559"/>
            <a:chExt cx="8784232" cy="76636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DA5A1BEE-418E-C088-C367-88A3FB071E91}"/>
                </a:ext>
              </a:extLst>
            </p:cNvPr>
            <p:cNvGrpSpPr/>
            <p:nvPr/>
          </p:nvGrpSpPr>
          <p:grpSpPr>
            <a:xfrm>
              <a:off x="215751" y="995559"/>
              <a:ext cx="8784232" cy="766365"/>
              <a:chOff x="445232" y="2400464"/>
              <a:chExt cx="8784232" cy="766365"/>
            </a:xfrm>
          </p:grpSpPr>
          <p:sp>
            <p:nvSpPr>
              <p:cNvPr id="29" name="箭號: 五邊形 28">
                <a:extLst>
                  <a:ext uri="{FF2B5EF4-FFF2-40B4-BE49-F238E27FC236}">
                    <a16:creationId xmlns:a16="http://schemas.microsoft.com/office/drawing/2014/main" id="{126C1672-C95F-2E3B-D038-56C784C0D00C}"/>
                  </a:ext>
                </a:extLst>
              </p:cNvPr>
              <p:cNvSpPr/>
              <p:nvPr/>
            </p:nvSpPr>
            <p:spPr>
              <a:xfrm>
                <a:off x="7204203" y="2408402"/>
                <a:ext cx="2025261" cy="754079"/>
              </a:xfrm>
              <a:prstGeom prst="homePlat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algn="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altLang="zh-TW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897BC13F-2AC6-B4F3-F8C1-0D7B4D00E800}"/>
                  </a:ext>
                </a:extLst>
              </p:cNvPr>
              <p:cNvSpPr/>
              <p:nvPr/>
            </p:nvSpPr>
            <p:spPr>
              <a:xfrm>
                <a:off x="445232" y="2411985"/>
                <a:ext cx="1055122" cy="754079"/>
              </a:xfrm>
              <a:custGeom>
                <a:avLst/>
                <a:gdLst>
                  <a:gd name="connsiteX0" fmla="*/ 0 w 2111831"/>
                  <a:gd name="connsiteY0" fmla="*/ 0 h 844732"/>
                  <a:gd name="connsiteX1" fmla="*/ 1689465 w 2111831"/>
                  <a:gd name="connsiteY1" fmla="*/ 0 h 844732"/>
                  <a:gd name="connsiteX2" fmla="*/ 2111831 w 2111831"/>
                  <a:gd name="connsiteY2" fmla="*/ 422366 h 844732"/>
                  <a:gd name="connsiteX3" fmla="*/ 1689465 w 2111831"/>
                  <a:gd name="connsiteY3" fmla="*/ 844732 h 844732"/>
                  <a:gd name="connsiteX4" fmla="*/ 0 w 2111831"/>
                  <a:gd name="connsiteY4" fmla="*/ 844732 h 844732"/>
                  <a:gd name="connsiteX5" fmla="*/ 0 w 2111831"/>
                  <a:gd name="connsiteY5" fmla="*/ 0 h 84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1831" h="844732">
                    <a:moveTo>
                      <a:pt x="0" y="0"/>
                    </a:moveTo>
                    <a:lnTo>
                      <a:pt x="1689465" y="0"/>
                    </a:lnTo>
                    <a:lnTo>
                      <a:pt x="2111831" y="422366"/>
                    </a:lnTo>
                    <a:lnTo>
                      <a:pt x="1689465" y="844732"/>
                    </a:lnTo>
                    <a:lnTo>
                      <a:pt x="0" y="84473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9352" tIns="74676" rIns="248521" bIns="74676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史前時代</a:t>
                </a:r>
              </a:p>
            </p:txBody>
          </p:sp>
          <p:sp>
            <p:nvSpPr>
              <p:cNvPr id="28" name="箭號: 五邊形 27">
                <a:extLst>
                  <a:ext uri="{FF2B5EF4-FFF2-40B4-BE49-F238E27FC236}">
                    <a16:creationId xmlns:a16="http://schemas.microsoft.com/office/drawing/2014/main" id="{03AD1462-9115-31D9-A333-324B88ED3D06}"/>
                  </a:ext>
                </a:extLst>
              </p:cNvPr>
              <p:cNvSpPr/>
              <p:nvPr/>
            </p:nvSpPr>
            <p:spPr>
              <a:xfrm>
                <a:off x="6261444" y="2408402"/>
                <a:ext cx="1762583" cy="754079"/>
              </a:xfrm>
              <a:prstGeom prst="homePlat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日治</a:t>
                </a:r>
                <a:endParaRPr lang="en-US" altLang="zh-TW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時期</a:t>
                </a:r>
                <a:endParaRPr lang="en-US" altLang="zh-TW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箭號: 五邊形 26">
                <a:extLst>
                  <a:ext uri="{FF2B5EF4-FFF2-40B4-BE49-F238E27FC236}">
                    <a16:creationId xmlns:a16="http://schemas.microsoft.com/office/drawing/2014/main" id="{5A31467F-B0D0-3B8E-5E5F-C60FDB44ABDD}"/>
                  </a:ext>
                </a:extLst>
              </p:cNvPr>
              <p:cNvSpPr/>
              <p:nvPr/>
            </p:nvSpPr>
            <p:spPr>
              <a:xfrm>
                <a:off x="1940430" y="2400464"/>
                <a:ext cx="4749272" cy="754079"/>
              </a:xfrm>
              <a:prstGeom prst="homePlat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清帝國時期</a:t>
                </a:r>
                <a:endParaRPr lang="en-US" altLang="zh-TW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DA6C03F2-EF2D-8C53-4C86-DFA62665D606}"/>
                  </a:ext>
                </a:extLst>
              </p:cNvPr>
              <p:cNvSpPr/>
              <p:nvPr/>
            </p:nvSpPr>
            <p:spPr>
              <a:xfrm>
                <a:off x="1164462" y="2412750"/>
                <a:ext cx="1762583" cy="754079"/>
              </a:xfrm>
              <a:custGeom>
                <a:avLst/>
                <a:gdLst>
                  <a:gd name="connsiteX0" fmla="*/ 0 w 2111831"/>
                  <a:gd name="connsiteY0" fmla="*/ 0 h 844732"/>
                  <a:gd name="connsiteX1" fmla="*/ 1689465 w 2111831"/>
                  <a:gd name="connsiteY1" fmla="*/ 0 h 844732"/>
                  <a:gd name="connsiteX2" fmla="*/ 2111831 w 2111831"/>
                  <a:gd name="connsiteY2" fmla="*/ 422366 h 844732"/>
                  <a:gd name="connsiteX3" fmla="*/ 1689465 w 2111831"/>
                  <a:gd name="connsiteY3" fmla="*/ 844732 h 844732"/>
                  <a:gd name="connsiteX4" fmla="*/ 0 w 2111831"/>
                  <a:gd name="connsiteY4" fmla="*/ 844732 h 844732"/>
                  <a:gd name="connsiteX5" fmla="*/ 422366 w 2111831"/>
                  <a:gd name="connsiteY5" fmla="*/ 422366 h 844732"/>
                  <a:gd name="connsiteX6" fmla="*/ 0 w 2111831"/>
                  <a:gd name="connsiteY6" fmla="*/ 0 h 84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1831" h="844732">
                    <a:moveTo>
                      <a:pt x="0" y="0"/>
                    </a:moveTo>
                    <a:lnTo>
                      <a:pt x="1689465" y="0"/>
                    </a:lnTo>
                    <a:lnTo>
                      <a:pt x="2111831" y="422366"/>
                    </a:lnTo>
                    <a:lnTo>
                      <a:pt x="1689465" y="844732"/>
                    </a:lnTo>
                    <a:lnTo>
                      <a:pt x="0" y="844732"/>
                    </a:lnTo>
                    <a:lnTo>
                      <a:pt x="422366" y="42236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大航海時代</a:t>
                </a:r>
              </a:p>
            </p:txBody>
          </p:sp>
        </p:grp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7BF7251A-5A6D-8B4C-C23B-04E0E1E137E9}"/>
                </a:ext>
              </a:extLst>
            </p:cNvPr>
            <p:cNvSpPr txBox="1"/>
            <p:nvPr/>
          </p:nvSpPr>
          <p:spPr>
            <a:xfrm>
              <a:off x="7684748" y="1082699"/>
              <a:ext cx="11268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中華民國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在臺灣</a:t>
              </a:r>
            </a:p>
          </p:txBody>
        </p:sp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9492528-2F3D-1EFF-52E7-F942EE846A7E}"/>
              </a:ext>
            </a:extLst>
          </p:cNvPr>
          <p:cNvGrpSpPr/>
          <p:nvPr/>
        </p:nvGrpSpPr>
        <p:grpSpPr>
          <a:xfrm>
            <a:off x="206058" y="1015613"/>
            <a:ext cx="8784232" cy="766365"/>
            <a:chOff x="215751" y="995559"/>
            <a:chExt cx="8784232" cy="766365"/>
          </a:xfrm>
          <a:solidFill>
            <a:schemeClr val="bg1">
              <a:lumMod val="75000"/>
            </a:schemeClr>
          </a:solidFill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099BDC72-6F9D-2BCD-1563-02D63174941E}"/>
                </a:ext>
              </a:extLst>
            </p:cNvPr>
            <p:cNvGrpSpPr/>
            <p:nvPr/>
          </p:nvGrpSpPr>
          <p:grpSpPr>
            <a:xfrm>
              <a:off x="215751" y="995559"/>
              <a:ext cx="8784232" cy="766365"/>
              <a:chOff x="445232" y="2400464"/>
              <a:chExt cx="8784232" cy="766365"/>
            </a:xfrm>
            <a:grpFill/>
          </p:grpSpPr>
          <p:sp>
            <p:nvSpPr>
              <p:cNvPr id="80" name="箭號: 五邊形 79">
                <a:extLst>
                  <a:ext uri="{FF2B5EF4-FFF2-40B4-BE49-F238E27FC236}">
                    <a16:creationId xmlns:a16="http://schemas.microsoft.com/office/drawing/2014/main" id="{6C40126D-441D-2873-8BD3-EE49E9F5B2A9}"/>
                  </a:ext>
                </a:extLst>
              </p:cNvPr>
              <p:cNvSpPr/>
              <p:nvPr/>
            </p:nvSpPr>
            <p:spPr>
              <a:xfrm>
                <a:off x="7204203" y="2408402"/>
                <a:ext cx="2025261" cy="754079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algn="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altLang="zh-TW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F013E93C-EC77-EF9D-AA77-602195A5CE63}"/>
                  </a:ext>
                </a:extLst>
              </p:cNvPr>
              <p:cNvSpPr/>
              <p:nvPr/>
            </p:nvSpPr>
            <p:spPr>
              <a:xfrm>
                <a:off x="445232" y="2411985"/>
                <a:ext cx="1055122" cy="754079"/>
              </a:xfrm>
              <a:custGeom>
                <a:avLst/>
                <a:gdLst>
                  <a:gd name="connsiteX0" fmla="*/ 0 w 2111831"/>
                  <a:gd name="connsiteY0" fmla="*/ 0 h 844732"/>
                  <a:gd name="connsiteX1" fmla="*/ 1689465 w 2111831"/>
                  <a:gd name="connsiteY1" fmla="*/ 0 h 844732"/>
                  <a:gd name="connsiteX2" fmla="*/ 2111831 w 2111831"/>
                  <a:gd name="connsiteY2" fmla="*/ 422366 h 844732"/>
                  <a:gd name="connsiteX3" fmla="*/ 1689465 w 2111831"/>
                  <a:gd name="connsiteY3" fmla="*/ 844732 h 844732"/>
                  <a:gd name="connsiteX4" fmla="*/ 0 w 2111831"/>
                  <a:gd name="connsiteY4" fmla="*/ 844732 h 844732"/>
                  <a:gd name="connsiteX5" fmla="*/ 0 w 2111831"/>
                  <a:gd name="connsiteY5" fmla="*/ 0 h 84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1831" h="844732">
                    <a:moveTo>
                      <a:pt x="0" y="0"/>
                    </a:moveTo>
                    <a:lnTo>
                      <a:pt x="1689465" y="0"/>
                    </a:lnTo>
                    <a:lnTo>
                      <a:pt x="2111831" y="422366"/>
                    </a:lnTo>
                    <a:lnTo>
                      <a:pt x="1689465" y="844732"/>
                    </a:lnTo>
                    <a:lnTo>
                      <a:pt x="0" y="84473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9352" tIns="74676" rIns="248521" bIns="74676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史前時代</a:t>
                </a:r>
              </a:p>
            </p:txBody>
          </p:sp>
          <p:sp>
            <p:nvSpPr>
              <p:cNvPr id="82" name="箭號: 五邊形 81">
                <a:extLst>
                  <a:ext uri="{FF2B5EF4-FFF2-40B4-BE49-F238E27FC236}">
                    <a16:creationId xmlns:a16="http://schemas.microsoft.com/office/drawing/2014/main" id="{4F3A2005-878F-58FF-1E68-6985B79072CD}"/>
                  </a:ext>
                </a:extLst>
              </p:cNvPr>
              <p:cNvSpPr/>
              <p:nvPr/>
            </p:nvSpPr>
            <p:spPr>
              <a:xfrm>
                <a:off x="6261444" y="2408402"/>
                <a:ext cx="1762583" cy="754079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日治</a:t>
                </a:r>
                <a:endParaRPr lang="en-US" altLang="zh-TW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時期</a:t>
                </a:r>
                <a:endParaRPr lang="en-US" altLang="zh-TW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3" name="箭號: 五邊形 82">
                <a:extLst>
                  <a:ext uri="{FF2B5EF4-FFF2-40B4-BE49-F238E27FC236}">
                    <a16:creationId xmlns:a16="http://schemas.microsoft.com/office/drawing/2014/main" id="{67B17426-D0D3-970A-005A-F88DC48E6655}"/>
                  </a:ext>
                </a:extLst>
              </p:cNvPr>
              <p:cNvSpPr/>
              <p:nvPr/>
            </p:nvSpPr>
            <p:spPr>
              <a:xfrm>
                <a:off x="1940430" y="2400464"/>
                <a:ext cx="4749272" cy="754079"/>
              </a:xfrm>
              <a:prstGeom prst="homePlat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清帝國時期</a:t>
                </a:r>
                <a:endParaRPr lang="en-US" altLang="zh-TW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751F57CF-D129-A3CB-B59C-DB9F7A39ECBF}"/>
                  </a:ext>
                </a:extLst>
              </p:cNvPr>
              <p:cNvSpPr/>
              <p:nvPr/>
            </p:nvSpPr>
            <p:spPr>
              <a:xfrm>
                <a:off x="1164462" y="2412750"/>
                <a:ext cx="1762583" cy="754079"/>
              </a:xfrm>
              <a:custGeom>
                <a:avLst/>
                <a:gdLst>
                  <a:gd name="connsiteX0" fmla="*/ 0 w 2111831"/>
                  <a:gd name="connsiteY0" fmla="*/ 0 h 844732"/>
                  <a:gd name="connsiteX1" fmla="*/ 1689465 w 2111831"/>
                  <a:gd name="connsiteY1" fmla="*/ 0 h 844732"/>
                  <a:gd name="connsiteX2" fmla="*/ 2111831 w 2111831"/>
                  <a:gd name="connsiteY2" fmla="*/ 422366 h 844732"/>
                  <a:gd name="connsiteX3" fmla="*/ 1689465 w 2111831"/>
                  <a:gd name="connsiteY3" fmla="*/ 844732 h 844732"/>
                  <a:gd name="connsiteX4" fmla="*/ 0 w 2111831"/>
                  <a:gd name="connsiteY4" fmla="*/ 844732 h 844732"/>
                  <a:gd name="connsiteX5" fmla="*/ 422366 w 2111831"/>
                  <a:gd name="connsiteY5" fmla="*/ 422366 h 844732"/>
                  <a:gd name="connsiteX6" fmla="*/ 0 w 2111831"/>
                  <a:gd name="connsiteY6" fmla="*/ 0 h 84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1831" h="844732">
                    <a:moveTo>
                      <a:pt x="0" y="0"/>
                    </a:moveTo>
                    <a:lnTo>
                      <a:pt x="1689465" y="0"/>
                    </a:lnTo>
                    <a:lnTo>
                      <a:pt x="2111831" y="422366"/>
                    </a:lnTo>
                    <a:lnTo>
                      <a:pt x="1689465" y="844732"/>
                    </a:lnTo>
                    <a:lnTo>
                      <a:pt x="0" y="844732"/>
                    </a:lnTo>
                    <a:lnTo>
                      <a:pt x="422366" y="42236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4380" tIns="74676" rIns="459704" bIns="74676" numCol="1" spcCol="1270" anchor="ctr" anchorCtr="0">
                <a:noAutofit/>
              </a:bodyPr>
              <a:lstStyle/>
              <a:p>
                <a:pPr marL="0" lvl="0" indent="0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大航海時代</a:t>
                </a:r>
              </a:p>
            </p:txBody>
          </p:sp>
        </p:grp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C4DF9245-D470-23F4-7FB2-A579584D0D7D}"/>
                </a:ext>
              </a:extLst>
            </p:cNvPr>
            <p:cNvSpPr txBox="1"/>
            <p:nvPr/>
          </p:nvSpPr>
          <p:spPr>
            <a:xfrm>
              <a:off x="7684748" y="1082699"/>
              <a:ext cx="11268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中華民國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在臺灣</a:t>
              </a:r>
            </a:p>
          </p:txBody>
        </p:sp>
      </p:grpSp>
      <p:sp>
        <p:nvSpPr>
          <p:cNvPr id="85" name="手繪多邊形: 圖案 84">
            <a:extLst>
              <a:ext uri="{FF2B5EF4-FFF2-40B4-BE49-F238E27FC236}">
                <a16:creationId xmlns:a16="http://schemas.microsoft.com/office/drawing/2014/main" id="{3F6F9806-8F97-13A5-5AF2-1D554BFF8749}"/>
              </a:ext>
            </a:extLst>
          </p:cNvPr>
          <p:cNvSpPr/>
          <p:nvPr/>
        </p:nvSpPr>
        <p:spPr>
          <a:xfrm>
            <a:off x="941109" y="1004197"/>
            <a:ext cx="1762583" cy="754079"/>
          </a:xfrm>
          <a:custGeom>
            <a:avLst/>
            <a:gdLst>
              <a:gd name="connsiteX0" fmla="*/ 0 w 2111831"/>
              <a:gd name="connsiteY0" fmla="*/ 0 h 844732"/>
              <a:gd name="connsiteX1" fmla="*/ 1689465 w 2111831"/>
              <a:gd name="connsiteY1" fmla="*/ 0 h 844732"/>
              <a:gd name="connsiteX2" fmla="*/ 2111831 w 2111831"/>
              <a:gd name="connsiteY2" fmla="*/ 422366 h 844732"/>
              <a:gd name="connsiteX3" fmla="*/ 1689465 w 2111831"/>
              <a:gd name="connsiteY3" fmla="*/ 844732 h 844732"/>
              <a:gd name="connsiteX4" fmla="*/ 0 w 2111831"/>
              <a:gd name="connsiteY4" fmla="*/ 844732 h 844732"/>
              <a:gd name="connsiteX5" fmla="*/ 422366 w 2111831"/>
              <a:gd name="connsiteY5" fmla="*/ 422366 h 844732"/>
              <a:gd name="connsiteX6" fmla="*/ 0 w 2111831"/>
              <a:gd name="connsiteY6" fmla="*/ 0 h 84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1831" h="844732">
                <a:moveTo>
                  <a:pt x="0" y="0"/>
                </a:moveTo>
                <a:lnTo>
                  <a:pt x="1689465" y="0"/>
                </a:lnTo>
                <a:lnTo>
                  <a:pt x="2111831" y="422366"/>
                </a:lnTo>
                <a:lnTo>
                  <a:pt x="1689465" y="844732"/>
                </a:lnTo>
                <a:lnTo>
                  <a:pt x="0" y="844732"/>
                </a:lnTo>
                <a:lnTo>
                  <a:pt x="422366" y="4223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534380" tIns="74676" rIns="459704" bIns="74676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大航海時代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C7709D7-9E28-7ADF-A8AB-D3C442853D65}"/>
              </a:ext>
            </a:extLst>
          </p:cNvPr>
          <p:cNvGrpSpPr/>
          <p:nvPr/>
        </p:nvGrpSpPr>
        <p:grpSpPr>
          <a:xfrm>
            <a:off x="2004445" y="1821499"/>
            <a:ext cx="4426667" cy="281574"/>
            <a:chOff x="1819220" y="4859446"/>
            <a:chExt cx="4426667" cy="281574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BD783DAB-307A-B079-FD6A-9B83EDFCEC12}"/>
                </a:ext>
              </a:extLst>
            </p:cNvPr>
            <p:cNvSpPr txBox="1"/>
            <p:nvPr/>
          </p:nvSpPr>
          <p:spPr>
            <a:xfrm>
              <a:off x="1819220" y="4863912"/>
              <a:ext cx="582468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康熙</a:t>
              </a: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490057BF-A702-3052-72A0-2F822D1140A4}"/>
                </a:ext>
              </a:extLst>
            </p:cNvPr>
            <p:cNvSpPr txBox="1"/>
            <p:nvPr/>
          </p:nvSpPr>
          <p:spPr>
            <a:xfrm>
              <a:off x="2401687" y="4859447"/>
              <a:ext cx="509970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雍正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B54C74BF-5E46-A703-5641-ECA23ED39284}"/>
                </a:ext>
              </a:extLst>
            </p:cNvPr>
            <p:cNvSpPr txBox="1"/>
            <p:nvPr/>
          </p:nvSpPr>
          <p:spPr>
            <a:xfrm>
              <a:off x="2919822" y="4862162"/>
              <a:ext cx="694223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乾隆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7A2D4898-5915-C05C-C383-CB90FB0D053B}"/>
                </a:ext>
              </a:extLst>
            </p:cNvPr>
            <p:cNvSpPr txBox="1"/>
            <p:nvPr/>
          </p:nvSpPr>
          <p:spPr>
            <a:xfrm>
              <a:off x="3610339" y="4859446"/>
              <a:ext cx="497253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嘉慶</a:t>
              </a: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B1449B3A-23C2-5A44-90D0-41911CBCEAF9}"/>
                </a:ext>
              </a:extLst>
            </p:cNvPr>
            <p:cNvSpPr txBox="1"/>
            <p:nvPr/>
          </p:nvSpPr>
          <p:spPr>
            <a:xfrm>
              <a:off x="4119804" y="4863711"/>
              <a:ext cx="509970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道光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A84452C2-9D5E-63E3-524F-B8019F53FA41}"/>
                </a:ext>
              </a:extLst>
            </p:cNvPr>
            <p:cNvSpPr txBox="1"/>
            <p:nvPr/>
          </p:nvSpPr>
          <p:spPr>
            <a:xfrm>
              <a:off x="4620119" y="4860025"/>
              <a:ext cx="500377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咸豐</a:t>
              </a: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C3D68CF0-A320-8AD1-4237-3D1BFE393D1B}"/>
                </a:ext>
              </a:extLst>
            </p:cNvPr>
            <p:cNvSpPr txBox="1"/>
            <p:nvPr/>
          </p:nvSpPr>
          <p:spPr>
            <a:xfrm>
              <a:off x="5130610" y="4864021"/>
              <a:ext cx="522694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同治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B1DDF9BA-DD8A-5DD3-A0CE-14D3CEC926FE}"/>
                </a:ext>
              </a:extLst>
            </p:cNvPr>
            <p:cNvSpPr txBox="1"/>
            <p:nvPr/>
          </p:nvSpPr>
          <p:spPr>
            <a:xfrm>
              <a:off x="5663418" y="4860025"/>
              <a:ext cx="582469" cy="27699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/>
                <a:t>光緒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38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原住民與外來者的接觸</a:t>
            </a:r>
          </a:p>
        </p:txBody>
      </p:sp>
      <p:graphicFrame>
        <p:nvGraphicFramePr>
          <p:cNvPr id="13" name="表格 15">
            <a:extLst>
              <a:ext uri="{FF2B5EF4-FFF2-40B4-BE49-F238E27FC236}">
                <a16:creationId xmlns:a16="http://schemas.microsoft.com/office/drawing/2014/main" id="{77ADFA28-EC98-87F4-2CD2-CC37F3DE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19829"/>
              </p:ext>
            </p:extLst>
          </p:nvPr>
        </p:nvGraphicFramePr>
        <p:xfrm>
          <a:off x="453087" y="1310242"/>
          <a:ext cx="8467889" cy="52429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2191">
                  <a:extLst>
                    <a:ext uri="{9D8B030D-6E8A-4147-A177-3AD203B41FA5}">
                      <a16:colId xmlns:a16="http://schemas.microsoft.com/office/drawing/2014/main" val="473504857"/>
                    </a:ext>
                  </a:extLst>
                </a:gridCol>
                <a:gridCol w="2278566">
                  <a:extLst>
                    <a:ext uri="{9D8B030D-6E8A-4147-A177-3AD203B41FA5}">
                      <a16:colId xmlns:a16="http://schemas.microsoft.com/office/drawing/2014/main" val="125986611"/>
                    </a:ext>
                  </a:extLst>
                </a:gridCol>
                <a:gridCol w="2278566">
                  <a:extLst>
                    <a:ext uri="{9D8B030D-6E8A-4147-A177-3AD203B41FA5}">
                      <a16:colId xmlns:a16="http://schemas.microsoft.com/office/drawing/2014/main" val="1555032129"/>
                    </a:ext>
                  </a:extLst>
                </a:gridCol>
                <a:gridCol w="2278566">
                  <a:extLst>
                    <a:ext uri="{9D8B030D-6E8A-4147-A177-3AD203B41FA5}">
                      <a16:colId xmlns:a16="http://schemas.microsoft.com/office/drawing/2014/main" val="745411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外來者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荷蘭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西班牙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鄭氏政權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579107"/>
                  </a:ext>
                </a:extLst>
              </a:tr>
              <a:tr h="23524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在臺時間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1624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～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1662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年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1626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～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1642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年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1662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～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1683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年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31343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在臺據點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大員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雞籠、淡水 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承天府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4271409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統治策略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武力鎮壓</a:t>
                      </a:r>
                      <a:endParaRPr lang="en-US" altLang="zh-TW" sz="2800" dirty="0"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行政控制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(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長老和地方會議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)</a:t>
                      </a:r>
                    </a:p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宗教教化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武力降服雞籠、淡水原住民，後宗教教化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對歸順者教以耕讀，不歸順者予以武力鎮壓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964407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99B4226-35E5-4667-0EBB-107E4FFD9D12}"/>
              </a:ext>
            </a:extLst>
          </p:cNvPr>
          <p:cNvSpPr txBox="1"/>
          <p:nvPr/>
        </p:nvSpPr>
        <p:spPr>
          <a:xfrm>
            <a:off x="2207941" y="2375209"/>
            <a:ext cx="31892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荷蘭人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257C410-0344-C407-73AA-B1FF4AF13118}"/>
              </a:ext>
            </a:extLst>
          </p:cNvPr>
          <p:cNvSpPr txBox="1"/>
          <p:nvPr/>
        </p:nvSpPr>
        <p:spPr>
          <a:xfrm>
            <a:off x="2471853" y="2919012"/>
            <a:ext cx="25796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西班牙人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7979BAF-CE2B-F267-4086-2710DA6ECE47}"/>
              </a:ext>
            </a:extLst>
          </p:cNvPr>
          <p:cNvSpPr txBox="1"/>
          <p:nvPr/>
        </p:nvSpPr>
        <p:spPr>
          <a:xfrm>
            <a:off x="5397190" y="2375208"/>
            <a:ext cx="329372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鄭氏政權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ECC63B3-5972-6101-C989-580F174224DE}"/>
              </a:ext>
            </a:extLst>
          </p:cNvPr>
          <p:cNvCxnSpPr/>
          <p:nvPr/>
        </p:nvCxnSpPr>
        <p:spPr>
          <a:xfrm>
            <a:off x="5058564" y="2883452"/>
            <a:ext cx="0" cy="749739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B0045AEF-FE6E-4F4D-22F6-08512B597DE1}"/>
              </a:ext>
            </a:extLst>
          </p:cNvPr>
          <p:cNvSpPr txBox="1"/>
          <p:nvPr/>
        </p:nvSpPr>
        <p:spPr>
          <a:xfrm>
            <a:off x="3761677" y="3624011"/>
            <a:ext cx="291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荷蘭人北上驅逐西班牙人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49E3DA82-9DFF-3033-C409-1E6D03B93DE3}"/>
              </a:ext>
            </a:extLst>
          </p:cNvPr>
          <p:cNvCxnSpPr/>
          <p:nvPr/>
        </p:nvCxnSpPr>
        <p:spPr>
          <a:xfrm>
            <a:off x="5397190" y="2375208"/>
            <a:ext cx="0" cy="749739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7141035-2B9C-B572-F741-18E412279A53}"/>
              </a:ext>
            </a:extLst>
          </p:cNvPr>
          <p:cNvSpPr txBox="1"/>
          <p:nvPr/>
        </p:nvSpPr>
        <p:spPr>
          <a:xfrm>
            <a:off x="5107877" y="3124947"/>
            <a:ext cx="206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鄭成功驅逐荷蘭人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B2643E-21DD-0BC7-86D2-E52353FFAFB2}"/>
              </a:ext>
            </a:extLst>
          </p:cNvPr>
          <p:cNvCxnSpPr/>
          <p:nvPr/>
        </p:nvCxnSpPr>
        <p:spPr>
          <a:xfrm>
            <a:off x="8713463" y="2392681"/>
            <a:ext cx="0" cy="749739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13AEA24-5782-B68D-21D4-7CE9270FB969}"/>
              </a:ext>
            </a:extLst>
          </p:cNvPr>
          <p:cNvSpPr txBox="1"/>
          <p:nvPr/>
        </p:nvSpPr>
        <p:spPr>
          <a:xfrm>
            <a:off x="7107794" y="3120424"/>
            <a:ext cx="182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清帝國結束鄭氏</a:t>
            </a:r>
          </a:p>
        </p:txBody>
      </p:sp>
    </p:spTree>
    <p:extLst>
      <p:ext uri="{BB962C8B-B14F-4D97-AF65-F5344CB8AC3E}">
        <p14:creationId xmlns:p14="http://schemas.microsoft.com/office/powerpoint/2010/main" val="4008016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原住民與外來者的接觸</a:t>
            </a:r>
          </a:p>
        </p:txBody>
      </p:sp>
      <p:graphicFrame>
        <p:nvGraphicFramePr>
          <p:cNvPr id="13" name="表格 15">
            <a:extLst>
              <a:ext uri="{FF2B5EF4-FFF2-40B4-BE49-F238E27FC236}">
                <a16:creationId xmlns:a16="http://schemas.microsoft.com/office/drawing/2014/main" id="{77ADFA28-EC98-87F4-2CD2-CC37F3DE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36057"/>
              </p:ext>
            </p:extLst>
          </p:nvPr>
        </p:nvGraphicFramePr>
        <p:xfrm>
          <a:off x="453087" y="1310242"/>
          <a:ext cx="8467889" cy="3931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2191">
                  <a:extLst>
                    <a:ext uri="{9D8B030D-6E8A-4147-A177-3AD203B41FA5}">
                      <a16:colId xmlns:a16="http://schemas.microsoft.com/office/drawing/2014/main" val="473504857"/>
                    </a:ext>
                  </a:extLst>
                </a:gridCol>
                <a:gridCol w="2321622">
                  <a:extLst>
                    <a:ext uri="{9D8B030D-6E8A-4147-A177-3AD203B41FA5}">
                      <a16:colId xmlns:a16="http://schemas.microsoft.com/office/drawing/2014/main" val="12598661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555032129"/>
                    </a:ext>
                  </a:extLst>
                </a:gridCol>
                <a:gridCol w="3002776">
                  <a:extLst>
                    <a:ext uri="{9D8B030D-6E8A-4147-A177-3AD203B41FA5}">
                      <a16:colId xmlns:a16="http://schemas.microsoft.com/office/drawing/2014/main" val="745411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外來者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荷蘭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西班牙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鄭氏政權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579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主要反抗</a:t>
                      </a:r>
                    </a:p>
                    <a:p>
                      <a:pPr algn="ctr"/>
                      <a:r>
                        <a:rPr lang="zh-TW" altLang="en-US" sz="2800" b="1" dirty="0"/>
                        <a:t>勢力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麻豆社</a:t>
                      </a:r>
                    </a:p>
                    <a:p>
                      <a:pPr algn="l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(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荷蘭利用歸順的新港社攻打麻豆社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—</a:t>
                      </a:r>
                    </a:p>
                    <a:p>
                      <a:pPr algn="l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大肚王</a:t>
                      </a:r>
                    </a:p>
                    <a:p>
                      <a:pPr algn="l"/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(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+mn-ea"/>
                        </a:rPr>
                        <a:t>因鄭氏部隊拓墾範圍擴大，侵占原住民土地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+mn-ea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316348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文化傳播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74638" indent="-274638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建教堂，傳播基督教</a:t>
                      </a:r>
                      <a:endParaRPr lang="en-US" altLang="zh-TW" sz="2800" dirty="0"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274638" indent="-274638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為新港社創造新港文 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建教堂，傳播天主教</a:t>
                      </a:r>
                    </a:p>
                    <a:p>
                      <a:pPr algn="l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建臺灣最早的孔廟</a:t>
                      </a:r>
                    </a:p>
                    <a:p>
                      <a:pPr marL="285750" indent="-28575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設學校，傳播漢人的儒家文化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61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993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原住民與外來者的接觸</a:t>
            </a:r>
          </a:p>
        </p:txBody>
      </p:sp>
      <p:graphicFrame>
        <p:nvGraphicFramePr>
          <p:cNvPr id="13" name="表格 15">
            <a:extLst>
              <a:ext uri="{FF2B5EF4-FFF2-40B4-BE49-F238E27FC236}">
                <a16:creationId xmlns:a16="http://schemas.microsoft.com/office/drawing/2014/main" id="{77ADFA28-EC98-87F4-2CD2-CC37F3DE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318700"/>
              </p:ext>
            </p:extLst>
          </p:nvPr>
        </p:nvGraphicFramePr>
        <p:xfrm>
          <a:off x="453087" y="1310242"/>
          <a:ext cx="8467889" cy="539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2191">
                  <a:extLst>
                    <a:ext uri="{9D8B030D-6E8A-4147-A177-3AD203B41FA5}">
                      <a16:colId xmlns:a16="http://schemas.microsoft.com/office/drawing/2014/main" val="473504857"/>
                    </a:ext>
                  </a:extLst>
                </a:gridCol>
                <a:gridCol w="2702622">
                  <a:extLst>
                    <a:ext uri="{9D8B030D-6E8A-4147-A177-3AD203B41FA5}">
                      <a16:colId xmlns:a16="http://schemas.microsoft.com/office/drawing/2014/main" val="125986611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555032129"/>
                    </a:ext>
                  </a:extLst>
                </a:gridCol>
                <a:gridCol w="2367776">
                  <a:extLst>
                    <a:ext uri="{9D8B030D-6E8A-4147-A177-3AD203B41FA5}">
                      <a16:colId xmlns:a16="http://schemas.microsoft.com/office/drawing/2014/main" val="745411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外來者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荷蘭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西班牙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鄭氏政權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579107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貿易活動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將部落的交易活動承包給漢人，漢人以生活物資，向原住民收購鹿皮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沿襲荷蘭人的漢原貿易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335119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影響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79400" indent="-27940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基督教首次進入臺灣</a:t>
                      </a:r>
                    </a:p>
                    <a:p>
                      <a:pPr marL="279400" indent="-27940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目前臺灣最早的文字</a:t>
                      </a:r>
                    </a:p>
                    <a:p>
                      <a:pPr marL="279400" indent="-27940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3.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臺灣的鹿群大幅減少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天主教首次進入臺灣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92100" indent="-29210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基督教文明逐漸消失</a:t>
                      </a:r>
                    </a:p>
                    <a:p>
                      <a:pPr marL="292100" indent="-292100" algn="l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壓縮原住民的生活空間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049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196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042BD-D12E-806E-2183-610C575A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原住民與外來者的接觸</a:t>
            </a:r>
          </a:p>
        </p:txBody>
      </p:sp>
      <p:graphicFrame>
        <p:nvGraphicFramePr>
          <p:cNvPr id="13" name="表格 15">
            <a:extLst>
              <a:ext uri="{FF2B5EF4-FFF2-40B4-BE49-F238E27FC236}">
                <a16:creationId xmlns:a16="http://schemas.microsoft.com/office/drawing/2014/main" id="{77ADFA28-EC98-87F4-2CD2-CC37F3DE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44877"/>
              </p:ext>
            </p:extLst>
          </p:nvPr>
        </p:nvGraphicFramePr>
        <p:xfrm>
          <a:off x="453087" y="1310242"/>
          <a:ext cx="8467889" cy="29208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2191">
                  <a:extLst>
                    <a:ext uri="{9D8B030D-6E8A-4147-A177-3AD203B41FA5}">
                      <a16:colId xmlns:a16="http://schemas.microsoft.com/office/drawing/2014/main" val="473504857"/>
                    </a:ext>
                  </a:extLst>
                </a:gridCol>
                <a:gridCol w="2702622">
                  <a:extLst>
                    <a:ext uri="{9D8B030D-6E8A-4147-A177-3AD203B41FA5}">
                      <a16:colId xmlns:a16="http://schemas.microsoft.com/office/drawing/2014/main" val="125986611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555032129"/>
                    </a:ext>
                  </a:extLst>
                </a:gridCol>
                <a:gridCol w="2367776">
                  <a:extLst>
                    <a:ext uri="{9D8B030D-6E8A-4147-A177-3AD203B41FA5}">
                      <a16:colId xmlns:a16="http://schemas.microsoft.com/office/drawing/2014/main" val="745411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外來者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荷蘭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西班牙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鄭氏政權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579107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/>
                        <a:t>共通點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355600" indent="-355600" algn="l">
                        <a:lnSpc>
                          <a:spcPct val="110000"/>
                        </a:lnSpc>
                      </a:pP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統治期間均曾以武力鎮壓反抗的原住民</a:t>
                      </a:r>
                    </a:p>
                    <a:p>
                      <a:pPr marL="355600" indent="-355600" algn="l">
                        <a:lnSpc>
                          <a:spcPct val="110000"/>
                        </a:lnSpc>
                      </a:pP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均以自身所屬文化來影響統治下的原住民部落</a:t>
                      </a:r>
                    </a:p>
                    <a:p>
                      <a:pPr marL="355600" indent="-355600" algn="l">
                        <a:lnSpc>
                          <a:spcPct val="110000"/>
                        </a:lnSpc>
                      </a:pP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+mn-ea"/>
                        </a:rPr>
                        <a:t>3.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+mn-ea"/>
                        </a:rPr>
                        <a:t>受外來者的影響，原住民的生活及宗教文化均面臨衝擊而被迫改變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926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507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4DCC821D-DDB5-7BB4-8A29-29FF766C9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/>
          <a:stretch/>
        </p:blipFill>
        <p:spPr>
          <a:xfrm>
            <a:off x="0" y="176645"/>
            <a:ext cx="9144000" cy="6459442"/>
          </a:xfrm>
          <a:prstGeom prst="rect">
            <a:avLst/>
          </a:prstGeom>
        </p:spPr>
      </p:pic>
      <p:sp>
        <p:nvSpPr>
          <p:cNvPr id="7" name="Google Shape;544;p40">
            <a:extLst>
              <a:ext uri="{FF2B5EF4-FFF2-40B4-BE49-F238E27FC236}">
                <a16:creationId xmlns:a16="http://schemas.microsoft.com/office/drawing/2014/main" id="{E1AB71DC-5E52-07FB-8C8E-AC4F31B9B64D}"/>
              </a:ext>
            </a:extLst>
          </p:cNvPr>
          <p:cNvSpPr txBox="1"/>
          <p:nvPr/>
        </p:nvSpPr>
        <p:spPr>
          <a:xfrm>
            <a:off x="1735829" y="2919650"/>
            <a:ext cx="5672342" cy="10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DFKai-SB"/>
              <a:buNone/>
              <a:tabLst/>
              <a:defRPr/>
            </a:pPr>
            <a:r>
              <a:rPr kumimoji="0" lang="zh-TW" altLang="en-US" sz="7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本課</a:t>
            </a:r>
            <a:r>
              <a:rPr lang="zh-TW" altLang="en-US" sz="7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課</a:t>
            </a:r>
            <a:r>
              <a:rPr kumimoji="0" lang="zh-TW" altLang="en-US" sz="7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程結束</a:t>
            </a:r>
            <a:endParaRPr kumimoji="0" lang="zh-TW" alt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1458941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1F791176-2ADE-C2E3-49A9-8288D6934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/>
          <a:stretch/>
        </p:blipFill>
        <p:spPr>
          <a:xfrm>
            <a:off x="0" y="176645"/>
            <a:ext cx="9144000" cy="6459442"/>
          </a:xfrm>
          <a:prstGeom prst="rect">
            <a:avLst/>
          </a:prstGeom>
        </p:spPr>
      </p:pic>
      <p:sp>
        <p:nvSpPr>
          <p:cNvPr id="2" name="Google Shape;550;p41">
            <a:extLst>
              <a:ext uri="{FF2B5EF4-FFF2-40B4-BE49-F238E27FC236}">
                <a16:creationId xmlns:a16="http://schemas.microsoft.com/office/drawing/2014/main" id="{CC4494E6-74B2-EBB3-D325-8C7D61EFF04A}"/>
              </a:ext>
            </a:extLst>
          </p:cNvPr>
          <p:cNvSpPr txBox="1">
            <a:spLocks/>
          </p:cNvSpPr>
          <p:nvPr/>
        </p:nvSpPr>
        <p:spPr>
          <a:xfrm>
            <a:off x="238125" y="2108994"/>
            <a:ext cx="8629650" cy="26400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222A35"/>
              </a:buClr>
              <a:buSzPts val="6000"/>
              <a:buFont typeface="Microsoft JhengHei"/>
              <a:buNone/>
            </a:pPr>
            <a:r>
              <a:rPr lang="zh-TW" altLang="en-US" sz="6000" b="1" dirty="0">
                <a:solidFill>
                  <a:srgbClr val="222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更多影片連結在</a:t>
            </a:r>
            <a:br>
              <a:rPr lang="zh-TW" altLang="en-US" sz="6000" b="1" dirty="0">
                <a:solidFill>
                  <a:srgbClr val="222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5400" b="1" dirty="0">
                <a:solidFill>
                  <a:srgbClr val="222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zh-TW" altLang="en-US" sz="5400" b="1" u="sng" dirty="0">
                <a:solidFill>
                  <a:srgbClr val="222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康軒國中社會歷史頻道</a:t>
            </a:r>
            <a:r>
              <a:rPr lang="zh-TW" altLang="en-US" sz="5400" b="1" dirty="0">
                <a:solidFill>
                  <a:srgbClr val="222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661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>
            <a:extLst>
              <a:ext uri="{FF2B5EF4-FFF2-40B4-BE49-F238E27FC236}">
                <a16:creationId xmlns:a16="http://schemas.microsoft.com/office/drawing/2014/main" id="{3879DBB6-CEF3-B269-DF87-4D2BE78F6C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>
                <a:latin typeface="Arial Black" panose="020B0A04020102020204" pitchFamily="34" charset="0"/>
              </a:rPr>
              <a:t>3</a:t>
            </a:r>
            <a:endParaRPr lang="zh-TW" alt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04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28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86000" cy="5596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1150" indent="-311150" algn="just">
              <a:lnSpc>
                <a:spcPct val="110000"/>
              </a:lnSpc>
              <a:spcBef>
                <a:spcPts val="200"/>
              </a:spcBef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熱蘭遮城日誌是荷蘭 聯合東印度公司派駐臺灣長官所寫的日記，目前留存在荷蘭國家檔案館，是十七世紀臺灣史的珍貴史料之一。請問：熱蘭遮城日誌中會記載下列哪一事件？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7663" indent="-4763" algn="just">
              <a:lnSpc>
                <a:spcPct val="110000"/>
              </a:lnSpc>
              <a:spcBef>
                <a:spcPts val="200"/>
              </a:spcBef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日本要求高山國進貢　　</a:t>
            </a:r>
          </a:p>
          <a:p>
            <a:pPr marL="347663" indent="-4763" algn="just">
              <a:lnSpc>
                <a:spcPct val="110000"/>
              </a:lnSpc>
              <a:spcBef>
                <a:spcPts val="200"/>
              </a:spcBef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鄭成功歸降清廷政府</a:t>
            </a:r>
          </a:p>
          <a:p>
            <a:pPr marL="347663" indent="-4763" algn="just">
              <a:lnSpc>
                <a:spcPct val="110000"/>
              </a:lnSpc>
              <a:spcBef>
                <a:spcPts val="200"/>
              </a:spcBef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馬尼拉的社會經濟現況　</a:t>
            </a:r>
          </a:p>
          <a:p>
            <a:pPr marL="347663" indent="-4763" algn="just">
              <a:lnSpc>
                <a:spcPct val="110000"/>
              </a:lnSpc>
              <a:spcBef>
                <a:spcPts val="200"/>
              </a:spcBef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荷蘭人在臺灣傳教與貿易</a:t>
            </a:r>
          </a:p>
          <a:p>
            <a:pPr marL="347663" indent="-46038" algn="just">
              <a:lnSpc>
                <a:spcPct val="110000"/>
              </a:lnSpc>
              <a:spcBef>
                <a:spcPts val="200"/>
              </a:spcBef>
            </a:pP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F19A179-2255-2252-178D-D8D68E5F5C28}"/>
              </a:ext>
            </a:extLst>
          </p:cNvPr>
          <p:cNvSpPr txBox="1"/>
          <p:nvPr/>
        </p:nvSpPr>
        <p:spPr>
          <a:xfrm>
            <a:off x="209068" y="1308454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F5D6807-1897-41DC-724B-594E836D5F01}"/>
              </a:ext>
            </a:extLst>
          </p:cNvPr>
          <p:cNvSpPr txBox="1"/>
          <p:nvPr/>
        </p:nvSpPr>
        <p:spPr>
          <a:xfrm>
            <a:off x="1087296" y="5857781"/>
            <a:ext cx="5521322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67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28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86670" cy="405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十七世紀他們來臺時，除了占領今日的基隆、淡水以外，更將勢力擴張到宜蘭一帶，並積極宣揚天主教信仰，試圖改變當地漢人及原住民的信仰文化。上述的「他們」指的應該是何人？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荷蘭人      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英國人</a:t>
            </a: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西班牙人  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葡萄牙人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BC06FF-A286-43CC-1262-206C68B380D8}"/>
              </a:ext>
            </a:extLst>
          </p:cNvPr>
          <p:cNvSpPr txBox="1"/>
          <p:nvPr/>
        </p:nvSpPr>
        <p:spPr>
          <a:xfrm>
            <a:off x="209068" y="1308454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E588B-1BDF-72E3-8B86-04FFC01484B1}"/>
              </a:ext>
            </a:extLst>
          </p:cNvPr>
          <p:cNvSpPr txBox="1"/>
          <p:nvPr/>
        </p:nvSpPr>
        <p:spPr>
          <a:xfrm>
            <a:off x="1087296" y="4899024"/>
            <a:ext cx="2320922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196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28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86670" cy="5237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的原住民族原本沒有文字，多半透過口傳的方式留下族群發展的紀錄。十七世紀時，受到外來統治者的影響，原住民族開始拼寫自身語言，掌握書寫能力，甚至留下不少與漢人簽訂的土地契約文書，這是在哪個政權影響下所出現的變化？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荷蘭人      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英國人</a:t>
            </a: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西班牙人  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葡萄牙人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BC06FF-A286-43CC-1262-206C68B380D8}"/>
              </a:ext>
            </a:extLst>
          </p:cNvPr>
          <p:cNvSpPr txBox="1"/>
          <p:nvPr/>
        </p:nvSpPr>
        <p:spPr>
          <a:xfrm>
            <a:off x="209068" y="1308454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E588B-1BDF-72E3-8B86-04FFC01484B1}"/>
              </a:ext>
            </a:extLst>
          </p:cNvPr>
          <p:cNvSpPr txBox="1"/>
          <p:nvPr/>
        </p:nvSpPr>
        <p:spPr>
          <a:xfrm>
            <a:off x="1087296" y="5355362"/>
            <a:ext cx="2320922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75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油畫, 草, 鹿, 植物 的圖片&#10;&#10;自動產生的描述">
            <a:extLst>
              <a:ext uri="{FF2B5EF4-FFF2-40B4-BE49-F238E27FC236}">
                <a16:creationId xmlns:a16="http://schemas.microsoft.com/office/drawing/2014/main" id="{055E39D1-C3F9-1600-2ED6-2B41811BA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/>
          <a:stretch/>
        </p:blipFill>
        <p:spPr>
          <a:xfrm>
            <a:off x="374072" y="502468"/>
            <a:ext cx="8406200" cy="5853064"/>
          </a:xfrm>
          <a:prstGeom prst="rect">
            <a:avLst/>
          </a:prstGeom>
        </p:spPr>
      </p:pic>
      <p:pic>
        <p:nvPicPr>
          <p:cNvPr id="7" name="圖片 6" descr="一張含有 文字, 字型, 圖形, 平面設計 的圖片&#10;&#10;自動產生的描述">
            <a:extLst>
              <a:ext uri="{FF2B5EF4-FFF2-40B4-BE49-F238E27FC236}">
                <a16:creationId xmlns:a16="http://schemas.microsoft.com/office/drawing/2014/main" id="{FBD7516D-B6A0-9575-C76F-8656CA087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4" y="399393"/>
            <a:ext cx="8495690" cy="238300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EE107D1-0025-BE91-D505-9779C845C83F}"/>
              </a:ext>
            </a:extLst>
          </p:cNvPr>
          <p:cNvSpPr txBox="1"/>
          <p:nvPr/>
        </p:nvSpPr>
        <p:spPr>
          <a:xfrm>
            <a:off x="1659267" y="2655663"/>
            <a:ext cx="582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3-1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原住民與歐洲人的互動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1225BE01-2135-16F8-414F-41A774365F7B}"/>
              </a:ext>
            </a:extLst>
          </p:cNvPr>
          <p:cNvSpPr/>
          <p:nvPr/>
        </p:nvSpPr>
        <p:spPr>
          <a:xfrm>
            <a:off x="4211999" y="789780"/>
            <a:ext cx="720000" cy="72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>
                <a:latin typeface="Arial Black" panose="020B0A04020102020204" pitchFamily="34" charset="0"/>
              </a:rPr>
              <a:t>3</a:t>
            </a:r>
            <a:endParaRPr lang="zh-TW" altLang="en-US" sz="4800" dirty="0">
              <a:latin typeface="Arial Black" panose="020B0A04020102020204" pitchFamily="34" charset="0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3ECC8096-A77E-7825-12A7-8ACD3BEEF64F}"/>
              </a:ext>
            </a:extLst>
          </p:cNvPr>
          <p:cNvSpPr/>
          <p:nvPr/>
        </p:nvSpPr>
        <p:spPr>
          <a:xfrm>
            <a:off x="2566299" y="4820498"/>
            <a:ext cx="5648261" cy="1337393"/>
          </a:xfrm>
          <a:custGeom>
            <a:avLst/>
            <a:gdLst>
              <a:gd name="connsiteX0" fmla="*/ 0 w 5648261"/>
              <a:gd name="connsiteY0" fmla="*/ 222903 h 1337393"/>
              <a:gd name="connsiteX1" fmla="*/ 222903 w 5648261"/>
              <a:gd name="connsiteY1" fmla="*/ 0 h 1337393"/>
              <a:gd name="connsiteX2" fmla="*/ 574955 w 5648261"/>
              <a:gd name="connsiteY2" fmla="*/ 0 h 1337393"/>
              <a:gd name="connsiteX3" fmla="*/ 941377 w 5648261"/>
              <a:gd name="connsiteY3" fmla="*/ 0 h 1337393"/>
              <a:gd name="connsiteX4" fmla="*/ 941377 w 5648261"/>
              <a:gd name="connsiteY4" fmla="*/ 0 h 1337393"/>
              <a:gd name="connsiteX5" fmla="*/ 1426186 w 5648261"/>
              <a:gd name="connsiteY5" fmla="*/ 0 h 1337393"/>
              <a:gd name="connsiteX6" fmla="*/ 1910995 w 5648261"/>
              <a:gd name="connsiteY6" fmla="*/ 0 h 1337393"/>
              <a:gd name="connsiteX7" fmla="*/ 2353442 w 5648261"/>
              <a:gd name="connsiteY7" fmla="*/ 0 h 1337393"/>
              <a:gd name="connsiteX8" fmla="*/ 2865428 w 5648261"/>
              <a:gd name="connsiteY8" fmla="*/ 0 h 1337393"/>
              <a:gd name="connsiteX9" fmla="*/ 3438852 w 5648261"/>
              <a:gd name="connsiteY9" fmla="*/ 0 h 1337393"/>
              <a:gd name="connsiteX10" fmla="*/ 3889400 w 5648261"/>
              <a:gd name="connsiteY10" fmla="*/ 0 h 1337393"/>
              <a:gd name="connsiteX11" fmla="*/ 4432105 w 5648261"/>
              <a:gd name="connsiteY11" fmla="*/ 0 h 1337393"/>
              <a:gd name="connsiteX12" fmla="*/ 4851934 w 5648261"/>
              <a:gd name="connsiteY12" fmla="*/ 0 h 1337393"/>
              <a:gd name="connsiteX13" fmla="*/ 5425358 w 5648261"/>
              <a:gd name="connsiteY13" fmla="*/ 0 h 1337393"/>
              <a:gd name="connsiteX14" fmla="*/ 5648261 w 5648261"/>
              <a:gd name="connsiteY14" fmla="*/ 222903 h 1337393"/>
              <a:gd name="connsiteX15" fmla="*/ 5648261 w 5648261"/>
              <a:gd name="connsiteY15" fmla="*/ 222899 h 1337393"/>
              <a:gd name="connsiteX16" fmla="*/ 5648261 w 5648261"/>
              <a:gd name="connsiteY16" fmla="*/ 222899 h 1337393"/>
              <a:gd name="connsiteX17" fmla="*/ 5648261 w 5648261"/>
              <a:gd name="connsiteY17" fmla="*/ 557247 h 1337393"/>
              <a:gd name="connsiteX18" fmla="*/ 5648261 w 5648261"/>
              <a:gd name="connsiteY18" fmla="*/ 1114490 h 1337393"/>
              <a:gd name="connsiteX19" fmla="*/ 5425358 w 5648261"/>
              <a:gd name="connsiteY19" fmla="*/ 1337393 h 1337393"/>
              <a:gd name="connsiteX20" fmla="*/ 5005529 w 5648261"/>
              <a:gd name="connsiteY20" fmla="*/ 1337393 h 1337393"/>
              <a:gd name="connsiteX21" fmla="*/ 4585701 w 5648261"/>
              <a:gd name="connsiteY21" fmla="*/ 1337393 h 1337393"/>
              <a:gd name="connsiteX22" fmla="*/ 4104434 w 5648261"/>
              <a:gd name="connsiteY22" fmla="*/ 1337393 h 1337393"/>
              <a:gd name="connsiteX23" fmla="*/ 3592448 w 5648261"/>
              <a:gd name="connsiteY23" fmla="*/ 1337393 h 1337393"/>
              <a:gd name="connsiteX24" fmla="*/ 3019024 w 5648261"/>
              <a:gd name="connsiteY24" fmla="*/ 1337393 h 1337393"/>
              <a:gd name="connsiteX25" fmla="*/ 2353442 w 5648261"/>
              <a:gd name="connsiteY25" fmla="*/ 1337393 h 1337393"/>
              <a:gd name="connsiteX26" fmla="*/ 1925116 w 5648261"/>
              <a:gd name="connsiteY26" fmla="*/ 1337393 h 1337393"/>
              <a:gd name="connsiteX27" fmla="*/ 1426186 w 5648261"/>
              <a:gd name="connsiteY27" fmla="*/ 1337393 h 1337393"/>
              <a:gd name="connsiteX28" fmla="*/ 941377 w 5648261"/>
              <a:gd name="connsiteY28" fmla="*/ 1337393 h 1337393"/>
              <a:gd name="connsiteX29" fmla="*/ 941377 w 5648261"/>
              <a:gd name="connsiteY29" fmla="*/ 1337393 h 1337393"/>
              <a:gd name="connsiteX30" fmla="*/ 574955 w 5648261"/>
              <a:gd name="connsiteY30" fmla="*/ 1337393 h 1337393"/>
              <a:gd name="connsiteX31" fmla="*/ 222903 w 5648261"/>
              <a:gd name="connsiteY31" fmla="*/ 1337393 h 1337393"/>
              <a:gd name="connsiteX32" fmla="*/ 0 w 5648261"/>
              <a:gd name="connsiteY32" fmla="*/ 1114490 h 1337393"/>
              <a:gd name="connsiteX33" fmla="*/ 0 w 5648261"/>
              <a:gd name="connsiteY33" fmla="*/ 557247 h 1337393"/>
              <a:gd name="connsiteX34" fmla="*/ -290980 w 5648261"/>
              <a:gd name="connsiteY34" fmla="*/ 597283 h 1337393"/>
              <a:gd name="connsiteX35" fmla="*/ -619106 w 5648261"/>
              <a:gd name="connsiteY35" fmla="*/ 642430 h 1337393"/>
              <a:gd name="connsiteX36" fmla="*/ -321935 w 5648261"/>
              <a:gd name="connsiteY36" fmla="*/ 441055 h 1337393"/>
              <a:gd name="connsiteX37" fmla="*/ 0 w 5648261"/>
              <a:gd name="connsiteY37" fmla="*/ 222899 h 1337393"/>
              <a:gd name="connsiteX38" fmla="*/ 0 w 5648261"/>
              <a:gd name="connsiteY38" fmla="*/ 222903 h 13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48261" h="1337393" extrusionOk="0">
                <a:moveTo>
                  <a:pt x="0" y="222903"/>
                </a:moveTo>
                <a:cubicBezTo>
                  <a:pt x="1980" y="106699"/>
                  <a:pt x="92724" y="-26845"/>
                  <a:pt x="222903" y="0"/>
                </a:cubicBezTo>
                <a:cubicBezTo>
                  <a:pt x="367662" y="-36274"/>
                  <a:pt x="451042" y="4359"/>
                  <a:pt x="574955" y="0"/>
                </a:cubicBezTo>
                <a:cubicBezTo>
                  <a:pt x="698868" y="-4359"/>
                  <a:pt x="768439" y="33518"/>
                  <a:pt x="941377" y="0"/>
                </a:cubicBezTo>
                <a:lnTo>
                  <a:pt x="941377" y="0"/>
                </a:lnTo>
                <a:cubicBezTo>
                  <a:pt x="1117553" y="-37911"/>
                  <a:pt x="1316670" y="9156"/>
                  <a:pt x="1426186" y="0"/>
                </a:cubicBezTo>
                <a:cubicBezTo>
                  <a:pt x="1535702" y="-9156"/>
                  <a:pt x="1756477" y="44894"/>
                  <a:pt x="1910995" y="0"/>
                </a:cubicBezTo>
                <a:cubicBezTo>
                  <a:pt x="2065513" y="-44894"/>
                  <a:pt x="2235227" y="24986"/>
                  <a:pt x="2353442" y="0"/>
                </a:cubicBezTo>
                <a:cubicBezTo>
                  <a:pt x="2579607" y="-16075"/>
                  <a:pt x="2675696" y="44875"/>
                  <a:pt x="2865428" y="0"/>
                </a:cubicBezTo>
                <a:cubicBezTo>
                  <a:pt x="3055160" y="-44875"/>
                  <a:pt x="3306474" y="47916"/>
                  <a:pt x="3438852" y="0"/>
                </a:cubicBezTo>
                <a:cubicBezTo>
                  <a:pt x="3571230" y="-47916"/>
                  <a:pt x="3691251" y="746"/>
                  <a:pt x="3889400" y="0"/>
                </a:cubicBezTo>
                <a:cubicBezTo>
                  <a:pt x="4087549" y="-746"/>
                  <a:pt x="4286009" y="1644"/>
                  <a:pt x="4432105" y="0"/>
                </a:cubicBezTo>
                <a:cubicBezTo>
                  <a:pt x="4578201" y="-1644"/>
                  <a:pt x="4736089" y="21985"/>
                  <a:pt x="4851934" y="0"/>
                </a:cubicBezTo>
                <a:cubicBezTo>
                  <a:pt x="4967779" y="-21985"/>
                  <a:pt x="5285119" y="22983"/>
                  <a:pt x="5425358" y="0"/>
                </a:cubicBezTo>
                <a:cubicBezTo>
                  <a:pt x="5556822" y="-7855"/>
                  <a:pt x="5646322" y="95153"/>
                  <a:pt x="5648261" y="222903"/>
                </a:cubicBezTo>
                <a:lnTo>
                  <a:pt x="5648261" y="222899"/>
                </a:lnTo>
                <a:lnTo>
                  <a:pt x="5648261" y="222899"/>
                </a:lnTo>
                <a:cubicBezTo>
                  <a:pt x="5685008" y="303232"/>
                  <a:pt x="5617003" y="413351"/>
                  <a:pt x="5648261" y="557247"/>
                </a:cubicBezTo>
                <a:cubicBezTo>
                  <a:pt x="5673306" y="779779"/>
                  <a:pt x="5641472" y="869673"/>
                  <a:pt x="5648261" y="1114490"/>
                </a:cubicBezTo>
                <a:cubicBezTo>
                  <a:pt x="5656646" y="1246389"/>
                  <a:pt x="5529498" y="1363891"/>
                  <a:pt x="5425358" y="1337393"/>
                </a:cubicBezTo>
                <a:cubicBezTo>
                  <a:pt x="5219016" y="1348096"/>
                  <a:pt x="5207811" y="1313387"/>
                  <a:pt x="5005529" y="1337393"/>
                </a:cubicBezTo>
                <a:cubicBezTo>
                  <a:pt x="4803247" y="1361399"/>
                  <a:pt x="4758088" y="1311873"/>
                  <a:pt x="4585701" y="1337393"/>
                </a:cubicBezTo>
                <a:cubicBezTo>
                  <a:pt x="4413314" y="1362913"/>
                  <a:pt x="4208512" y="1336823"/>
                  <a:pt x="4104434" y="1337393"/>
                </a:cubicBezTo>
                <a:cubicBezTo>
                  <a:pt x="4000356" y="1337963"/>
                  <a:pt x="3796791" y="1308188"/>
                  <a:pt x="3592448" y="1337393"/>
                </a:cubicBezTo>
                <a:cubicBezTo>
                  <a:pt x="3388105" y="1366598"/>
                  <a:pt x="3170642" y="1313939"/>
                  <a:pt x="3019024" y="1337393"/>
                </a:cubicBezTo>
                <a:cubicBezTo>
                  <a:pt x="2867406" y="1360847"/>
                  <a:pt x="2545462" y="1314158"/>
                  <a:pt x="2353442" y="1337393"/>
                </a:cubicBezTo>
                <a:cubicBezTo>
                  <a:pt x="2168426" y="1371149"/>
                  <a:pt x="2013020" y="1337240"/>
                  <a:pt x="1925116" y="1337393"/>
                </a:cubicBezTo>
                <a:cubicBezTo>
                  <a:pt x="1837212" y="1337546"/>
                  <a:pt x="1643240" y="1327795"/>
                  <a:pt x="1426186" y="1337393"/>
                </a:cubicBezTo>
                <a:cubicBezTo>
                  <a:pt x="1209132" y="1346991"/>
                  <a:pt x="1077597" y="1315028"/>
                  <a:pt x="941377" y="1337393"/>
                </a:cubicBezTo>
                <a:lnTo>
                  <a:pt x="941377" y="1337393"/>
                </a:lnTo>
                <a:cubicBezTo>
                  <a:pt x="806181" y="1371270"/>
                  <a:pt x="724052" y="1331039"/>
                  <a:pt x="574955" y="1337393"/>
                </a:cubicBezTo>
                <a:cubicBezTo>
                  <a:pt x="425858" y="1343747"/>
                  <a:pt x="316828" y="1319234"/>
                  <a:pt x="222903" y="1337393"/>
                </a:cubicBezTo>
                <a:cubicBezTo>
                  <a:pt x="112502" y="1347747"/>
                  <a:pt x="1787" y="1234100"/>
                  <a:pt x="0" y="1114490"/>
                </a:cubicBezTo>
                <a:cubicBezTo>
                  <a:pt x="-7747" y="852842"/>
                  <a:pt x="40744" y="680088"/>
                  <a:pt x="0" y="557247"/>
                </a:cubicBezTo>
                <a:cubicBezTo>
                  <a:pt x="-137923" y="576615"/>
                  <a:pt x="-158741" y="549602"/>
                  <a:pt x="-290980" y="597283"/>
                </a:cubicBezTo>
                <a:cubicBezTo>
                  <a:pt x="-423219" y="644964"/>
                  <a:pt x="-523935" y="590582"/>
                  <a:pt x="-619106" y="642430"/>
                </a:cubicBezTo>
                <a:cubicBezTo>
                  <a:pt x="-529381" y="533886"/>
                  <a:pt x="-415600" y="530049"/>
                  <a:pt x="-321935" y="441055"/>
                </a:cubicBezTo>
                <a:cubicBezTo>
                  <a:pt x="-228270" y="352061"/>
                  <a:pt x="-104463" y="349154"/>
                  <a:pt x="0" y="222899"/>
                </a:cubicBezTo>
                <a:lnTo>
                  <a:pt x="0" y="222903"/>
                </a:ln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730200132">
                  <a:prstGeom prst="wedgeRoundRectCallout">
                    <a:avLst>
                      <a:gd name="adj1" fmla="val -60961"/>
                      <a:gd name="adj2" fmla="val -196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原住民的生活在荷、西政權來臺後發生什麼改變呢？</a:t>
            </a:r>
          </a:p>
        </p:txBody>
      </p:sp>
      <p:pic>
        <p:nvPicPr>
          <p:cNvPr id="4" name="圖片 3" descr="一張含有 卡通, 寫生, 圖解, 美工圖案 的圖片&#10;&#10;自動產生的描述">
            <a:extLst>
              <a:ext uri="{FF2B5EF4-FFF2-40B4-BE49-F238E27FC236}">
                <a16:creationId xmlns:a16="http://schemas.microsoft.com/office/drawing/2014/main" id="{FCF0CAE3-6CBA-C83B-9940-DDC6FDFDF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99528" l="5556" r="96667">
                        <a14:foregroundMark x1="58889" y1="88208" x2="36667" y2="91509"/>
                        <a14:foregroundMark x1="10000" y1="99057" x2="63889" y2="97642"/>
                        <a14:foregroundMark x1="63889" y1="97642" x2="87778" y2="97642"/>
                        <a14:foregroundMark x1="18333" y1="95283" x2="43333" y2="94811"/>
                        <a14:foregroundMark x1="13889" y1="23113" x2="10556" y2="47642"/>
                        <a14:foregroundMark x1="10556" y1="47642" x2="11667" y2="49057"/>
                        <a14:foregroundMark x1="5556" y1="45755" x2="14444" y2="58019"/>
                        <a14:foregroundMark x1="91111" y1="96698" x2="96667" y2="99528"/>
                        <a14:foregroundMark x1="22222" y1="91509" x2="16111" y2="91981"/>
                        <a14:foregroundMark x1="17222" y1="93396" x2="10000" y2="98113"/>
                        <a14:foregroundMark x1="85008" y1="91293" x2="91111" y2="92925"/>
                        <a14:foregroundMark x1="74857" y1="88580" x2="75500" y2="88752"/>
                        <a14:foregroundMark x1="73875" y1="89638" x2="74754" y2="89715"/>
                        <a14:backgroundMark x1="62778" y1="86792" x2="62778" y2="86792"/>
                        <a14:backgroundMark x1="62222" y1="84906" x2="62222" y2="88208"/>
                        <a14:backgroundMark x1="65000" y1="87264" x2="73889" y2="89623"/>
                        <a14:backgroundMark x1="75556" y1="88679" x2="86667" y2="89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0" y="3928281"/>
            <a:ext cx="1864527" cy="219600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7C0570DA-C81E-72BE-A41F-20A3DF5B5CC0}"/>
              </a:ext>
            </a:extLst>
          </p:cNvPr>
          <p:cNvGrpSpPr>
            <a:grpSpLocks/>
          </p:cNvGrpSpPr>
          <p:nvPr/>
        </p:nvGrpSpPr>
        <p:grpSpPr bwMode="auto">
          <a:xfrm>
            <a:off x="144000" y="6300000"/>
            <a:ext cx="4608112" cy="431800"/>
            <a:chOff x="576000" y="1143000"/>
            <a:chExt cx="4609150" cy="432000"/>
          </a:xfrm>
        </p:grpSpPr>
        <p:sp>
          <p:nvSpPr>
            <p:cNvPr id="6" name="Rectangle 13">
              <a:hlinkClick r:id="rId6" action="ppaction://hlinkfile"/>
              <a:extLst>
                <a:ext uri="{FF2B5EF4-FFF2-40B4-BE49-F238E27FC236}">
                  <a16:creationId xmlns:a16="http://schemas.microsoft.com/office/drawing/2014/main" id="{DC10ABA4-8D0E-72F0-C763-C44A4B18A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315" y="1179529"/>
              <a:ext cx="3708835" cy="358941"/>
            </a:xfrm>
            <a:prstGeom prst="rect">
              <a:avLst/>
            </a:prstGeom>
            <a:solidFill>
              <a:srgbClr val="FDE7E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914400">
                <a:defRPr/>
              </a:pPr>
              <a:r>
                <a:rPr kumimoji="1" lang="zh-TW" altLang="en-US" sz="2000" b="1" u="sng" kern="0" dirty="0">
                  <a:solidFill>
                    <a:srgbClr val="2F559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課文動畫：當原住民遇上外來者</a:t>
              </a:r>
              <a:endParaRPr lang="zh-TW" altLang="en-US" sz="2400" b="1" u="sng" kern="0" dirty="0">
                <a:solidFill>
                  <a:srgbClr val="2F55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51762194-B8DC-B197-F37B-6C6F99CA201C}"/>
                </a:ext>
              </a:extLst>
            </p:cNvPr>
            <p:cNvSpPr/>
            <p:nvPr/>
          </p:nvSpPr>
          <p:spPr>
            <a:xfrm>
              <a:off x="576000" y="1143000"/>
              <a:ext cx="936836" cy="432000"/>
            </a:xfrm>
            <a:prstGeom prst="roundRect">
              <a:avLst/>
            </a:prstGeom>
            <a:gradFill flip="none" rotWithShape="1">
              <a:gsLst>
                <a:gs pos="100000">
                  <a:srgbClr val="F00089">
                    <a:alpha val="75000"/>
                  </a:srgbClr>
                </a:gs>
                <a:gs pos="14000">
                  <a:srgbClr val="7C2995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25400" dir="5400000" algn="tl" rotWithShape="0">
                <a:prstClr val="black">
                  <a:alpha val="5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000" b="1" kern="0" spc="17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3" panose="05040102010807070707" pitchFamily="18" charset="2"/>
                </a:rPr>
                <a:t></a:t>
              </a:r>
              <a:r>
                <a:rPr kumimoji="1" lang="zh-TW" altLang="en-US" sz="20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5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28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86670" cy="4359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鄭氏在臺期間，原住民族曾多次起義反抗，此應與原住民的何種遭遇有關？</a:t>
            </a:r>
          </a:p>
          <a:p>
            <a:pPr marL="347663" indent="-347663" algn="r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被迫配合出兵征伐</a:t>
            </a: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原住民娶妻不容易</a:t>
            </a: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生活空間受到侵擾</a:t>
            </a: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被迫集體開墾荒地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BC06FF-A286-43CC-1262-206C68B380D8}"/>
              </a:ext>
            </a:extLst>
          </p:cNvPr>
          <p:cNvSpPr txBox="1"/>
          <p:nvPr/>
        </p:nvSpPr>
        <p:spPr>
          <a:xfrm>
            <a:off x="209068" y="1308454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E588B-1BDF-72E3-8B86-04FFC01484B1}"/>
              </a:ext>
            </a:extLst>
          </p:cNvPr>
          <p:cNvSpPr txBox="1"/>
          <p:nvPr/>
        </p:nvSpPr>
        <p:spPr>
          <a:xfrm>
            <a:off x="1087295" y="4544871"/>
            <a:ext cx="4108159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99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86670" cy="4256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鄭氏在臺期間，對於原住民採取鎮壓與安撫兼施的政策。他們如何治理願意歸順的原住民？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提供入學機會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禁止原漢通婚</a:t>
            </a: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集體遷往平地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7663" indent="-33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禁止文面活動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BC06FF-A286-43CC-1262-206C68B380D8}"/>
              </a:ext>
            </a:extLst>
          </p:cNvPr>
          <p:cNvSpPr txBox="1"/>
          <p:nvPr/>
        </p:nvSpPr>
        <p:spPr>
          <a:xfrm>
            <a:off x="209068" y="1308454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E588B-1BDF-72E3-8B86-04FFC01484B1}"/>
              </a:ext>
            </a:extLst>
          </p:cNvPr>
          <p:cNvSpPr txBox="1"/>
          <p:nvPr/>
        </p:nvSpPr>
        <p:spPr>
          <a:xfrm>
            <a:off x="1087297" y="3220097"/>
            <a:ext cx="3297668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33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5441740" cy="394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右圖是十七世紀出版的新約聖經，其中，右欄的文字是以羅馬字母拼寫臺灣原住民的語言。請問：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</a:p>
          <a:p>
            <a:pPr marL="758825" indent="-39528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⑴右欄中的文字所拼音的語言，為臺灣原住民中哪一個族群的語言？ </a:t>
            </a:r>
            <a:endParaRPr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BC06FF-A286-43CC-1262-206C68B380D8}"/>
              </a:ext>
            </a:extLst>
          </p:cNvPr>
          <p:cNvSpPr txBox="1"/>
          <p:nvPr/>
        </p:nvSpPr>
        <p:spPr>
          <a:xfrm>
            <a:off x="468841" y="3554568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E588B-1BDF-72E3-8B86-04FFC01484B1}"/>
              </a:ext>
            </a:extLst>
          </p:cNvPr>
          <p:cNvSpPr txBox="1"/>
          <p:nvPr/>
        </p:nvSpPr>
        <p:spPr>
          <a:xfrm>
            <a:off x="4786460" y="5902121"/>
            <a:ext cx="3599003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CEE283-6E8E-53C3-5514-6F5ABD04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88" y="1581047"/>
            <a:ext cx="2507877" cy="351102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87020BE-A750-55D4-D9B2-F64BBE354375}"/>
              </a:ext>
            </a:extLst>
          </p:cNvPr>
          <p:cNvSpPr txBox="1"/>
          <p:nvPr/>
        </p:nvSpPr>
        <p:spPr>
          <a:xfrm>
            <a:off x="1537855" y="5350456"/>
            <a:ext cx="7078229" cy="1211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00" dirty="0">
                <a:latin typeface="+mj-ea"/>
                <a:ea typeface="+mj-ea"/>
              </a:rPr>
              <a:t>(A)</a:t>
            </a:r>
            <a:r>
              <a:rPr lang="zh-TW" altLang="en-US" sz="3200" dirty="0">
                <a:latin typeface="+mj-ea"/>
                <a:ea typeface="+mj-ea"/>
              </a:rPr>
              <a:t>泰雅族              </a:t>
            </a:r>
            <a:r>
              <a:rPr lang="en-US" altLang="zh-TW" sz="3200" dirty="0">
                <a:latin typeface="+mj-ea"/>
                <a:ea typeface="+mj-ea"/>
              </a:rPr>
              <a:t>(B)</a:t>
            </a:r>
            <a:r>
              <a:rPr lang="zh-TW" altLang="en-US" sz="3200" dirty="0">
                <a:latin typeface="+mj-ea"/>
                <a:ea typeface="+mj-ea"/>
              </a:rPr>
              <a:t>賽德克族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(C)</a:t>
            </a:r>
            <a:r>
              <a:rPr lang="zh-TW" altLang="en-US" sz="3200" dirty="0">
                <a:latin typeface="+mj-ea"/>
                <a:ea typeface="+mj-ea"/>
              </a:rPr>
              <a:t>布農族              </a:t>
            </a:r>
            <a:r>
              <a:rPr lang="en-US" altLang="zh-TW" sz="3200" dirty="0">
                <a:latin typeface="+mj-ea"/>
                <a:ea typeface="+mj-ea"/>
              </a:rPr>
              <a:t>(D)</a:t>
            </a:r>
            <a:r>
              <a:rPr lang="zh-TW" altLang="en-US" sz="3200" dirty="0">
                <a:latin typeface="+mj-ea"/>
                <a:ea typeface="+mj-ea"/>
              </a:rPr>
              <a:t>西拉雅族新港社</a:t>
            </a:r>
          </a:p>
        </p:txBody>
      </p:sp>
    </p:spTree>
    <p:extLst>
      <p:ext uri="{BB962C8B-B14F-4D97-AF65-F5344CB8AC3E}">
        <p14:creationId xmlns:p14="http://schemas.microsoft.com/office/powerpoint/2010/main" val="41825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587020BE-A750-55D4-D9B2-F64BBE354375}"/>
              </a:ext>
            </a:extLst>
          </p:cNvPr>
          <p:cNvSpPr txBox="1"/>
          <p:nvPr/>
        </p:nvSpPr>
        <p:spPr>
          <a:xfrm>
            <a:off x="1537855" y="5350456"/>
            <a:ext cx="7078229" cy="123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(A)</a:t>
            </a:r>
            <a:r>
              <a:rPr lang="zh-TW" altLang="en-US" sz="3200" dirty="0">
                <a:latin typeface="+mj-ea"/>
                <a:ea typeface="+mj-ea"/>
              </a:rPr>
              <a:t>指導農耕技術         </a:t>
            </a:r>
            <a:r>
              <a:rPr lang="en-US" altLang="zh-TW" sz="3200" dirty="0">
                <a:latin typeface="+mj-ea"/>
                <a:ea typeface="+mj-ea"/>
              </a:rPr>
              <a:t>(B)</a:t>
            </a:r>
            <a:r>
              <a:rPr lang="zh-TW" altLang="en-US" sz="3200" dirty="0">
                <a:latin typeface="+mj-ea"/>
                <a:ea typeface="+mj-ea"/>
              </a:rPr>
              <a:t>教導閱讀聖經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(C)</a:t>
            </a:r>
            <a:r>
              <a:rPr lang="zh-TW" altLang="en-US" sz="3200" dirty="0">
                <a:latin typeface="+mj-ea"/>
                <a:ea typeface="+mj-ea"/>
              </a:rPr>
              <a:t>籌畫建立孔廟         </a:t>
            </a:r>
            <a:r>
              <a:rPr lang="en-US" altLang="zh-TW" sz="3200" dirty="0">
                <a:latin typeface="+mj-ea"/>
                <a:ea typeface="+mj-ea"/>
              </a:rPr>
              <a:t>(D)</a:t>
            </a:r>
            <a:r>
              <a:rPr lang="zh-TW" altLang="en-US" sz="3200" dirty="0">
                <a:latin typeface="+mj-ea"/>
                <a:ea typeface="+mj-ea"/>
              </a:rPr>
              <a:t>協助對外貿易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6084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5441740" cy="394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右圖是十七世紀出版的新約聖經，其中，右欄的文字是以羅馬字母拼寫臺灣原住民的語言。請問：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</a:p>
          <a:p>
            <a:pPr marL="788988" indent="-414338"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⑵傳教士之所以協助原住民拼寫語言，其目的應該是下列何者？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1BC06FF-A286-43CC-1262-206C68B380D8}"/>
              </a:ext>
            </a:extLst>
          </p:cNvPr>
          <p:cNvSpPr txBox="1"/>
          <p:nvPr/>
        </p:nvSpPr>
        <p:spPr>
          <a:xfrm>
            <a:off x="485677" y="3585943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E588B-1BDF-72E3-8B86-04FFC01484B1}"/>
              </a:ext>
            </a:extLst>
          </p:cNvPr>
          <p:cNvSpPr txBox="1"/>
          <p:nvPr/>
        </p:nvSpPr>
        <p:spPr>
          <a:xfrm>
            <a:off x="5180093" y="5350456"/>
            <a:ext cx="3599003" cy="659757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CEE283-6E8E-53C3-5514-6F5ABD04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288" y="1581047"/>
            <a:ext cx="2507877" cy="35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391FCF1-E795-EFAF-727F-715E8A580783}"/>
              </a:ext>
            </a:extLst>
          </p:cNvPr>
          <p:cNvSpPr/>
          <p:nvPr/>
        </p:nvSpPr>
        <p:spPr>
          <a:xfrm>
            <a:off x="1151213" y="2233605"/>
            <a:ext cx="568712" cy="14834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資料一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5DDF6AF-0870-60BB-C10E-74CDFC3BF958}"/>
              </a:ext>
            </a:extLst>
          </p:cNvPr>
          <p:cNvSpPr txBox="1"/>
          <p:nvPr/>
        </p:nvSpPr>
        <p:spPr>
          <a:xfrm>
            <a:off x="1788553" y="2233605"/>
            <a:ext cx="6460675" cy="2763449"/>
          </a:xfrm>
          <a:prstGeom prst="rect">
            <a:avLst/>
          </a:prstGeom>
          <a:solidFill>
            <a:srgbClr val="FFFFE7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黃叔璥的番俗六考中記載：「沙轆社原有數百人，為部落中勢力最強大者；後為鄭氏將領劉國軒殺戮殆盡，只餘下六人，被迫潛逃藏匿在沿海口岸。」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375D5D0-E494-A392-66E1-8823D22C5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85830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7276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391FCF1-E795-EFAF-727F-715E8A580783}"/>
              </a:ext>
            </a:extLst>
          </p:cNvPr>
          <p:cNvSpPr/>
          <p:nvPr/>
        </p:nvSpPr>
        <p:spPr>
          <a:xfrm>
            <a:off x="1151213" y="2233605"/>
            <a:ext cx="568712" cy="14834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5DDF6AF-0870-60BB-C10E-74CDFC3BF958}"/>
              </a:ext>
            </a:extLst>
          </p:cNvPr>
          <p:cNvSpPr txBox="1"/>
          <p:nvPr/>
        </p:nvSpPr>
        <p:spPr>
          <a:xfrm>
            <a:off x="1788553" y="2233605"/>
            <a:ext cx="6460675" cy="2763449"/>
          </a:xfrm>
          <a:prstGeom prst="rect">
            <a:avLst/>
          </a:prstGeom>
          <a:solidFill>
            <a:srgbClr val="FFFFE7"/>
          </a:solidFill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郁永河的裨海記遊一書中提到：「鄭氏繼荷蘭之後來到臺灣，立法尤其嚴格，誅殺時連小孩都不放過，大肚、牛罵等社的田地與房舍都因此廢棄了。」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375D5D0-E494-A392-66E1-8823D22C5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85830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6548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3067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indent="-3651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</a:p>
          <a:p>
            <a:pPr marL="811213" indent="-4064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⑴由上述資料判斷，其內容是在說明鄭氏對哪一族群的統治？</a:t>
            </a:r>
          </a:p>
          <a:p>
            <a:pPr marL="347663" indent="46355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漢人　　 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</a:t>
            </a:r>
          </a:p>
          <a:p>
            <a:pPr marL="347663" indent="46355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荷蘭人　     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日本人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375D5D0-E494-A392-66E1-8823D22C5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85830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3C478A-11A9-76D8-BC80-E77044A011AF}"/>
              </a:ext>
            </a:extLst>
          </p:cNvPr>
          <p:cNvSpPr txBox="1"/>
          <p:nvPr/>
        </p:nvSpPr>
        <p:spPr>
          <a:xfrm>
            <a:off x="589553" y="1993107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E2D3A5-B1B5-38B0-C7A0-43338BDA3689}"/>
              </a:ext>
            </a:extLst>
          </p:cNvPr>
          <p:cNvSpPr txBox="1"/>
          <p:nvPr/>
        </p:nvSpPr>
        <p:spPr>
          <a:xfrm>
            <a:off x="4572000" y="3305719"/>
            <a:ext cx="2382983" cy="612000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47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3067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indent="-3651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</a:p>
          <a:p>
            <a:pPr marL="811213" indent="-4064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⑵由上述資料可知鄭氏當時採取的統治方式為何？</a:t>
            </a:r>
          </a:p>
          <a:p>
            <a:pPr marL="811213" indent="20638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武裝鎮壓　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積極安撫</a:t>
            </a:r>
          </a:p>
          <a:p>
            <a:pPr marL="811213" indent="20638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推廣教化　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教導耕織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C375D5D0-E494-A392-66E1-8823D22C5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85830" y="118534"/>
            <a:ext cx="648000" cy="594360"/>
          </a:xfrm>
        </p:spPr>
        <p:txBody>
          <a:bodyPr/>
          <a:lstStyle/>
          <a:p>
            <a:r>
              <a:rPr lang="en-US" altLang="zh-TW" dirty="0"/>
              <a:t>29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3C478A-11A9-76D8-BC80-E77044A011AF}"/>
              </a:ext>
            </a:extLst>
          </p:cNvPr>
          <p:cNvSpPr txBox="1"/>
          <p:nvPr/>
        </p:nvSpPr>
        <p:spPr>
          <a:xfrm>
            <a:off x="589553" y="1993107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E2D3A5-B1B5-38B0-C7A0-43338BDA3689}"/>
              </a:ext>
            </a:extLst>
          </p:cNvPr>
          <p:cNvSpPr txBox="1"/>
          <p:nvPr/>
        </p:nvSpPr>
        <p:spPr>
          <a:xfrm>
            <a:off x="1672936" y="3326501"/>
            <a:ext cx="2382983" cy="612000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02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113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熱蘭遮城日誌曾有一段紀錄如下，請閱讀後回答問題。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561C03-3B70-7F63-465B-139CEABCAB79}"/>
              </a:ext>
            </a:extLst>
          </p:cNvPr>
          <p:cNvSpPr txBox="1"/>
          <p:nvPr/>
        </p:nvSpPr>
        <p:spPr>
          <a:xfrm>
            <a:off x="1284527" y="2744554"/>
            <a:ext cx="6955464" cy="3305136"/>
          </a:xfrm>
          <a:custGeom>
            <a:avLst/>
            <a:gdLst>
              <a:gd name="connsiteX0" fmla="*/ 0 w 6955464"/>
              <a:gd name="connsiteY0" fmla="*/ 0 h 3305136"/>
              <a:gd name="connsiteX1" fmla="*/ 370958 w 6955464"/>
              <a:gd name="connsiteY1" fmla="*/ 0 h 3305136"/>
              <a:gd name="connsiteX2" fmla="*/ 1020135 w 6955464"/>
              <a:gd name="connsiteY2" fmla="*/ 0 h 3305136"/>
              <a:gd name="connsiteX3" fmla="*/ 1530202 w 6955464"/>
              <a:gd name="connsiteY3" fmla="*/ 0 h 3305136"/>
              <a:gd name="connsiteX4" fmla="*/ 1901160 w 6955464"/>
              <a:gd name="connsiteY4" fmla="*/ 0 h 3305136"/>
              <a:gd name="connsiteX5" fmla="*/ 2411228 w 6955464"/>
              <a:gd name="connsiteY5" fmla="*/ 0 h 3305136"/>
              <a:gd name="connsiteX6" fmla="*/ 2851740 w 6955464"/>
              <a:gd name="connsiteY6" fmla="*/ 0 h 3305136"/>
              <a:gd name="connsiteX7" fmla="*/ 3500917 w 6955464"/>
              <a:gd name="connsiteY7" fmla="*/ 0 h 3305136"/>
              <a:gd name="connsiteX8" fmla="*/ 3871875 w 6955464"/>
              <a:gd name="connsiteY8" fmla="*/ 0 h 3305136"/>
              <a:gd name="connsiteX9" fmla="*/ 4521052 w 6955464"/>
              <a:gd name="connsiteY9" fmla="*/ 0 h 3305136"/>
              <a:gd name="connsiteX10" fmla="*/ 5100674 w 6955464"/>
              <a:gd name="connsiteY10" fmla="*/ 0 h 3305136"/>
              <a:gd name="connsiteX11" fmla="*/ 5749850 w 6955464"/>
              <a:gd name="connsiteY11" fmla="*/ 0 h 3305136"/>
              <a:gd name="connsiteX12" fmla="*/ 6329472 w 6955464"/>
              <a:gd name="connsiteY12" fmla="*/ 0 h 3305136"/>
              <a:gd name="connsiteX13" fmla="*/ 6955464 w 6955464"/>
              <a:gd name="connsiteY13" fmla="*/ 0 h 3305136"/>
              <a:gd name="connsiteX14" fmla="*/ 6955464 w 6955464"/>
              <a:gd name="connsiteY14" fmla="*/ 616959 h 3305136"/>
              <a:gd name="connsiteX15" fmla="*/ 6955464 w 6955464"/>
              <a:gd name="connsiteY15" fmla="*/ 1068661 h 3305136"/>
              <a:gd name="connsiteX16" fmla="*/ 6955464 w 6955464"/>
              <a:gd name="connsiteY16" fmla="*/ 1685619 h 3305136"/>
              <a:gd name="connsiteX17" fmla="*/ 6955464 w 6955464"/>
              <a:gd name="connsiteY17" fmla="*/ 2170373 h 3305136"/>
              <a:gd name="connsiteX18" fmla="*/ 6955464 w 6955464"/>
              <a:gd name="connsiteY18" fmla="*/ 2754280 h 3305136"/>
              <a:gd name="connsiteX19" fmla="*/ 6955464 w 6955464"/>
              <a:gd name="connsiteY19" fmla="*/ 3305136 h 3305136"/>
              <a:gd name="connsiteX20" fmla="*/ 6375842 w 6955464"/>
              <a:gd name="connsiteY20" fmla="*/ 3305136 h 3305136"/>
              <a:gd name="connsiteX21" fmla="*/ 5726665 w 6955464"/>
              <a:gd name="connsiteY21" fmla="*/ 3305136 h 3305136"/>
              <a:gd name="connsiteX22" fmla="*/ 5007934 w 6955464"/>
              <a:gd name="connsiteY22" fmla="*/ 3305136 h 3305136"/>
              <a:gd name="connsiteX23" fmla="*/ 4428312 w 6955464"/>
              <a:gd name="connsiteY23" fmla="*/ 3305136 h 3305136"/>
              <a:gd name="connsiteX24" fmla="*/ 3709581 w 6955464"/>
              <a:gd name="connsiteY24" fmla="*/ 3305136 h 3305136"/>
              <a:gd name="connsiteX25" fmla="*/ 3129959 w 6955464"/>
              <a:gd name="connsiteY25" fmla="*/ 3305136 h 3305136"/>
              <a:gd name="connsiteX26" fmla="*/ 2689446 w 6955464"/>
              <a:gd name="connsiteY26" fmla="*/ 3305136 h 3305136"/>
              <a:gd name="connsiteX27" fmla="*/ 2040269 w 6955464"/>
              <a:gd name="connsiteY27" fmla="*/ 3305136 h 3305136"/>
              <a:gd name="connsiteX28" fmla="*/ 1391093 w 6955464"/>
              <a:gd name="connsiteY28" fmla="*/ 3305136 h 3305136"/>
              <a:gd name="connsiteX29" fmla="*/ 672362 w 6955464"/>
              <a:gd name="connsiteY29" fmla="*/ 3305136 h 3305136"/>
              <a:gd name="connsiteX30" fmla="*/ 0 w 6955464"/>
              <a:gd name="connsiteY30" fmla="*/ 3305136 h 3305136"/>
              <a:gd name="connsiteX31" fmla="*/ 0 w 6955464"/>
              <a:gd name="connsiteY31" fmla="*/ 2820383 h 3305136"/>
              <a:gd name="connsiteX32" fmla="*/ 0 w 6955464"/>
              <a:gd name="connsiteY32" fmla="*/ 2203424 h 3305136"/>
              <a:gd name="connsiteX33" fmla="*/ 0 w 6955464"/>
              <a:gd name="connsiteY33" fmla="*/ 1685619 h 3305136"/>
              <a:gd name="connsiteX34" fmla="*/ 0 w 6955464"/>
              <a:gd name="connsiteY34" fmla="*/ 1200866 h 3305136"/>
              <a:gd name="connsiteX35" fmla="*/ 0 w 6955464"/>
              <a:gd name="connsiteY35" fmla="*/ 683061 h 3305136"/>
              <a:gd name="connsiteX36" fmla="*/ 0 w 6955464"/>
              <a:gd name="connsiteY36" fmla="*/ 0 h 33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955464" h="3305136" fill="none" extrusionOk="0">
                <a:moveTo>
                  <a:pt x="0" y="0"/>
                </a:moveTo>
                <a:cubicBezTo>
                  <a:pt x="89219" y="-8512"/>
                  <a:pt x="281357" y="9071"/>
                  <a:pt x="370958" y="0"/>
                </a:cubicBezTo>
                <a:cubicBezTo>
                  <a:pt x="460559" y="-9071"/>
                  <a:pt x="880376" y="21292"/>
                  <a:pt x="1020135" y="0"/>
                </a:cubicBezTo>
                <a:cubicBezTo>
                  <a:pt x="1159894" y="-21292"/>
                  <a:pt x="1400766" y="46043"/>
                  <a:pt x="1530202" y="0"/>
                </a:cubicBezTo>
                <a:cubicBezTo>
                  <a:pt x="1659638" y="-46043"/>
                  <a:pt x="1762338" y="2833"/>
                  <a:pt x="1901160" y="0"/>
                </a:cubicBezTo>
                <a:cubicBezTo>
                  <a:pt x="2039982" y="-2833"/>
                  <a:pt x="2201804" y="27259"/>
                  <a:pt x="2411228" y="0"/>
                </a:cubicBezTo>
                <a:cubicBezTo>
                  <a:pt x="2620652" y="-27259"/>
                  <a:pt x="2634234" y="37388"/>
                  <a:pt x="2851740" y="0"/>
                </a:cubicBezTo>
                <a:cubicBezTo>
                  <a:pt x="3069246" y="-37388"/>
                  <a:pt x="3314611" y="50413"/>
                  <a:pt x="3500917" y="0"/>
                </a:cubicBezTo>
                <a:cubicBezTo>
                  <a:pt x="3687223" y="-50413"/>
                  <a:pt x="3731551" y="8780"/>
                  <a:pt x="3871875" y="0"/>
                </a:cubicBezTo>
                <a:cubicBezTo>
                  <a:pt x="4012199" y="-8780"/>
                  <a:pt x="4326387" y="46268"/>
                  <a:pt x="4521052" y="0"/>
                </a:cubicBezTo>
                <a:cubicBezTo>
                  <a:pt x="4715717" y="-46268"/>
                  <a:pt x="4834254" y="46728"/>
                  <a:pt x="5100674" y="0"/>
                </a:cubicBezTo>
                <a:cubicBezTo>
                  <a:pt x="5367094" y="-46728"/>
                  <a:pt x="5591762" y="67301"/>
                  <a:pt x="5749850" y="0"/>
                </a:cubicBezTo>
                <a:cubicBezTo>
                  <a:pt x="5907938" y="-67301"/>
                  <a:pt x="6182839" y="18789"/>
                  <a:pt x="6329472" y="0"/>
                </a:cubicBezTo>
                <a:cubicBezTo>
                  <a:pt x="6476105" y="-18789"/>
                  <a:pt x="6721437" y="41478"/>
                  <a:pt x="6955464" y="0"/>
                </a:cubicBezTo>
                <a:cubicBezTo>
                  <a:pt x="6964769" y="166939"/>
                  <a:pt x="6901133" y="339796"/>
                  <a:pt x="6955464" y="616959"/>
                </a:cubicBezTo>
                <a:cubicBezTo>
                  <a:pt x="7009795" y="894122"/>
                  <a:pt x="6909626" y="910943"/>
                  <a:pt x="6955464" y="1068661"/>
                </a:cubicBezTo>
                <a:cubicBezTo>
                  <a:pt x="7001302" y="1226379"/>
                  <a:pt x="6920818" y="1549134"/>
                  <a:pt x="6955464" y="1685619"/>
                </a:cubicBezTo>
                <a:cubicBezTo>
                  <a:pt x="6990110" y="1822104"/>
                  <a:pt x="6943612" y="2063170"/>
                  <a:pt x="6955464" y="2170373"/>
                </a:cubicBezTo>
                <a:cubicBezTo>
                  <a:pt x="6967316" y="2277576"/>
                  <a:pt x="6909089" y="2509362"/>
                  <a:pt x="6955464" y="2754280"/>
                </a:cubicBezTo>
                <a:cubicBezTo>
                  <a:pt x="7001839" y="2999198"/>
                  <a:pt x="6919706" y="3191071"/>
                  <a:pt x="6955464" y="3305136"/>
                </a:cubicBezTo>
                <a:cubicBezTo>
                  <a:pt x="6693912" y="3344572"/>
                  <a:pt x="6509817" y="3288187"/>
                  <a:pt x="6375842" y="3305136"/>
                </a:cubicBezTo>
                <a:cubicBezTo>
                  <a:pt x="6241867" y="3322085"/>
                  <a:pt x="5884477" y="3245035"/>
                  <a:pt x="5726665" y="3305136"/>
                </a:cubicBezTo>
                <a:cubicBezTo>
                  <a:pt x="5568853" y="3365237"/>
                  <a:pt x="5166467" y="3282230"/>
                  <a:pt x="5007934" y="3305136"/>
                </a:cubicBezTo>
                <a:cubicBezTo>
                  <a:pt x="4849401" y="3328042"/>
                  <a:pt x="4595788" y="3238297"/>
                  <a:pt x="4428312" y="3305136"/>
                </a:cubicBezTo>
                <a:cubicBezTo>
                  <a:pt x="4260836" y="3371975"/>
                  <a:pt x="3907237" y="3225152"/>
                  <a:pt x="3709581" y="3305136"/>
                </a:cubicBezTo>
                <a:cubicBezTo>
                  <a:pt x="3511925" y="3385120"/>
                  <a:pt x="3320791" y="3304966"/>
                  <a:pt x="3129959" y="3305136"/>
                </a:cubicBezTo>
                <a:cubicBezTo>
                  <a:pt x="2939127" y="3305306"/>
                  <a:pt x="2814754" y="3291154"/>
                  <a:pt x="2689446" y="3305136"/>
                </a:cubicBezTo>
                <a:cubicBezTo>
                  <a:pt x="2564138" y="3319118"/>
                  <a:pt x="2300189" y="3261832"/>
                  <a:pt x="2040269" y="3305136"/>
                </a:cubicBezTo>
                <a:cubicBezTo>
                  <a:pt x="1780349" y="3348440"/>
                  <a:pt x="1712270" y="3285800"/>
                  <a:pt x="1391093" y="3305136"/>
                </a:cubicBezTo>
                <a:cubicBezTo>
                  <a:pt x="1069916" y="3324472"/>
                  <a:pt x="927244" y="3222552"/>
                  <a:pt x="672362" y="3305136"/>
                </a:cubicBezTo>
                <a:cubicBezTo>
                  <a:pt x="417480" y="3387720"/>
                  <a:pt x="203445" y="3225112"/>
                  <a:pt x="0" y="3305136"/>
                </a:cubicBezTo>
                <a:cubicBezTo>
                  <a:pt x="-19536" y="3191786"/>
                  <a:pt x="41013" y="3048513"/>
                  <a:pt x="0" y="2820383"/>
                </a:cubicBezTo>
                <a:cubicBezTo>
                  <a:pt x="-41013" y="2592253"/>
                  <a:pt x="48201" y="2462545"/>
                  <a:pt x="0" y="2203424"/>
                </a:cubicBezTo>
                <a:cubicBezTo>
                  <a:pt x="-48201" y="1944303"/>
                  <a:pt x="29403" y="1814721"/>
                  <a:pt x="0" y="1685619"/>
                </a:cubicBezTo>
                <a:cubicBezTo>
                  <a:pt x="-29403" y="1556518"/>
                  <a:pt x="16167" y="1378980"/>
                  <a:pt x="0" y="1200866"/>
                </a:cubicBezTo>
                <a:cubicBezTo>
                  <a:pt x="-16167" y="1022752"/>
                  <a:pt x="13904" y="938000"/>
                  <a:pt x="0" y="683061"/>
                </a:cubicBezTo>
                <a:cubicBezTo>
                  <a:pt x="-13904" y="428122"/>
                  <a:pt x="44168" y="149610"/>
                  <a:pt x="0" y="0"/>
                </a:cubicBezTo>
                <a:close/>
              </a:path>
              <a:path w="6955464" h="3305136" stroke="0" extrusionOk="0">
                <a:moveTo>
                  <a:pt x="0" y="0"/>
                </a:moveTo>
                <a:cubicBezTo>
                  <a:pt x="150770" y="-71092"/>
                  <a:pt x="346818" y="9819"/>
                  <a:pt x="649177" y="0"/>
                </a:cubicBezTo>
                <a:cubicBezTo>
                  <a:pt x="951536" y="-9819"/>
                  <a:pt x="986941" y="25370"/>
                  <a:pt x="1089689" y="0"/>
                </a:cubicBezTo>
                <a:cubicBezTo>
                  <a:pt x="1192437" y="-25370"/>
                  <a:pt x="1575222" y="2827"/>
                  <a:pt x="1808421" y="0"/>
                </a:cubicBezTo>
                <a:cubicBezTo>
                  <a:pt x="2041620" y="-2827"/>
                  <a:pt x="2323602" y="24688"/>
                  <a:pt x="2527152" y="0"/>
                </a:cubicBezTo>
                <a:cubicBezTo>
                  <a:pt x="2730702" y="-24688"/>
                  <a:pt x="2723477" y="35731"/>
                  <a:pt x="2898110" y="0"/>
                </a:cubicBezTo>
                <a:cubicBezTo>
                  <a:pt x="3072743" y="-35731"/>
                  <a:pt x="3297587" y="12282"/>
                  <a:pt x="3547287" y="0"/>
                </a:cubicBezTo>
                <a:cubicBezTo>
                  <a:pt x="3796987" y="-12282"/>
                  <a:pt x="4043132" y="5479"/>
                  <a:pt x="4266018" y="0"/>
                </a:cubicBezTo>
                <a:cubicBezTo>
                  <a:pt x="4488904" y="-5479"/>
                  <a:pt x="4605233" y="9402"/>
                  <a:pt x="4706531" y="0"/>
                </a:cubicBezTo>
                <a:cubicBezTo>
                  <a:pt x="4807829" y="-9402"/>
                  <a:pt x="5011116" y="43439"/>
                  <a:pt x="5147043" y="0"/>
                </a:cubicBezTo>
                <a:cubicBezTo>
                  <a:pt x="5282970" y="-43439"/>
                  <a:pt x="5509075" y="10417"/>
                  <a:pt x="5657111" y="0"/>
                </a:cubicBezTo>
                <a:cubicBezTo>
                  <a:pt x="5805147" y="-10417"/>
                  <a:pt x="5905327" y="14607"/>
                  <a:pt x="6097623" y="0"/>
                </a:cubicBezTo>
                <a:cubicBezTo>
                  <a:pt x="6289919" y="-14607"/>
                  <a:pt x="6554871" y="2829"/>
                  <a:pt x="6955464" y="0"/>
                </a:cubicBezTo>
                <a:cubicBezTo>
                  <a:pt x="6963540" y="254964"/>
                  <a:pt x="6953239" y="326705"/>
                  <a:pt x="6955464" y="517805"/>
                </a:cubicBezTo>
                <a:cubicBezTo>
                  <a:pt x="6957689" y="708906"/>
                  <a:pt x="6886054" y="1007308"/>
                  <a:pt x="6955464" y="1134763"/>
                </a:cubicBezTo>
                <a:cubicBezTo>
                  <a:pt x="7024874" y="1262218"/>
                  <a:pt x="6947549" y="1469876"/>
                  <a:pt x="6955464" y="1685619"/>
                </a:cubicBezTo>
                <a:cubicBezTo>
                  <a:pt x="6963379" y="1901362"/>
                  <a:pt x="6889176" y="2071913"/>
                  <a:pt x="6955464" y="2302578"/>
                </a:cubicBezTo>
                <a:cubicBezTo>
                  <a:pt x="7021752" y="2533243"/>
                  <a:pt x="6924952" y="2836323"/>
                  <a:pt x="6955464" y="3305136"/>
                </a:cubicBezTo>
                <a:cubicBezTo>
                  <a:pt x="6765628" y="3330100"/>
                  <a:pt x="6728850" y="3300506"/>
                  <a:pt x="6514951" y="3305136"/>
                </a:cubicBezTo>
                <a:cubicBezTo>
                  <a:pt x="6301052" y="3309766"/>
                  <a:pt x="6003344" y="3247643"/>
                  <a:pt x="5796220" y="3305136"/>
                </a:cubicBezTo>
                <a:cubicBezTo>
                  <a:pt x="5589096" y="3362629"/>
                  <a:pt x="5298653" y="3289960"/>
                  <a:pt x="5077489" y="3305136"/>
                </a:cubicBezTo>
                <a:cubicBezTo>
                  <a:pt x="4856325" y="3320312"/>
                  <a:pt x="4670517" y="3303728"/>
                  <a:pt x="4567421" y="3305136"/>
                </a:cubicBezTo>
                <a:cubicBezTo>
                  <a:pt x="4464325" y="3306544"/>
                  <a:pt x="4307341" y="3279701"/>
                  <a:pt x="4196463" y="3305136"/>
                </a:cubicBezTo>
                <a:cubicBezTo>
                  <a:pt x="4085585" y="3330571"/>
                  <a:pt x="3785978" y="3304146"/>
                  <a:pt x="3547287" y="3305136"/>
                </a:cubicBezTo>
                <a:cubicBezTo>
                  <a:pt x="3308596" y="3306126"/>
                  <a:pt x="3106325" y="3236527"/>
                  <a:pt x="2967665" y="3305136"/>
                </a:cubicBezTo>
                <a:cubicBezTo>
                  <a:pt x="2829005" y="3373745"/>
                  <a:pt x="2643889" y="3287739"/>
                  <a:pt x="2527152" y="3305136"/>
                </a:cubicBezTo>
                <a:cubicBezTo>
                  <a:pt x="2410415" y="3322533"/>
                  <a:pt x="2228038" y="3281135"/>
                  <a:pt x="2017085" y="3305136"/>
                </a:cubicBezTo>
                <a:cubicBezTo>
                  <a:pt x="1806132" y="3329137"/>
                  <a:pt x="1583761" y="3284937"/>
                  <a:pt x="1437463" y="3305136"/>
                </a:cubicBezTo>
                <a:cubicBezTo>
                  <a:pt x="1291165" y="3325335"/>
                  <a:pt x="1136975" y="3252978"/>
                  <a:pt x="857841" y="3305136"/>
                </a:cubicBezTo>
                <a:cubicBezTo>
                  <a:pt x="578707" y="3357294"/>
                  <a:pt x="201971" y="3267231"/>
                  <a:pt x="0" y="3305136"/>
                </a:cubicBezTo>
                <a:cubicBezTo>
                  <a:pt x="-5249" y="3179558"/>
                  <a:pt x="7342" y="3000737"/>
                  <a:pt x="0" y="2853434"/>
                </a:cubicBezTo>
                <a:cubicBezTo>
                  <a:pt x="-7342" y="2706131"/>
                  <a:pt x="394" y="2545673"/>
                  <a:pt x="0" y="2302578"/>
                </a:cubicBezTo>
                <a:cubicBezTo>
                  <a:pt x="-394" y="2059483"/>
                  <a:pt x="7839" y="1963778"/>
                  <a:pt x="0" y="1817825"/>
                </a:cubicBezTo>
                <a:cubicBezTo>
                  <a:pt x="-7839" y="1671872"/>
                  <a:pt x="49753" y="1520602"/>
                  <a:pt x="0" y="1266969"/>
                </a:cubicBezTo>
                <a:cubicBezTo>
                  <a:pt x="-49753" y="1013336"/>
                  <a:pt x="49459" y="812269"/>
                  <a:pt x="0" y="683061"/>
                </a:cubicBezTo>
                <a:cubicBezTo>
                  <a:pt x="-49459" y="553853"/>
                  <a:pt x="13702" y="262513"/>
                  <a:pt x="0" y="0"/>
                </a:cubicBezTo>
                <a:close/>
              </a:path>
            </a:pathLst>
          </a:custGeom>
          <a:solidFill>
            <a:srgbClr val="FFFFE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488596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「公司依例舉行儀式，士兵先以步槍對空鳴槍三次，繼由赤崁城、熱蘭遮城、台江內海的一艘快艇，以大炮鳴放禮炮，以壯聲威；南路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88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個村舍的長老依序入座，長官在評議會的議員、牧師等陪同下就坐。</a:t>
            </a:r>
          </a:p>
        </p:txBody>
      </p:sp>
    </p:spTree>
    <p:extLst>
      <p:ext uri="{BB962C8B-B14F-4D97-AF65-F5344CB8AC3E}">
        <p14:creationId xmlns:p14="http://schemas.microsoft.com/office/powerpoint/2010/main" val="1062008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113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熱蘭遮城日誌曾有一段紀錄如下，請閱讀後回答問題。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561C03-3B70-7F63-465B-139CEABCAB79}"/>
              </a:ext>
            </a:extLst>
          </p:cNvPr>
          <p:cNvSpPr txBox="1"/>
          <p:nvPr/>
        </p:nvSpPr>
        <p:spPr>
          <a:xfrm>
            <a:off x="1284527" y="2744554"/>
            <a:ext cx="6955464" cy="3305136"/>
          </a:xfrm>
          <a:custGeom>
            <a:avLst/>
            <a:gdLst>
              <a:gd name="connsiteX0" fmla="*/ 0 w 6955464"/>
              <a:gd name="connsiteY0" fmla="*/ 0 h 3305136"/>
              <a:gd name="connsiteX1" fmla="*/ 370958 w 6955464"/>
              <a:gd name="connsiteY1" fmla="*/ 0 h 3305136"/>
              <a:gd name="connsiteX2" fmla="*/ 1020135 w 6955464"/>
              <a:gd name="connsiteY2" fmla="*/ 0 h 3305136"/>
              <a:gd name="connsiteX3" fmla="*/ 1530202 w 6955464"/>
              <a:gd name="connsiteY3" fmla="*/ 0 h 3305136"/>
              <a:gd name="connsiteX4" fmla="*/ 1901160 w 6955464"/>
              <a:gd name="connsiteY4" fmla="*/ 0 h 3305136"/>
              <a:gd name="connsiteX5" fmla="*/ 2411228 w 6955464"/>
              <a:gd name="connsiteY5" fmla="*/ 0 h 3305136"/>
              <a:gd name="connsiteX6" fmla="*/ 2851740 w 6955464"/>
              <a:gd name="connsiteY6" fmla="*/ 0 h 3305136"/>
              <a:gd name="connsiteX7" fmla="*/ 3500917 w 6955464"/>
              <a:gd name="connsiteY7" fmla="*/ 0 h 3305136"/>
              <a:gd name="connsiteX8" fmla="*/ 3871875 w 6955464"/>
              <a:gd name="connsiteY8" fmla="*/ 0 h 3305136"/>
              <a:gd name="connsiteX9" fmla="*/ 4521052 w 6955464"/>
              <a:gd name="connsiteY9" fmla="*/ 0 h 3305136"/>
              <a:gd name="connsiteX10" fmla="*/ 5100674 w 6955464"/>
              <a:gd name="connsiteY10" fmla="*/ 0 h 3305136"/>
              <a:gd name="connsiteX11" fmla="*/ 5749850 w 6955464"/>
              <a:gd name="connsiteY11" fmla="*/ 0 h 3305136"/>
              <a:gd name="connsiteX12" fmla="*/ 6329472 w 6955464"/>
              <a:gd name="connsiteY12" fmla="*/ 0 h 3305136"/>
              <a:gd name="connsiteX13" fmla="*/ 6955464 w 6955464"/>
              <a:gd name="connsiteY13" fmla="*/ 0 h 3305136"/>
              <a:gd name="connsiteX14" fmla="*/ 6955464 w 6955464"/>
              <a:gd name="connsiteY14" fmla="*/ 616959 h 3305136"/>
              <a:gd name="connsiteX15" fmla="*/ 6955464 w 6955464"/>
              <a:gd name="connsiteY15" fmla="*/ 1068661 h 3305136"/>
              <a:gd name="connsiteX16" fmla="*/ 6955464 w 6955464"/>
              <a:gd name="connsiteY16" fmla="*/ 1685619 h 3305136"/>
              <a:gd name="connsiteX17" fmla="*/ 6955464 w 6955464"/>
              <a:gd name="connsiteY17" fmla="*/ 2170373 h 3305136"/>
              <a:gd name="connsiteX18" fmla="*/ 6955464 w 6955464"/>
              <a:gd name="connsiteY18" fmla="*/ 2754280 h 3305136"/>
              <a:gd name="connsiteX19" fmla="*/ 6955464 w 6955464"/>
              <a:gd name="connsiteY19" fmla="*/ 3305136 h 3305136"/>
              <a:gd name="connsiteX20" fmla="*/ 6375842 w 6955464"/>
              <a:gd name="connsiteY20" fmla="*/ 3305136 h 3305136"/>
              <a:gd name="connsiteX21" fmla="*/ 5726665 w 6955464"/>
              <a:gd name="connsiteY21" fmla="*/ 3305136 h 3305136"/>
              <a:gd name="connsiteX22" fmla="*/ 5007934 w 6955464"/>
              <a:gd name="connsiteY22" fmla="*/ 3305136 h 3305136"/>
              <a:gd name="connsiteX23" fmla="*/ 4428312 w 6955464"/>
              <a:gd name="connsiteY23" fmla="*/ 3305136 h 3305136"/>
              <a:gd name="connsiteX24" fmla="*/ 3709581 w 6955464"/>
              <a:gd name="connsiteY24" fmla="*/ 3305136 h 3305136"/>
              <a:gd name="connsiteX25" fmla="*/ 3129959 w 6955464"/>
              <a:gd name="connsiteY25" fmla="*/ 3305136 h 3305136"/>
              <a:gd name="connsiteX26" fmla="*/ 2689446 w 6955464"/>
              <a:gd name="connsiteY26" fmla="*/ 3305136 h 3305136"/>
              <a:gd name="connsiteX27" fmla="*/ 2040269 w 6955464"/>
              <a:gd name="connsiteY27" fmla="*/ 3305136 h 3305136"/>
              <a:gd name="connsiteX28" fmla="*/ 1391093 w 6955464"/>
              <a:gd name="connsiteY28" fmla="*/ 3305136 h 3305136"/>
              <a:gd name="connsiteX29" fmla="*/ 672362 w 6955464"/>
              <a:gd name="connsiteY29" fmla="*/ 3305136 h 3305136"/>
              <a:gd name="connsiteX30" fmla="*/ 0 w 6955464"/>
              <a:gd name="connsiteY30" fmla="*/ 3305136 h 3305136"/>
              <a:gd name="connsiteX31" fmla="*/ 0 w 6955464"/>
              <a:gd name="connsiteY31" fmla="*/ 2820383 h 3305136"/>
              <a:gd name="connsiteX32" fmla="*/ 0 w 6955464"/>
              <a:gd name="connsiteY32" fmla="*/ 2203424 h 3305136"/>
              <a:gd name="connsiteX33" fmla="*/ 0 w 6955464"/>
              <a:gd name="connsiteY33" fmla="*/ 1685619 h 3305136"/>
              <a:gd name="connsiteX34" fmla="*/ 0 w 6955464"/>
              <a:gd name="connsiteY34" fmla="*/ 1200866 h 3305136"/>
              <a:gd name="connsiteX35" fmla="*/ 0 w 6955464"/>
              <a:gd name="connsiteY35" fmla="*/ 683061 h 3305136"/>
              <a:gd name="connsiteX36" fmla="*/ 0 w 6955464"/>
              <a:gd name="connsiteY36" fmla="*/ 0 h 33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955464" h="3305136" fill="none" extrusionOk="0">
                <a:moveTo>
                  <a:pt x="0" y="0"/>
                </a:moveTo>
                <a:cubicBezTo>
                  <a:pt x="89219" y="-8512"/>
                  <a:pt x="281357" y="9071"/>
                  <a:pt x="370958" y="0"/>
                </a:cubicBezTo>
                <a:cubicBezTo>
                  <a:pt x="460559" y="-9071"/>
                  <a:pt x="880376" y="21292"/>
                  <a:pt x="1020135" y="0"/>
                </a:cubicBezTo>
                <a:cubicBezTo>
                  <a:pt x="1159894" y="-21292"/>
                  <a:pt x="1400766" y="46043"/>
                  <a:pt x="1530202" y="0"/>
                </a:cubicBezTo>
                <a:cubicBezTo>
                  <a:pt x="1659638" y="-46043"/>
                  <a:pt x="1762338" y="2833"/>
                  <a:pt x="1901160" y="0"/>
                </a:cubicBezTo>
                <a:cubicBezTo>
                  <a:pt x="2039982" y="-2833"/>
                  <a:pt x="2201804" y="27259"/>
                  <a:pt x="2411228" y="0"/>
                </a:cubicBezTo>
                <a:cubicBezTo>
                  <a:pt x="2620652" y="-27259"/>
                  <a:pt x="2634234" y="37388"/>
                  <a:pt x="2851740" y="0"/>
                </a:cubicBezTo>
                <a:cubicBezTo>
                  <a:pt x="3069246" y="-37388"/>
                  <a:pt x="3314611" y="50413"/>
                  <a:pt x="3500917" y="0"/>
                </a:cubicBezTo>
                <a:cubicBezTo>
                  <a:pt x="3687223" y="-50413"/>
                  <a:pt x="3731551" y="8780"/>
                  <a:pt x="3871875" y="0"/>
                </a:cubicBezTo>
                <a:cubicBezTo>
                  <a:pt x="4012199" y="-8780"/>
                  <a:pt x="4326387" y="46268"/>
                  <a:pt x="4521052" y="0"/>
                </a:cubicBezTo>
                <a:cubicBezTo>
                  <a:pt x="4715717" y="-46268"/>
                  <a:pt x="4834254" y="46728"/>
                  <a:pt x="5100674" y="0"/>
                </a:cubicBezTo>
                <a:cubicBezTo>
                  <a:pt x="5367094" y="-46728"/>
                  <a:pt x="5591762" y="67301"/>
                  <a:pt x="5749850" y="0"/>
                </a:cubicBezTo>
                <a:cubicBezTo>
                  <a:pt x="5907938" y="-67301"/>
                  <a:pt x="6182839" y="18789"/>
                  <a:pt x="6329472" y="0"/>
                </a:cubicBezTo>
                <a:cubicBezTo>
                  <a:pt x="6476105" y="-18789"/>
                  <a:pt x="6721437" y="41478"/>
                  <a:pt x="6955464" y="0"/>
                </a:cubicBezTo>
                <a:cubicBezTo>
                  <a:pt x="6964769" y="166939"/>
                  <a:pt x="6901133" y="339796"/>
                  <a:pt x="6955464" y="616959"/>
                </a:cubicBezTo>
                <a:cubicBezTo>
                  <a:pt x="7009795" y="894122"/>
                  <a:pt x="6909626" y="910943"/>
                  <a:pt x="6955464" y="1068661"/>
                </a:cubicBezTo>
                <a:cubicBezTo>
                  <a:pt x="7001302" y="1226379"/>
                  <a:pt x="6920818" y="1549134"/>
                  <a:pt x="6955464" y="1685619"/>
                </a:cubicBezTo>
                <a:cubicBezTo>
                  <a:pt x="6990110" y="1822104"/>
                  <a:pt x="6943612" y="2063170"/>
                  <a:pt x="6955464" y="2170373"/>
                </a:cubicBezTo>
                <a:cubicBezTo>
                  <a:pt x="6967316" y="2277576"/>
                  <a:pt x="6909089" y="2509362"/>
                  <a:pt x="6955464" y="2754280"/>
                </a:cubicBezTo>
                <a:cubicBezTo>
                  <a:pt x="7001839" y="2999198"/>
                  <a:pt x="6919706" y="3191071"/>
                  <a:pt x="6955464" y="3305136"/>
                </a:cubicBezTo>
                <a:cubicBezTo>
                  <a:pt x="6693912" y="3344572"/>
                  <a:pt x="6509817" y="3288187"/>
                  <a:pt x="6375842" y="3305136"/>
                </a:cubicBezTo>
                <a:cubicBezTo>
                  <a:pt x="6241867" y="3322085"/>
                  <a:pt x="5884477" y="3245035"/>
                  <a:pt x="5726665" y="3305136"/>
                </a:cubicBezTo>
                <a:cubicBezTo>
                  <a:pt x="5568853" y="3365237"/>
                  <a:pt x="5166467" y="3282230"/>
                  <a:pt x="5007934" y="3305136"/>
                </a:cubicBezTo>
                <a:cubicBezTo>
                  <a:pt x="4849401" y="3328042"/>
                  <a:pt x="4595788" y="3238297"/>
                  <a:pt x="4428312" y="3305136"/>
                </a:cubicBezTo>
                <a:cubicBezTo>
                  <a:pt x="4260836" y="3371975"/>
                  <a:pt x="3907237" y="3225152"/>
                  <a:pt x="3709581" y="3305136"/>
                </a:cubicBezTo>
                <a:cubicBezTo>
                  <a:pt x="3511925" y="3385120"/>
                  <a:pt x="3320791" y="3304966"/>
                  <a:pt x="3129959" y="3305136"/>
                </a:cubicBezTo>
                <a:cubicBezTo>
                  <a:pt x="2939127" y="3305306"/>
                  <a:pt x="2814754" y="3291154"/>
                  <a:pt x="2689446" y="3305136"/>
                </a:cubicBezTo>
                <a:cubicBezTo>
                  <a:pt x="2564138" y="3319118"/>
                  <a:pt x="2300189" y="3261832"/>
                  <a:pt x="2040269" y="3305136"/>
                </a:cubicBezTo>
                <a:cubicBezTo>
                  <a:pt x="1780349" y="3348440"/>
                  <a:pt x="1712270" y="3285800"/>
                  <a:pt x="1391093" y="3305136"/>
                </a:cubicBezTo>
                <a:cubicBezTo>
                  <a:pt x="1069916" y="3324472"/>
                  <a:pt x="927244" y="3222552"/>
                  <a:pt x="672362" y="3305136"/>
                </a:cubicBezTo>
                <a:cubicBezTo>
                  <a:pt x="417480" y="3387720"/>
                  <a:pt x="203445" y="3225112"/>
                  <a:pt x="0" y="3305136"/>
                </a:cubicBezTo>
                <a:cubicBezTo>
                  <a:pt x="-19536" y="3191786"/>
                  <a:pt x="41013" y="3048513"/>
                  <a:pt x="0" y="2820383"/>
                </a:cubicBezTo>
                <a:cubicBezTo>
                  <a:pt x="-41013" y="2592253"/>
                  <a:pt x="48201" y="2462545"/>
                  <a:pt x="0" y="2203424"/>
                </a:cubicBezTo>
                <a:cubicBezTo>
                  <a:pt x="-48201" y="1944303"/>
                  <a:pt x="29403" y="1814721"/>
                  <a:pt x="0" y="1685619"/>
                </a:cubicBezTo>
                <a:cubicBezTo>
                  <a:pt x="-29403" y="1556518"/>
                  <a:pt x="16167" y="1378980"/>
                  <a:pt x="0" y="1200866"/>
                </a:cubicBezTo>
                <a:cubicBezTo>
                  <a:pt x="-16167" y="1022752"/>
                  <a:pt x="13904" y="938000"/>
                  <a:pt x="0" y="683061"/>
                </a:cubicBezTo>
                <a:cubicBezTo>
                  <a:pt x="-13904" y="428122"/>
                  <a:pt x="44168" y="149610"/>
                  <a:pt x="0" y="0"/>
                </a:cubicBezTo>
                <a:close/>
              </a:path>
              <a:path w="6955464" h="3305136" stroke="0" extrusionOk="0">
                <a:moveTo>
                  <a:pt x="0" y="0"/>
                </a:moveTo>
                <a:cubicBezTo>
                  <a:pt x="150770" y="-71092"/>
                  <a:pt x="346818" y="9819"/>
                  <a:pt x="649177" y="0"/>
                </a:cubicBezTo>
                <a:cubicBezTo>
                  <a:pt x="951536" y="-9819"/>
                  <a:pt x="986941" y="25370"/>
                  <a:pt x="1089689" y="0"/>
                </a:cubicBezTo>
                <a:cubicBezTo>
                  <a:pt x="1192437" y="-25370"/>
                  <a:pt x="1575222" y="2827"/>
                  <a:pt x="1808421" y="0"/>
                </a:cubicBezTo>
                <a:cubicBezTo>
                  <a:pt x="2041620" y="-2827"/>
                  <a:pt x="2323602" y="24688"/>
                  <a:pt x="2527152" y="0"/>
                </a:cubicBezTo>
                <a:cubicBezTo>
                  <a:pt x="2730702" y="-24688"/>
                  <a:pt x="2723477" y="35731"/>
                  <a:pt x="2898110" y="0"/>
                </a:cubicBezTo>
                <a:cubicBezTo>
                  <a:pt x="3072743" y="-35731"/>
                  <a:pt x="3297587" y="12282"/>
                  <a:pt x="3547287" y="0"/>
                </a:cubicBezTo>
                <a:cubicBezTo>
                  <a:pt x="3796987" y="-12282"/>
                  <a:pt x="4043132" y="5479"/>
                  <a:pt x="4266018" y="0"/>
                </a:cubicBezTo>
                <a:cubicBezTo>
                  <a:pt x="4488904" y="-5479"/>
                  <a:pt x="4605233" y="9402"/>
                  <a:pt x="4706531" y="0"/>
                </a:cubicBezTo>
                <a:cubicBezTo>
                  <a:pt x="4807829" y="-9402"/>
                  <a:pt x="5011116" y="43439"/>
                  <a:pt x="5147043" y="0"/>
                </a:cubicBezTo>
                <a:cubicBezTo>
                  <a:pt x="5282970" y="-43439"/>
                  <a:pt x="5509075" y="10417"/>
                  <a:pt x="5657111" y="0"/>
                </a:cubicBezTo>
                <a:cubicBezTo>
                  <a:pt x="5805147" y="-10417"/>
                  <a:pt x="5905327" y="14607"/>
                  <a:pt x="6097623" y="0"/>
                </a:cubicBezTo>
                <a:cubicBezTo>
                  <a:pt x="6289919" y="-14607"/>
                  <a:pt x="6554871" y="2829"/>
                  <a:pt x="6955464" y="0"/>
                </a:cubicBezTo>
                <a:cubicBezTo>
                  <a:pt x="6963540" y="254964"/>
                  <a:pt x="6953239" y="326705"/>
                  <a:pt x="6955464" y="517805"/>
                </a:cubicBezTo>
                <a:cubicBezTo>
                  <a:pt x="6957689" y="708906"/>
                  <a:pt x="6886054" y="1007308"/>
                  <a:pt x="6955464" y="1134763"/>
                </a:cubicBezTo>
                <a:cubicBezTo>
                  <a:pt x="7024874" y="1262218"/>
                  <a:pt x="6947549" y="1469876"/>
                  <a:pt x="6955464" y="1685619"/>
                </a:cubicBezTo>
                <a:cubicBezTo>
                  <a:pt x="6963379" y="1901362"/>
                  <a:pt x="6889176" y="2071913"/>
                  <a:pt x="6955464" y="2302578"/>
                </a:cubicBezTo>
                <a:cubicBezTo>
                  <a:pt x="7021752" y="2533243"/>
                  <a:pt x="6924952" y="2836323"/>
                  <a:pt x="6955464" y="3305136"/>
                </a:cubicBezTo>
                <a:cubicBezTo>
                  <a:pt x="6765628" y="3330100"/>
                  <a:pt x="6728850" y="3300506"/>
                  <a:pt x="6514951" y="3305136"/>
                </a:cubicBezTo>
                <a:cubicBezTo>
                  <a:pt x="6301052" y="3309766"/>
                  <a:pt x="6003344" y="3247643"/>
                  <a:pt x="5796220" y="3305136"/>
                </a:cubicBezTo>
                <a:cubicBezTo>
                  <a:pt x="5589096" y="3362629"/>
                  <a:pt x="5298653" y="3289960"/>
                  <a:pt x="5077489" y="3305136"/>
                </a:cubicBezTo>
                <a:cubicBezTo>
                  <a:pt x="4856325" y="3320312"/>
                  <a:pt x="4670517" y="3303728"/>
                  <a:pt x="4567421" y="3305136"/>
                </a:cubicBezTo>
                <a:cubicBezTo>
                  <a:pt x="4464325" y="3306544"/>
                  <a:pt x="4307341" y="3279701"/>
                  <a:pt x="4196463" y="3305136"/>
                </a:cubicBezTo>
                <a:cubicBezTo>
                  <a:pt x="4085585" y="3330571"/>
                  <a:pt x="3785978" y="3304146"/>
                  <a:pt x="3547287" y="3305136"/>
                </a:cubicBezTo>
                <a:cubicBezTo>
                  <a:pt x="3308596" y="3306126"/>
                  <a:pt x="3106325" y="3236527"/>
                  <a:pt x="2967665" y="3305136"/>
                </a:cubicBezTo>
                <a:cubicBezTo>
                  <a:pt x="2829005" y="3373745"/>
                  <a:pt x="2643889" y="3287739"/>
                  <a:pt x="2527152" y="3305136"/>
                </a:cubicBezTo>
                <a:cubicBezTo>
                  <a:pt x="2410415" y="3322533"/>
                  <a:pt x="2228038" y="3281135"/>
                  <a:pt x="2017085" y="3305136"/>
                </a:cubicBezTo>
                <a:cubicBezTo>
                  <a:pt x="1806132" y="3329137"/>
                  <a:pt x="1583761" y="3284937"/>
                  <a:pt x="1437463" y="3305136"/>
                </a:cubicBezTo>
                <a:cubicBezTo>
                  <a:pt x="1291165" y="3325335"/>
                  <a:pt x="1136975" y="3252978"/>
                  <a:pt x="857841" y="3305136"/>
                </a:cubicBezTo>
                <a:cubicBezTo>
                  <a:pt x="578707" y="3357294"/>
                  <a:pt x="201971" y="3267231"/>
                  <a:pt x="0" y="3305136"/>
                </a:cubicBezTo>
                <a:cubicBezTo>
                  <a:pt x="-5249" y="3179558"/>
                  <a:pt x="7342" y="3000737"/>
                  <a:pt x="0" y="2853434"/>
                </a:cubicBezTo>
                <a:cubicBezTo>
                  <a:pt x="-7342" y="2706131"/>
                  <a:pt x="394" y="2545673"/>
                  <a:pt x="0" y="2302578"/>
                </a:cubicBezTo>
                <a:cubicBezTo>
                  <a:pt x="-394" y="2059483"/>
                  <a:pt x="7839" y="1963778"/>
                  <a:pt x="0" y="1817825"/>
                </a:cubicBezTo>
                <a:cubicBezTo>
                  <a:pt x="-7839" y="1671872"/>
                  <a:pt x="49753" y="1520602"/>
                  <a:pt x="0" y="1266969"/>
                </a:cubicBezTo>
                <a:cubicBezTo>
                  <a:pt x="-49753" y="1013336"/>
                  <a:pt x="49459" y="812269"/>
                  <a:pt x="0" y="683061"/>
                </a:cubicBezTo>
                <a:cubicBezTo>
                  <a:pt x="-49459" y="553853"/>
                  <a:pt x="13702" y="262513"/>
                  <a:pt x="0" y="0"/>
                </a:cubicBezTo>
                <a:close/>
              </a:path>
            </a:pathLst>
          </a:custGeom>
          <a:solidFill>
            <a:srgbClr val="FFFFE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488596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會議首先是長官宣講，由翻譯員分別以各族語言翻譯給所有長老知曉；接著進行年度重頭戲，長官逐一點名接見各社長老，宣讀年度考評，多數長老獲得肯定、續任；少數長老因怠職而遭撤換，改任新人，並授予權杖；</a:t>
            </a:r>
          </a:p>
        </p:txBody>
      </p:sp>
    </p:spTree>
    <p:extLst>
      <p:ext uri="{BB962C8B-B14F-4D97-AF65-F5344CB8AC3E}">
        <p14:creationId xmlns:p14="http://schemas.microsoft.com/office/powerpoint/2010/main" val="27590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3F1921F7-0D23-CA3F-EC0F-5BEE43ED1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1CDC032-4E92-805E-CBC1-8767DE9F7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50" y="1247472"/>
            <a:ext cx="6148909" cy="23219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b="0" dirty="0">
                <a:solidFill>
                  <a:schemeClr val="tx1"/>
                </a:solidFill>
              </a:rPr>
              <a:t>漁獵：用標槍、弓箭獵捕野鹿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rgbClr val="C00000"/>
                </a:solidFill>
              </a:rPr>
              <a:t>游耕</a:t>
            </a:r>
            <a:r>
              <a:rPr lang="zh-TW" altLang="en-US" b="0" dirty="0">
                <a:solidFill>
                  <a:schemeClr val="tx1"/>
                </a:solidFill>
              </a:rPr>
              <a:t>：種植</a:t>
            </a:r>
            <a:r>
              <a:rPr lang="zh-TW" altLang="en-US" dirty="0">
                <a:solidFill>
                  <a:srgbClr val="C00000"/>
                </a:solidFill>
              </a:rPr>
              <a:t>小米</a:t>
            </a:r>
            <a:r>
              <a:rPr lang="zh-TW" altLang="en-US" b="0" dirty="0">
                <a:solidFill>
                  <a:schemeClr val="tx1"/>
                </a:solidFill>
              </a:rPr>
              <a:t>、</a:t>
            </a:r>
            <a:r>
              <a:rPr lang="zh-TW" altLang="en-US" dirty="0">
                <a:solidFill>
                  <a:srgbClr val="C00000"/>
                </a:solidFill>
              </a:rPr>
              <a:t>芋頭</a:t>
            </a:r>
            <a:r>
              <a:rPr lang="zh-TW" altLang="en-US" b="0" dirty="0">
                <a:solidFill>
                  <a:schemeClr val="tx1"/>
                </a:solidFill>
              </a:rPr>
              <a:t>等作物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5271CAE-EBEA-5750-133B-0D52EEB37E54}"/>
              </a:ext>
            </a:extLst>
          </p:cNvPr>
          <p:cNvGrpSpPr/>
          <p:nvPr/>
        </p:nvGrpSpPr>
        <p:grpSpPr>
          <a:xfrm>
            <a:off x="385684" y="3750545"/>
            <a:ext cx="8372630" cy="2728326"/>
            <a:chOff x="438820" y="2143338"/>
            <a:chExt cx="8372630" cy="2728326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BFCF60AE-0D30-42B5-7EE0-03A8C2BC46E5}"/>
                </a:ext>
              </a:extLst>
            </p:cNvPr>
            <p:cNvSpPr/>
            <p:nvPr/>
          </p:nvSpPr>
          <p:spPr>
            <a:xfrm>
              <a:off x="438820" y="2424273"/>
              <a:ext cx="8372630" cy="2447391"/>
            </a:xfrm>
            <a:prstGeom prst="roundRect">
              <a:avLst>
                <a:gd name="adj" fmla="val 9758"/>
              </a:avLst>
            </a:prstGeom>
            <a:solidFill>
              <a:srgbClr val="FFFFE7"/>
            </a:solidFill>
            <a:ln w="12700">
              <a:solidFill>
                <a:srgbClr val="C00000"/>
              </a:solidFill>
              <a:prstDash val="lgDashDot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B3A98C5C-C082-C822-ED1C-AE85D3A41120}"/>
                </a:ext>
              </a:extLst>
            </p:cNvPr>
            <p:cNvGrpSpPr/>
            <p:nvPr/>
          </p:nvGrpSpPr>
          <p:grpSpPr>
            <a:xfrm>
              <a:off x="714113" y="2143338"/>
              <a:ext cx="2369962" cy="543399"/>
              <a:chOff x="999364" y="899944"/>
              <a:chExt cx="2369962" cy="543399"/>
            </a:xfrm>
          </p:grpSpPr>
          <p:pic>
            <p:nvPicPr>
              <p:cNvPr id="8" name="圖形 7" descr="電池充電 以實心填滿">
                <a:extLst>
                  <a:ext uri="{FF2B5EF4-FFF2-40B4-BE49-F238E27FC236}">
                    <a16:creationId xmlns:a16="http://schemas.microsoft.com/office/drawing/2014/main" id="{0C7CAAF3-FA6F-8949-356C-B0917610AC2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13900" b="14888"/>
              <a:stretch/>
            </p:blipFill>
            <p:spPr>
              <a:xfrm flipH="1">
                <a:off x="999364" y="903343"/>
                <a:ext cx="732677" cy="540000"/>
              </a:xfrm>
              <a:prstGeom prst="rect">
                <a:avLst/>
              </a:prstGeom>
            </p:spPr>
          </p:pic>
          <p:sp>
            <p:nvSpPr>
              <p:cNvPr id="9" name="橢圓 8">
                <a:extLst>
                  <a:ext uri="{FF2B5EF4-FFF2-40B4-BE49-F238E27FC236}">
                    <a16:creationId xmlns:a16="http://schemas.microsoft.com/office/drawing/2014/main" id="{7BA36108-DBB3-8539-2FEA-3A554B6DA16A}"/>
                  </a:ext>
                </a:extLst>
              </p:cNvPr>
              <p:cNvSpPr/>
              <p:nvPr userDrawn="1"/>
            </p:nvSpPr>
            <p:spPr>
              <a:xfrm>
                <a:off x="1745784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充</a:t>
                </a:r>
              </a:p>
            </p:txBody>
          </p:sp>
          <p:sp>
            <p:nvSpPr>
              <p:cNvPr id="10" name="橢圓 9">
                <a:extLst>
                  <a:ext uri="{FF2B5EF4-FFF2-40B4-BE49-F238E27FC236}">
                    <a16:creationId xmlns:a16="http://schemas.microsoft.com/office/drawing/2014/main" id="{0D61870D-77F9-DC70-971A-6468C9BD2CCF}"/>
                  </a:ext>
                </a:extLst>
              </p:cNvPr>
              <p:cNvSpPr/>
              <p:nvPr userDrawn="1"/>
            </p:nvSpPr>
            <p:spPr>
              <a:xfrm>
                <a:off x="2285784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電</a:t>
                </a:r>
                <a:endParaRPr lang="en-US" altLang="zh-TW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837891DD-B897-4C54-22F5-1294356B3D13}"/>
                  </a:ext>
                </a:extLst>
              </p:cNvPr>
              <p:cNvSpPr/>
              <p:nvPr userDrawn="1"/>
            </p:nvSpPr>
            <p:spPr>
              <a:xfrm>
                <a:off x="2829326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站</a:t>
                </a:r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AA1E8C3-1CBA-40BB-05C2-A47A88695C09}"/>
                </a:ext>
              </a:extLst>
            </p:cNvPr>
            <p:cNvSpPr txBox="1"/>
            <p:nvPr/>
          </p:nvSpPr>
          <p:spPr>
            <a:xfrm>
              <a:off x="640225" y="2652729"/>
              <a:ext cx="7955954" cy="20886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游耕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　</a:t>
              </a:r>
              <a:r>
                <a:rPr lang="zh-TW" altLang="en-US" sz="3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游耕是指先砍樹整地，再以焚燒林木後的灰燼作為肥料，而後播種等待收成。耕地使用數年後地力耗盡，影響生活，便另外尋找新耕地。</a:t>
              </a:r>
              <a:endParaRPr kumimoji="0" lang="zh-TW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96B0CD7-8373-378B-C4E6-6336ED4ED017}"/>
              </a:ext>
            </a:extLst>
          </p:cNvPr>
          <p:cNvSpPr txBox="1"/>
          <p:nvPr/>
        </p:nvSpPr>
        <p:spPr>
          <a:xfrm>
            <a:off x="493050" y="499393"/>
            <a:ext cx="4195187" cy="6778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rPr>
              <a:t>原住民的日常與改變</a:t>
            </a:r>
            <a:endParaRPr kumimoji="0" lang="en-US" altLang="zh-TW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D6C917F-7289-331A-592D-3D3715B41096}"/>
              </a:ext>
            </a:extLst>
          </p:cNvPr>
          <p:cNvGrpSpPr/>
          <p:nvPr/>
        </p:nvGrpSpPr>
        <p:grpSpPr>
          <a:xfrm>
            <a:off x="875911" y="1748632"/>
            <a:ext cx="831630" cy="688243"/>
            <a:chOff x="6866792" y="2795633"/>
            <a:chExt cx="831630" cy="688243"/>
          </a:xfrm>
        </p:grpSpPr>
        <p:pic>
          <p:nvPicPr>
            <p:cNvPr id="15" name="圖形 14" descr="電池充電 以實心填滿">
              <a:extLst>
                <a:ext uri="{FF2B5EF4-FFF2-40B4-BE49-F238E27FC236}">
                  <a16:creationId xmlns:a16="http://schemas.microsoft.com/office/drawing/2014/main" id="{17E2F62F-2638-3391-F2F7-8DC124C5B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900" b="14888"/>
            <a:stretch/>
          </p:blipFill>
          <p:spPr>
            <a:xfrm flipH="1">
              <a:off x="6866792" y="2795633"/>
              <a:ext cx="357243" cy="263296"/>
            </a:xfrm>
            <a:prstGeom prst="rect">
              <a:avLst/>
            </a:prstGeom>
          </p:spPr>
        </p:pic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E613366C-7444-74CE-DDCB-3DE8407DBAB9}"/>
                </a:ext>
              </a:extLst>
            </p:cNvPr>
            <p:cNvCxnSpPr>
              <a:cxnSpLocks/>
            </p:cNvCxnSpPr>
            <p:nvPr/>
          </p:nvCxnSpPr>
          <p:spPr>
            <a:xfrm>
              <a:off x="6866792" y="3483876"/>
              <a:ext cx="831630" cy="0"/>
            </a:xfrm>
            <a:prstGeom prst="line">
              <a:avLst/>
            </a:prstGeom>
            <a:ln w="571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C5C9D5A-D9AF-3EEA-91C5-0126B9795011}"/>
              </a:ext>
            </a:extLst>
          </p:cNvPr>
          <p:cNvSpPr txBox="1"/>
          <p:nvPr/>
        </p:nvSpPr>
        <p:spPr>
          <a:xfrm>
            <a:off x="875911" y="2617953"/>
            <a:ext cx="7882403" cy="1077218"/>
          </a:xfrm>
          <a:custGeom>
            <a:avLst/>
            <a:gdLst>
              <a:gd name="connsiteX0" fmla="*/ 0 w 7882403"/>
              <a:gd name="connsiteY0" fmla="*/ 0 h 1077218"/>
              <a:gd name="connsiteX1" fmla="*/ 720677 w 7882403"/>
              <a:gd name="connsiteY1" fmla="*/ 0 h 1077218"/>
              <a:gd name="connsiteX2" fmla="*/ 1441354 w 7882403"/>
              <a:gd name="connsiteY2" fmla="*/ 0 h 1077218"/>
              <a:gd name="connsiteX3" fmla="*/ 1767910 w 7882403"/>
              <a:gd name="connsiteY3" fmla="*/ 0 h 1077218"/>
              <a:gd name="connsiteX4" fmla="*/ 2173291 w 7882403"/>
              <a:gd name="connsiteY4" fmla="*/ 0 h 1077218"/>
              <a:gd name="connsiteX5" fmla="*/ 2815144 w 7882403"/>
              <a:gd name="connsiteY5" fmla="*/ 0 h 1077218"/>
              <a:gd name="connsiteX6" fmla="*/ 3535821 w 7882403"/>
              <a:gd name="connsiteY6" fmla="*/ 0 h 1077218"/>
              <a:gd name="connsiteX7" fmla="*/ 4020026 w 7882403"/>
              <a:gd name="connsiteY7" fmla="*/ 0 h 1077218"/>
              <a:gd name="connsiteX8" fmla="*/ 4740702 w 7882403"/>
              <a:gd name="connsiteY8" fmla="*/ 0 h 1077218"/>
              <a:gd name="connsiteX9" fmla="*/ 5224907 w 7882403"/>
              <a:gd name="connsiteY9" fmla="*/ 0 h 1077218"/>
              <a:gd name="connsiteX10" fmla="*/ 5787936 w 7882403"/>
              <a:gd name="connsiteY10" fmla="*/ 0 h 1077218"/>
              <a:gd name="connsiteX11" fmla="*/ 6272141 w 7882403"/>
              <a:gd name="connsiteY11" fmla="*/ 0 h 1077218"/>
              <a:gd name="connsiteX12" fmla="*/ 6913993 w 7882403"/>
              <a:gd name="connsiteY12" fmla="*/ 0 h 1077218"/>
              <a:gd name="connsiteX13" fmla="*/ 7240550 w 7882403"/>
              <a:gd name="connsiteY13" fmla="*/ 0 h 1077218"/>
              <a:gd name="connsiteX14" fmla="*/ 7882403 w 7882403"/>
              <a:gd name="connsiteY14" fmla="*/ 0 h 1077218"/>
              <a:gd name="connsiteX15" fmla="*/ 7882403 w 7882403"/>
              <a:gd name="connsiteY15" fmla="*/ 560153 h 1077218"/>
              <a:gd name="connsiteX16" fmla="*/ 7882403 w 7882403"/>
              <a:gd name="connsiteY16" fmla="*/ 1077218 h 1077218"/>
              <a:gd name="connsiteX17" fmla="*/ 7240550 w 7882403"/>
              <a:gd name="connsiteY17" fmla="*/ 1077218 h 1077218"/>
              <a:gd name="connsiteX18" fmla="*/ 6598697 w 7882403"/>
              <a:gd name="connsiteY18" fmla="*/ 1077218 h 1077218"/>
              <a:gd name="connsiteX19" fmla="*/ 6272141 w 7882403"/>
              <a:gd name="connsiteY19" fmla="*/ 1077218 h 1077218"/>
              <a:gd name="connsiteX20" fmla="*/ 5866760 w 7882403"/>
              <a:gd name="connsiteY20" fmla="*/ 1077218 h 1077218"/>
              <a:gd name="connsiteX21" fmla="*/ 5146083 w 7882403"/>
              <a:gd name="connsiteY21" fmla="*/ 1077218 h 1077218"/>
              <a:gd name="connsiteX22" fmla="*/ 4504230 w 7882403"/>
              <a:gd name="connsiteY22" fmla="*/ 1077218 h 1077218"/>
              <a:gd name="connsiteX23" fmla="*/ 4177674 w 7882403"/>
              <a:gd name="connsiteY23" fmla="*/ 1077218 h 1077218"/>
              <a:gd name="connsiteX24" fmla="*/ 3693469 w 7882403"/>
              <a:gd name="connsiteY24" fmla="*/ 1077218 h 1077218"/>
              <a:gd name="connsiteX25" fmla="*/ 3130440 w 7882403"/>
              <a:gd name="connsiteY25" fmla="*/ 1077218 h 1077218"/>
              <a:gd name="connsiteX26" fmla="*/ 2488587 w 7882403"/>
              <a:gd name="connsiteY26" fmla="*/ 1077218 h 1077218"/>
              <a:gd name="connsiteX27" fmla="*/ 2162031 w 7882403"/>
              <a:gd name="connsiteY27" fmla="*/ 1077218 h 1077218"/>
              <a:gd name="connsiteX28" fmla="*/ 1835474 w 7882403"/>
              <a:gd name="connsiteY28" fmla="*/ 1077218 h 1077218"/>
              <a:gd name="connsiteX29" fmla="*/ 1430093 w 7882403"/>
              <a:gd name="connsiteY29" fmla="*/ 1077218 h 1077218"/>
              <a:gd name="connsiteX30" fmla="*/ 788240 w 7882403"/>
              <a:gd name="connsiteY30" fmla="*/ 1077218 h 1077218"/>
              <a:gd name="connsiteX31" fmla="*/ 0 w 7882403"/>
              <a:gd name="connsiteY31" fmla="*/ 1077218 h 1077218"/>
              <a:gd name="connsiteX32" fmla="*/ 0 w 7882403"/>
              <a:gd name="connsiteY32" fmla="*/ 517065 h 1077218"/>
              <a:gd name="connsiteX33" fmla="*/ 0 w 7882403"/>
              <a:gd name="connsiteY33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882403" h="1077218" fill="none" extrusionOk="0">
                <a:moveTo>
                  <a:pt x="0" y="0"/>
                </a:moveTo>
                <a:cubicBezTo>
                  <a:pt x="357812" y="-6188"/>
                  <a:pt x="394637" y="35908"/>
                  <a:pt x="720677" y="0"/>
                </a:cubicBezTo>
                <a:cubicBezTo>
                  <a:pt x="1046717" y="-35908"/>
                  <a:pt x="1109761" y="78714"/>
                  <a:pt x="1441354" y="0"/>
                </a:cubicBezTo>
                <a:cubicBezTo>
                  <a:pt x="1772947" y="-78714"/>
                  <a:pt x="1663984" y="38220"/>
                  <a:pt x="1767910" y="0"/>
                </a:cubicBezTo>
                <a:cubicBezTo>
                  <a:pt x="1871836" y="-38220"/>
                  <a:pt x="2033407" y="41928"/>
                  <a:pt x="2173291" y="0"/>
                </a:cubicBezTo>
                <a:cubicBezTo>
                  <a:pt x="2313175" y="-41928"/>
                  <a:pt x="2549321" y="73887"/>
                  <a:pt x="2815144" y="0"/>
                </a:cubicBezTo>
                <a:cubicBezTo>
                  <a:pt x="3080967" y="-73887"/>
                  <a:pt x="3384939" y="78503"/>
                  <a:pt x="3535821" y="0"/>
                </a:cubicBezTo>
                <a:cubicBezTo>
                  <a:pt x="3686703" y="-78503"/>
                  <a:pt x="3877441" y="11672"/>
                  <a:pt x="4020026" y="0"/>
                </a:cubicBezTo>
                <a:cubicBezTo>
                  <a:pt x="4162611" y="-11672"/>
                  <a:pt x="4422818" y="75798"/>
                  <a:pt x="4740702" y="0"/>
                </a:cubicBezTo>
                <a:cubicBezTo>
                  <a:pt x="5058586" y="-75798"/>
                  <a:pt x="4990629" y="22560"/>
                  <a:pt x="5224907" y="0"/>
                </a:cubicBezTo>
                <a:cubicBezTo>
                  <a:pt x="5459185" y="-22560"/>
                  <a:pt x="5517155" y="35855"/>
                  <a:pt x="5787936" y="0"/>
                </a:cubicBezTo>
                <a:cubicBezTo>
                  <a:pt x="6058717" y="-35855"/>
                  <a:pt x="6157245" y="40409"/>
                  <a:pt x="6272141" y="0"/>
                </a:cubicBezTo>
                <a:cubicBezTo>
                  <a:pt x="6387038" y="-40409"/>
                  <a:pt x="6679291" y="53352"/>
                  <a:pt x="6913993" y="0"/>
                </a:cubicBezTo>
                <a:cubicBezTo>
                  <a:pt x="7148695" y="-53352"/>
                  <a:pt x="7146619" y="25369"/>
                  <a:pt x="7240550" y="0"/>
                </a:cubicBezTo>
                <a:cubicBezTo>
                  <a:pt x="7334481" y="-25369"/>
                  <a:pt x="7690217" y="24122"/>
                  <a:pt x="7882403" y="0"/>
                </a:cubicBezTo>
                <a:cubicBezTo>
                  <a:pt x="7910706" y="144008"/>
                  <a:pt x="7865552" y="319454"/>
                  <a:pt x="7882403" y="560153"/>
                </a:cubicBezTo>
                <a:cubicBezTo>
                  <a:pt x="7899254" y="800852"/>
                  <a:pt x="7876606" y="907920"/>
                  <a:pt x="7882403" y="1077218"/>
                </a:cubicBezTo>
                <a:cubicBezTo>
                  <a:pt x="7646276" y="1153544"/>
                  <a:pt x="7515470" y="1050290"/>
                  <a:pt x="7240550" y="1077218"/>
                </a:cubicBezTo>
                <a:cubicBezTo>
                  <a:pt x="6965630" y="1104146"/>
                  <a:pt x="6883802" y="1007120"/>
                  <a:pt x="6598697" y="1077218"/>
                </a:cubicBezTo>
                <a:cubicBezTo>
                  <a:pt x="6313592" y="1147316"/>
                  <a:pt x="6422201" y="1053513"/>
                  <a:pt x="6272141" y="1077218"/>
                </a:cubicBezTo>
                <a:cubicBezTo>
                  <a:pt x="6122081" y="1100923"/>
                  <a:pt x="6002070" y="1047339"/>
                  <a:pt x="5866760" y="1077218"/>
                </a:cubicBezTo>
                <a:cubicBezTo>
                  <a:pt x="5731450" y="1107097"/>
                  <a:pt x="5292893" y="1066936"/>
                  <a:pt x="5146083" y="1077218"/>
                </a:cubicBezTo>
                <a:cubicBezTo>
                  <a:pt x="4999273" y="1087500"/>
                  <a:pt x="4688307" y="1063393"/>
                  <a:pt x="4504230" y="1077218"/>
                </a:cubicBezTo>
                <a:cubicBezTo>
                  <a:pt x="4320153" y="1091043"/>
                  <a:pt x="4258746" y="1074269"/>
                  <a:pt x="4177674" y="1077218"/>
                </a:cubicBezTo>
                <a:cubicBezTo>
                  <a:pt x="4096602" y="1080167"/>
                  <a:pt x="3829970" y="1049747"/>
                  <a:pt x="3693469" y="1077218"/>
                </a:cubicBezTo>
                <a:cubicBezTo>
                  <a:pt x="3556969" y="1104689"/>
                  <a:pt x="3332205" y="1046154"/>
                  <a:pt x="3130440" y="1077218"/>
                </a:cubicBezTo>
                <a:cubicBezTo>
                  <a:pt x="2928675" y="1108282"/>
                  <a:pt x="2770147" y="1059014"/>
                  <a:pt x="2488587" y="1077218"/>
                </a:cubicBezTo>
                <a:cubicBezTo>
                  <a:pt x="2207027" y="1095422"/>
                  <a:pt x="2257364" y="1068740"/>
                  <a:pt x="2162031" y="1077218"/>
                </a:cubicBezTo>
                <a:cubicBezTo>
                  <a:pt x="2066698" y="1085696"/>
                  <a:pt x="1951167" y="1060225"/>
                  <a:pt x="1835474" y="1077218"/>
                </a:cubicBezTo>
                <a:cubicBezTo>
                  <a:pt x="1719781" y="1094211"/>
                  <a:pt x="1549601" y="1069994"/>
                  <a:pt x="1430093" y="1077218"/>
                </a:cubicBezTo>
                <a:cubicBezTo>
                  <a:pt x="1310585" y="1084442"/>
                  <a:pt x="939805" y="1053113"/>
                  <a:pt x="788240" y="1077218"/>
                </a:cubicBezTo>
                <a:cubicBezTo>
                  <a:pt x="636675" y="1101323"/>
                  <a:pt x="289421" y="1071406"/>
                  <a:pt x="0" y="1077218"/>
                </a:cubicBezTo>
                <a:cubicBezTo>
                  <a:pt x="-63763" y="855438"/>
                  <a:pt x="681" y="767614"/>
                  <a:pt x="0" y="517065"/>
                </a:cubicBezTo>
                <a:cubicBezTo>
                  <a:pt x="-681" y="266516"/>
                  <a:pt x="33765" y="191186"/>
                  <a:pt x="0" y="0"/>
                </a:cubicBezTo>
                <a:close/>
              </a:path>
              <a:path w="7882403" h="1077218" stroke="0" extrusionOk="0">
                <a:moveTo>
                  <a:pt x="0" y="0"/>
                </a:moveTo>
                <a:cubicBezTo>
                  <a:pt x="117267" y="-34323"/>
                  <a:pt x="433807" y="38342"/>
                  <a:pt x="563029" y="0"/>
                </a:cubicBezTo>
                <a:cubicBezTo>
                  <a:pt x="692251" y="-38342"/>
                  <a:pt x="764209" y="13859"/>
                  <a:pt x="889585" y="0"/>
                </a:cubicBezTo>
                <a:cubicBezTo>
                  <a:pt x="1014961" y="-13859"/>
                  <a:pt x="1259471" y="15017"/>
                  <a:pt x="1452614" y="0"/>
                </a:cubicBezTo>
                <a:cubicBezTo>
                  <a:pt x="1645757" y="-15017"/>
                  <a:pt x="1812963" y="2005"/>
                  <a:pt x="2015643" y="0"/>
                </a:cubicBezTo>
                <a:cubicBezTo>
                  <a:pt x="2218323" y="-2005"/>
                  <a:pt x="2292905" y="14961"/>
                  <a:pt x="2499848" y="0"/>
                </a:cubicBezTo>
                <a:cubicBezTo>
                  <a:pt x="2706791" y="-14961"/>
                  <a:pt x="2817314" y="2421"/>
                  <a:pt x="2905229" y="0"/>
                </a:cubicBezTo>
                <a:cubicBezTo>
                  <a:pt x="2993144" y="-2421"/>
                  <a:pt x="3219465" y="18462"/>
                  <a:pt x="3310609" y="0"/>
                </a:cubicBezTo>
                <a:cubicBezTo>
                  <a:pt x="3401753" y="-18462"/>
                  <a:pt x="3628478" y="1710"/>
                  <a:pt x="3715990" y="0"/>
                </a:cubicBezTo>
                <a:cubicBezTo>
                  <a:pt x="3803502" y="-1710"/>
                  <a:pt x="4052699" y="63231"/>
                  <a:pt x="4279019" y="0"/>
                </a:cubicBezTo>
                <a:cubicBezTo>
                  <a:pt x="4505339" y="-63231"/>
                  <a:pt x="4601385" y="6305"/>
                  <a:pt x="4842048" y="0"/>
                </a:cubicBezTo>
                <a:cubicBezTo>
                  <a:pt x="5082711" y="-6305"/>
                  <a:pt x="5251579" y="67562"/>
                  <a:pt x="5562724" y="0"/>
                </a:cubicBezTo>
                <a:cubicBezTo>
                  <a:pt x="5873869" y="-67562"/>
                  <a:pt x="6119909" y="76006"/>
                  <a:pt x="6283401" y="0"/>
                </a:cubicBezTo>
                <a:cubicBezTo>
                  <a:pt x="6446893" y="-76006"/>
                  <a:pt x="6638146" y="47945"/>
                  <a:pt x="6846430" y="0"/>
                </a:cubicBezTo>
                <a:cubicBezTo>
                  <a:pt x="7054714" y="-47945"/>
                  <a:pt x="7076679" y="6824"/>
                  <a:pt x="7251811" y="0"/>
                </a:cubicBezTo>
                <a:cubicBezTo>
                  <a:pt x="7426943" y="-6824"/>
                  <a:pt x="7584304" y="48608"/>
                  <a:pt x="7882403" y="0"/>
                </a:cubicBezTo>
                <a:cubicBezTo>
                  <a:pt x="7900798" y="142055"/>
                  <a:pt x="7860710" y="361169"/>
                  <a:pt x="7882403" y="506292"/>
                </a:cubicBezTo>
                <a:cubicBezTo>
                  <a:pt x="7904096" y="651415"/>
                  <a:pt x="7820904" y="810187"/>
                  <a:pt x="7882403" y="1077218"/>
                </a:cubicBezTo>
                <a:cubicBezTo>
                  <a:pt x="7654318" y="1135772"/>
                  <a:pt x="7570678" y="1022254"/>
                  <a:pt x="7319374" y="1077218"/>
                </a:cubicBezTo>
                <a:cubicBezTo>
                  <a:pt x="7068070" y="1132182"/>
                  <a:pt x="6953509" y="1032058"/>
                  <a:pt x="6835169" y="1077218"/>
                </a:cubicBezTo>
                <a:cubicBezTo>
                  <a:pt x="6716829" y="1122378"/>
                  <a:pt x="6536306" y="1063556"/>
                  <a:pt x="6429789" y="1077218"/>
                </a:cubicBezTo>
                <a:cubicBezTo>
                  <a:pt x="6323272" y="1090880"/>
                  <a:pt x="6128589" y="1047112"/>
                  <a:pt x="6024408" y="1077218"/>
                </a:cubicBezTo>
                <a:cubicBezTo>
                  <a:pt x="5920227" y="1107324"/>
                  <a:pt x="5582950" y="1054019"/>
                  <a:pt x="5382555" y="1077218"/>
                </a:cubicBezTo>
                <a:cubicBezTo>
                  <a:pt x="5182160" y="1100417"/>
                  <a:pt x="4947292" y="1063685"/>
                  <a:pt x="4740702" y="1077218"/>
                </a:cubicBezTo>
                <a:cubicBezTo>
                  <a:pt x="4534112" y="1090751"/>
                  <a:pt x="4414978" y="1057413"/>
                  <a:pt x="4098850" y="1077218"/>
                </a:cubicBezTo>
                <a:cubicBezTo>
                  <a:pt x="3782722" y="1097023"/>
                  <a:pt x="3634952" y="1076331"/>
                  <a:pt x="3378173" y="1077218"/>
                </a:cubicBezTo>
                <a:cubicBezTo>
                  <a:pt x="3121394" y="1078105"/>
                  <a:pt x="3146407" y="1042127"/>
                  <a:pt x="2972792" y="1077218"/>
                </a:cubicBezTo>
                <a:cubicBezTo>
                  <a:pt x="2799177" y="1112309"/>
                  <a:pt x="2805477" y="1074164"/>
                  <a:pt x="2646235" y="1077218"/>
                </a:cubicBezTo>
                <a:cubicBezTo>
                  <a:pt x="2486993" y="1080272"/>
                  <a:pt x="2163892" y="1060514"/>
                  <a:pt x="1925558" y="1077218"/>
                </a:cubicBezTo>
                <a:cubicBezTo>
                  <a:pt x="1687224" y="1093922"/>
                  <a:pt x="1543243" y="1048814"/>
                  <a:pt x="1362530" y="1077218"/>
                </a:cubicBezTo>
                <a:cubicBezTo>
                  <a:pt x="1181817" y="1105622"/>
                  <a:pt x="925494" y="1033731"/>
                  <a:pt x="799501" y="1077218"/>
                </a:cubicBezTo>
                <a:cubicBezTo>
                  <a:pt x="673508" y="1120705"/>
                  <a:pt x="255167" y="986869"/>
                  <a:pt x="0" y="1077218"/>
                </a:cubicBezTo>
                <a:cubicBezTo>
                  <a:pt x="-4666" y="951895"/>
                  <a:pt x="14329" y="648476"/>
                  <a:pt x="0" y="538609"/>
                </a:cubicBezTo>
                <a:cubicBezTo>
                  <a:pt x="-14329" y="428742"/>
                  <a:pt x="21880" y="17268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12940301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荷蘭、西班牙來臺以後，使原住民的生活產生改變。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08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113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熱蘭遮城日誌曾有一段紀錄如下，請閱讀後回答問題。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561C03-3B70-7F63-465B-139CEABCAB79}"/>
              </a:ext>
            </a:extLst>
          </p:cNvPr>
          <p:cNvSpPr txBox="1"/>
          <p:nvPr/>
        </p:nvSpPr>
        <p:spPr>
          <a:xfrm>
            <a:off x="1284527" y="2744554"/>
            <a:ext cx="6955464" cy="3299686"/>
          </a:xfrm>
          <a:custGeom>
            <a:avLst/>
            <a:gdLst>
              <a:gd name="connsiteX0" fmla="*/ 0 w 6955464"/>
              <a:gd name="connsiteY0" fmla="*/ 0 h 3299686"/>
              <a:gd name="connsiteX1" fmla="*/ 370958 w 6955464"/>
              <a:gd name="connsiteY1" fmla="*/ 0 h 3299686"/>
              <a:gd name="connsiteX2" fmla="*/ 1020135 w 6955464"/>
              <a:gd name="connsiteY2" fmla="*/ 0 h 3299686"/>
              <a:gd name="connsiteX3" fmla="*/ 1530202 w 6955464"/>
              <a:gd name="connsiteY3" fmla="*/ 0 h 3299686"/>
              <a:gd name="connsiteX4" fmla="*/ 1901160 w 6955464"/>
              <a:gd name="connsiteY4" fmla="*/ 0 h 3299686"/>
              <a:gd name="connsiteX5" fmla="*/ 2411228 w 6955464"/>
              <a:gd name="connsiteY5" fmla="*/ 0 h 3299686"/>
              <a:gd name="connsiteX6" fmla="*/ 2851740 w 6955464"/>
              <a:gd name="connsiteY6" fmla="*/ 0 h 3299686"/>
              <a:gd name="connsiteX7" fmla="*/ 3500917 w 6955464"/>
              <a:gd name="connsiteY7" fmla="*/ 0 h 3299686"/>
              <a:gd name="connsiteX8" fmla="*/ 3871875 w 6955464"/>
              <a:gd name="connsiteY8" fmla="*/ 0 h 3299686"/>
              <a:gd name="connsiteX9" fmla="*/ 4521052 w 6955464"/>
              <a:gd name="connsiteY9" fmla="*/ 0 h 3299686"/>
              <a:gd name="connsiteX10" fmla="*/ 5100674 w 6955464"/>
              <a:gd name="connsiteY10" fmla="*/ 0 h 3299686"/>
              <a:gd name="connsiteX11" fmla="*/ 5749850 w 6955464"/>
              <a:gd name="connsiteY11" fmla="*/ 0 h 3299686"/>
              <a:gd name="connsiteX12" fmla="*/ 6329472 w 6955464"/>
              <a:gd name="connsiteY12" fmla="*/ 0 h 3299686"/>
              <a:gd name="connsiteX13" fmla="*/ 6955464 w 6955464"/>
              <a:gd name="connsiteY13" fmla="*/ 0 h 3299686"/>
              <a:gd name="connsiteX14" fmla="*/ 6955464 w 6955464"/>
              <a:gd name="connsiteY14" fmla="*/ 615941 h 3299686"/>
              <a:gd name="connsiteX15" fmla="*/ 6955464 w 6955464"/>
              <a:gd name="connsiteY15" fmla="*/ 1066898 h 3299686"/>
              <a:gd name="connsiteX16" fmla="*/ 6955464 w 6955464"/>
              <a:gd name="connsiteY16" fmla="*/ 1682840 h 3299686"/>
              <a:gd name="connsiteX17" fmla="*/ 6955464 w 6955464"/>
              <a:gd name="connsiteY17" fmla="*/ 2166794 h 3299686"/>
              <a:gd name="connsiteX18" fmla="*/ 6955464 w 6955464"/>
              <a:gd name="connsiteY18" fmla="*/ 2749738 h 3299686"/>
              <a:gd name="connsiteX19" fmla="*/ 6955464 w 6955464"/>
              <a:gd name="connsiteY19" fmla="*/ 3299686 h 3299686"/>
              <a:gd name="connsiteX20" fmla="*/ 6375842 w 6955464"/>
              <a:gd name="connsiteY20" fmla="*/ 3299686 h 3299686"/>
              <a:gd name="connsiteX21" fmla="*/ 5726665 w 6955464"/>
              <a:gd name="connsiteY21" fmla="*/ 3299686 h 3299686"/>
              <a:gd name="connsiteX22" fmla="*/ 5007934 w 6955464"/>
              <a:gd name="connsiteY22" fmla="*/ 3299686 h 3299686"/>
              <a:gd name="connsiteX23" fmla="*/ 4428312 w 6955464"/>
              <a:gd name="connsiteY23" fmla="*/ 3299686 h 3299686"/>
              <a:gd name="connsiteX24" fmla="*/ 3709581 w 6955464"/>
              <a:gd name="connsiteY24" fmla="*/ 3299686 h 3299686"/>
              <a:gd name="connsiteX25" fmla="*/ 3129959 w 6955464"/>
              <a:gd name="connsiteY25" fmla="*/ 3299686 h 3299686"/>
              <a:gd name="connsiteX26" fmla="*/ 2689446 w 6955464"/>
              <a:gd name="connsiteY26" fmla="*/ 3299686 h 3299686"/>
              <a:gd name="connsiteX27" fmla="*/ 2040269 w 6955464"/>
              <a:gd name="connsiteY27" fmla="*/ 3299686 h 3299686"/>
              <a:gd name="connsiteX28" fmla="*/ 1391093 w 6955464"/>
              <a:gd name="connsiteY28" fmla="*/ 3299686 h 3299686"/>
              <a:gd name="connsiteX29" fmla="*/ 672362 w 6955464"/>
              <a:gd name="connsiteY29" fmla="*/ 3299686 h 3299686"/>
              <a:gd name="connsiteX30" fmla="*/ 0 w 6955464"/>
              <a:gd name="connsiteY30" fmla="*/ 3299686 h 3299686"/>
              <a:gd name="connsiteX31" fmla="*/ 0 w 6955464"/>
              <a:gd name="connsiteY31" fmla="*/ 2815732 h 3299686"/>
              <a:gd name="connsiteX32" fmla="*/ 0 w 6955464"/>
              <a:gd name="connsiteY32" fmla="*/ 2199791 h 3299686"/>
              <a:gd name="connsiteX33" fmla="*/ 0 w 6955464"/>
              <a:gd name="connsiteY33" fmla="*/ 1682840 h 3299686"/>
              <a:gd name="connsiteX34" fmla="*/ 0 w 6955464"/>
              <a:gd name="connsiteY34" fmla="*/ 1198886 h 3299686"/>
              <a:gd name="connsiteX35" fmla="*/ 0 w 6955464"/>
              <a:gd name="connsiteY35" fmla="*/ 681935 h 3299686"/>
              <a:gd name="connsiteX36" fmla="*/ 0 w 6955464"/>
              <a:gd name="connsiteY36" fmla="*/ 0 h 329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955464" h="3299686" fill="none" extrusionOk="0">
                <a:moveTo>
                  <a:pt x="0" y="0"/>
                </a:moveTo>
                <a:cubicBezTo>
                  <a:pt x="89219" y="-8512"/>
                  <a:pt x="281357" y="9071"/>
                  <a:pt x="370958" y="0"/>
                </a:cubicBezTo>
                <a:cubicBezTo>
                  <a:pt x="460559" y="-9071"/>
                  <a:pt x="880376" y="21292"/>
                  <a:pt x="1020135" y="0"/>
                </a:cubicBezTo>
                <a:cubicBezTo>
                  <a:pt x="1159894" y="-21292"/>
                  <a:pt x="1400766" y="46043"/>
                  <a:pt x="1530202" y="0"/>
                </a:cubicBezTo>
                <a:cubicBezTo>
                  <a:pt x="1659638" y="-46043"/>
                  <a:pt x="1762338" y="2833"/>
                  <a:pt x="1901160" y="0"/>
                </a:cubicBezTo>
                <a:cubicBezTo>
                  <a:pt x="2039982" y="-2833"/>
                  <a:pt x="2201804" y="27259"/>
                  <a:pt x="2411228" y="0"/>
                </a:cubicBezTo>
                <a:cubicBezTo>
                  <a:pt x="2620652" y="-27259"/>
                  <a:pt x="2634234" y="37388"/>
                  <a:pt x="2851740" y="0"/>
                </a:cubicBezTo>
                <a:cubicBezTo>
                  <a:pt x="3069246" y="-37388"/>
                  <a:pt x="3314611" y="50413"/>
                  <a:pt x="3500917" y="0"/>
                </a:cubicBezTo>
                <a:cubicBezTo>
                  <a:pt x="3687223" y="-50413"/>
                  <a:pt x="3731551" y="8780"/>
                  <a:pt x="3871875" y="0"/>
                </a:cubicBezTo>
                <a:cubicBezTo>
                  <a:pt x="4012199" y="-8780"/>
                  <a:pt x="4326387" y="46268"/>
                  <a:pt x="4521052" y="0"/>
                </a:cubicBezTo>
                <a:cubicBezTo>
                  <a:pt x="4715717" y="-46268"/>
                  <a:pt x="4834254" y="46728"/>
                  <a:pt x="5100674" y="0"/>
                </a:cubicBezTo>
                <a:cubicBezTo>
                  <a:pt x="5367094" y="-46728"/>
                  <a:pt x="5591762" y="67301"/>
                  <a:pt x="5749850" y="0"/>
                </a:cubicBezTo>
                <a:cubicBezTo>
                  <a:pt x="5907938" y="-67301"/>
                  <a:pt x="6182839" y="18789"/>
                  <a:pt x="6329472" y="0"/>
                </a:cubicBezTo>
                <a:cubicBezTo>
                  <a:pt x="6476105" y="-18789"/>
                  <a:pt x="6721437" y="41478"/>
                  <a:pt x="6955464" y="0"/>
                </a:cubicBezTo>
                <a:cubicBezTo>
                  <a:pt x="6996831" y="251893"/>
                  <a:pt x="6920099" y="439002"/>
                  <a:pt x="6955464" y="615941"/>
                </a:cubicBezTo>
                <a:cubicBezTo>
                  <a:pt x="6990829" y="792880"/>
                  <a:pt x="6909770" y="895741"/>
                  <a:pt x="6955464" y="1066898"/>
                </a:cubicBezTo>
                <a:cubicBezTo>
                  <a:pt x="7001158" y="1238055"/>
                  <a:pt x="6896896" y="1436536"/>
                  <a:pt x="6955464" y="1682840"/>
                </a:cubicBezTo>
                <a:cubicBezTo>
                  <a:pt x="7014032" y="1929144"/>
                  <a:pt x="6916156" y="1943761"/>
                  <a:pt x="6955464" y="2166794"/>
                </a:cubicBezTo>
                <a:cubicBezTo>
                  <a:pt x="6994772" y="2389827"/>
                  <a:pt x="6934710" y="2484956"/>
                  <a:pt x="6955464" y="2749738"/>
                </a:cubicBezTo>
                <a:cubicBezTo>
                  <a:pt x="6976218" y="3014520"/>
                  <a:pt x="6915902" y="3058554"/>
                  <a:pt x="6955464" y="3299686"/>
                </a:cubicBezTo>
                <a:cubicBezTo>
                  <a:pt x="6693912" y="3339122"/>
                  <a:pt x="6509817" y="3282737"/>
                  <a:pt x="6375842" y="3299686"/>
                </a:cubicBezTo>
                <a:cubicBezTo>
                  <a:pt x="6241867" y="3316635"/>
                  <a:pt x="5884477" y="3239585"/>
                  <a:pt x="5726665" y="3299686"/>
                </a:cubicBezTo>
                <a:cubicBezTo>
                  <a:pt x="5568853" y="3359787"/>
                  <a:pt x="5166467" y="3276780"/>
                  <a:pt x="5007934" y="3299686"/>
                </a:cubicBezTo>
                <a:cubicBezTo>
                  <a:pt x="4849401" y="3322592"/>
                  <a:pt x="4595788" y="3232847"/>
                  <a:pt x="4428312" y="3299686"/>
                </a:cubicBezTo>
                <a:cubicBezTo>
                  <a:pt x="4260836" y="3366525"/>
                  <a:pt x="3907237" y="3219702"/>
                  <a:pt x="3709581" y="3299686"/>
                </a:cubicBezTo>
                <a:cubicBezTo>
                  <a:pt x="3511925" y="3379670"/>
                  <a:pt x="3320791" y="3299516"/>
                  <a:pt x="3129959" y="3299686"/>
                </a:cubicBezTo>
                <a:cubicBezTo>
                  <a:pt x="2939127" y="3299856"/>
                  <a:pt x="2814754" y="3285704"/>
                  <a:pt x="2689446" y="3299686"/>
                </a:cubicBezTo>
                <a:cubicBezTo>
                  <a:pt x="2564138" y="3313668"/>
                  <a:pt x="2300189" y="3256382"/>
                  <a:pt x="2040269" y="3299686"/>
                </a:cubicBezTo>
                <a:cubicBezTo>
                  <a:pt x="1780349" y="3342990"/>
                  <a:pt x="1712270" y="3280350"/>
                  <a:pt x="1391093" y="3299686"/>
                </a:cubicBezTo>
                <a:cubicBezTo>
                  <a:pt x="1069916" y="3319022"/>
                  <a:pt x="927244" y="3217102"/>
                  <a:pt x="672362" y="3299686"/>
                </a:cubicBezTo>
                <a:cubicBezTo>
                  <a:pt x="417480" y="3382270"/>
                  <a:pt x="203445" y="3219662"/>
                  <a:pt x="0" y="3299686"/>
                </a:cubicBezTo>
                <a:cubicBezTo>
                  <a:pt x="-11097" y="3182555"/>
                  <a:pt x="54784" y="2919165"/>
                  <a:pt x="0" y="2815732"/>
                </a:cubicBezTo>
                <a:cubicBezTo>
                  <a:pt x="-54784" y="2712299"/>
                  <a:pt x="68833" y="2369442"/>
                  <a:pt x="0" y="2199791"/>
                </a:cubicBezTo>
                <a:cubicBezTo>
                  <a:pt x="-68833" y="2030140"/>
                  <a:pt x="46" y="1799216"/>
                  <a:pt x="0" y="1682840"/>
                </a:cubicBezTo>
                <a:cubicBezTo>
                  <a:pt x="-46" y="1566464"/>
                  <a:pt x="50522" y="1296773"/>
                  <a:pt x="0" y="1198886"/>
                </a:cubicBezTo>
                <a:cubicBezTo>
                  <a:pt x="-50522" y="1100999"/>
                  <a:pt x="4325" y="917227"/>
                  <a:pt x="0" y="681935"/>
                </a:cubicBezTo>
                <a:cubicBezTo>
                  <a:pt x="-4325" y="446643"/>
                  <a:pt x="30634" y="190091"/>
                  <a:pt x="0" y="0"/>
                </a:cubicBezTo>
                <a:close/>
              </a:path>
              <a:path w="6955464" h="3299686" stroke="0" extrusionOk="0">
                <a:moveTo>
                  <a:pt x="0" y="0"/>
                </a:moveTo>
                <a:cubicBezTo>
                  <a:pt x="150770" y="-71092"/>
                  <a:pt x="346818" y="9819"/>
                  <a:pt x="649177" y="0"/>
                </a:cubicBezTo>
                <a:cubicBezTo>
                  <a:pt x="951536" y="-9819"/>
                  <a:pt x="986941" y="25370"/>
                  <a:pt x="1089689" y="0"/>
                </a:cubicBezTo>
                <a:cubicBezTo>
                  <a:pt x="1192437" y="-25370"/>
                  <a:pt x="1575222" y="2827"/>
                  <a:pt x="1808421" y="0"/>
                </a:cubicBezTo>
                <a:cubicBezTo>
                  <a:pt x="2041620" y="-2827"/>
                  <a:pt x="2323602" y="24688"/>
                  <a:pt x="2527152" y="0"/>
                </a:cubicBezTo>
                <a:cubicBezTo>
                  <a:pt x="2730702" y="-24688"/>
                  <a:pt x="2723477" y="35731"/>
                  <a:pt x="2898110" y="0"/>
                </a:cubicBezTo>
                <a:cubicBezTo>
                  <a:pt x="3072743" y="-35731"/>
                  <a:pt x="3297587" y="12282"/>
                  <a:pt x="3547287" y="0"/>
                </a:cubicBezTo>
                <a:cubicBezTo>
                  <a:pt x="3796987" y="-12282"/>
                  <a:pt x="4043132" y="5479"/>
                  <a:pt x="4266018" y="0"/>
                </a:cubicBezTo>
                <a:cubicBezTo>
                  <a:pt x="4488904" y="-5479"/>
                  <a:pt x="4605233" y="9402"/>
                  <a:pt x="4706531" y="0"/>
                </a:cubicBezTo>
                <a:cubicBezTo>
                  <a:pt x="4807829" y="-9402"/>
                  <a:pt x="5011116" y="43439"/>
                  <a:pt x="5147043" y="0"/>
                </a:cubicBezTo>
                <a:cubicBezTo>
                  <a:pt x="5282970" y="-43439"/>
                  <a:pt x="5509075" y="10417"/>
                  <a:pt x="5657111" y="0"/>
                </a:cubicBezTo>
                <a:cubicBezTo>
                  <a:pt x="5805147" y="-10417"/>
                  <a:pt x="5905327" y="14607"/>
                  <a:pt x="6097623" y="0"/>
                </a:cubicBezTo>
                <a:cubicBezTo>
                  <a:pt x="6289919" y="-14607"/>
                  <a:pt x="6554871" y="2829"/>
                  <a:pt x="6955464" y="0"/>
                </a:cubicBezTo>
                <a:cubicBezTo>
                  <a:pt x="6988996" y="114140"/>
                  <a:pt x="6925259" y="366930"/>
                  <a:pt x="6955464" y="516951"/>
                </a:cubicBezTo>
                <a:cubicBezTo>
                  <a:pt x="6985669" y="666972"/>
                  <a:pt x="6948180" y="894436"/>
                  <a:pt x="6955464" y="1132892"/>
                </a:cubicBezTo>
                <a:cubicBezTo>
                  <a:pt x="6962748" y="1371348"/>
                  <a:pt x="6922296" y="1448896"/>
                  <a:pt x="6955464" y="1682840"/>
                </a:cubicBezTo>
                <a:cubicBezTo>
                  <a:pt x="6988632" y="1916784"/>
                  <a:pt x="6898967" y="2073751"/>
                  <a:pt x="6955464" y="2298781"/>
                </a:cubicBezTo>
                <a:cubicBezTo>
                  <a:pt x="7011961" y="2523811"/>
                  <a:pt x="6837387" y="2977737"/>
                  <a:pt x="6955464" y="3299686"/>
                </a:cubicBezTo>
                <a:cubicBezTo>
                  <a:pt x="6765628" y="3324650"/>
                  <a:pt x="6728850" y="3295056"/>
                  <a:pt x="6514951" y="3299686"/>
                </a:cubicBezTo>
                <a:cubicBezTo>
                  <a:pt x="6301052" y="3304316"/>
                  <a:pt x="6003344" y="3242193"/>
                  <a:pt x="5796220" y="3299686"/>
                </a:cubicBezTo>
                <a:cubicBezTo>
                  <a:pt x="5589096" y="3357179"/>
                  <a:pt x="5298653" y="3284510"/>
                  <a:pt x="5077489" y="3299686"/>
                </a:cubicBezTo>
                <a:cubicBezTo>
                  <a:pt x="4856325" y="3314862"/>
                  <a:pt x="4670517" y="3298278"/>
                  <a:pt x="4567421" y="3299686"/>
                </a:cubicBezTo>
                <a:cubicBezTo>
                  <a:pt x="4464325" y="3301094"/>
                  <a:pt x="4307341" y="3274251"/>
                  <a:pt x="4196463" y="3299686"/>
                </a:cubicBezTo>
                <a:cubicBezTo>
                  <a:pt x="4085585" y="3325121"/>
                  <a:pt x="3785978" y="3298696"/>
                  <a:pt x="3547287" y="3299686"/>
                </a:cubicBezTo>
                <a:cubicBezTo>
                  <a:pt x="3308596" y="3300676"/>
                  <a:pt x="3106325" y="3231077"/>
                  <a:pt x="2967665" y="3299686"/>
                </a:cubicBezTo>
                <a:cubicBezTo>
                  <a:pt x="2829005" y="3368295"/>
                  <a:pt x="2643889" y="3282289"/>
                  <a:pt x="2527152" y="3299686"/>
                </a:cubicBezTo>
                <a:cubicBezTo>
                  <a:pt x="2410415" y="3317083"/>
                  <a:pt x="2228038" y="3275685"/>
                  <a:pt x="2017085" y="3299686"/>
                </a:cubicBezTo>
                <a:cubicBezTo>
                  <a:pt x="1806132" y="3323687"/>
                  <a:pt x="1583761" y="3279487"/>
                  <a:pt x="1437463" y="3299686"/>
                </a:cubicBezTo>
                <a:cubicBezTo>
                  <a:pt x="1291165" y="3319885"/>
                  <a:pt x="1136975" y="3247528"/>
                  <a:pt x="857841" y="3299686"/>
                </a:cubicBezTo>
                <a:cubicBezTo>
                  <a:pt x="578707" y="3351844"/>
                  <a:pt x="201971" y="3261781"/>
                  <a:pt x="0" y="3299686"/>
                </a:cubicBezTo>
                <a:cubicBezTo>
                  <a:pt x="-15260" y="3129851"/>
                  <a:pt x="15124" y="2995648"/>
                  <a:pt x="0" y="2848729"/>
                </a:cubicBezTo>
                <a:cubicBezTo>
                  <a:pt x="-15124" y="2701810"/>
                  <a:pt x="33783" y="2523942"/>
                  <a:pt x="0" y="2298781"/>
                </a:cubicBezTo>
                <a:cubicBezTo>
                  <a:pt x="-33783" y="2073620"/>
                  <a:pt x="10631" y="2035939"/>
                  <a:pt x="0" y="1814827"/>
                </a:cubicBezTo>
                <a:cubicBezTo>
                  <a:pt x="-10631" y="1593715"/>
                  <a:pt x="41122" y="1517247"/>
                  <a:pt x="0" y="1264880"/>
                </a:cubicBezTo>
                <a:cubicBezTo>
                  <a:pt x="-41122" y="1012513"/>
                  <a:pt x="22987" y="847108"/>
                  <a:pt x="0" y="681935"/>
                </a:cubicBezTo>
                <a:cubicBezTo>
                  <a:pt x="-22987" y="516763"/>
                  <a:pt x="8944" y="157151"/>
                  <a:pt x="0" y="0"/>
                </a:cubicBezTo>
                <a:close/>
              </a:path>
            </a:pathLst>
          </a:custGeom>
          <a:solidFill>
            <a:srgbClr val="FFFFE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488596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不論續任、新任，長官會口頭嘉勉或訓誡，如無例外，都會賞給棉布、煙草。之後，照例宣讀公司的重要規定、授予長老們權杖，代表著賦予長老們協助宣讀政令、管理原住民部落等權力⋯⋯。」</a:t>
            </a:r>
          </a:p>
        </p:txBody>
      </p:sp>
    </p:spTree>
    <p:extLst>
      <p:ext uri="{BB962C8B-B14F-4D97-AF65-F5344CB8AC3E}">
        <p14:creationId xmlns:p14="http://schemas.microsoft.com/office/powerpoint/2010/main" val="862562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232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熱蘭遮城日誌曾有一段紀錄如下，請閱讀後回答問題。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38188" indent="-4064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+mj-ea"/>
                <a:ea typeface="+mj-ea"/>
              </a:rPr>
              <a:t>⑴依據上文的內容可知，文中提及「公司」指的應該是何者？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F9B0E62-105C-126E-C5F1-EF5C1812F795}"/>
              </a:ext>
            </a:extLst>
          </p:cNvPr>
          <p:cNvSpPr txBox="1"/>
          <p:nvPr/>
        </p:nvSpPr>
        <p:spPr>
          <a:xfrm>
            <a:off x="1984495" y="3884104"/>
            <a:ext cx="447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荷蘭聯合東印度公司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0FFDD89-F279-8520-D0B1-AD464F83A360}"/>
              </a:ext>
            </a:extLst>
          </p:cNvPr>
          <p:cNvCxnSpPr>
            <a:cxnSpLocks/>
          </p:cNvCxnSpPr>
          <p:nvPr/>
        </p:nvCxnSpPr>
        <p:spPr>
          <a:xfrm>
            <a:off x="1718088" y="4583594"/>
            <a:ext cx="698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橢圓 4">
            <a:extLst>
              <a:ext uri="{FF2B5EF4-FFF2-40B4-BE49-F238E27FC236}">
                <a16:creationId xmlns:a16="http://schemas.microsoft.com/office/drawing/2014/main" id="{C253062F-ED53-9AC6-904F-8BE5B4D5A0A6}"/>
              </a:ext>
            </a:extLst>
          </p:cNvPr>
          <p:cNvSpPr/>
          <p:nvPr/>
        </p:nvSpPr>
        <p:spPr>
          <a:xfrm>
            <a:off x="1259818" y="3863594"/>
            <a:ext cx="720000" cy="72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答</a:t>
            </a:r>
          </a:p>
        </p:txBody>
      </p:sp>
    </p:spTree>
    <p:extLst>
      <p:ext uri="{BB962C8B-B14F-4D97-AF65-F5344CB8AC3E}">
        <p14:creationId xmlns:p14="http://schemas.microsoft.com/office/powerpoint/2010/main" val="30169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48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熱蘭遮城日誌曾有一段紀錄如下，請閱讀後回答問題。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3-1)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38188" indent="-4064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+mj-ea"/>
                <a:ea typeface="+mj-ea"/>
              </a:rPr>
              <a:t>⑵依上述的儀式說明判斷，這應該是進行何種活動的情形？</a:t>
            </a:r>
          </a:p>
          <a:p>
            <a:pPr marL="738188" indent="301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(A)</a:t>
            </a:r>
            <a:r>
              <a:rPr lang="zh-TW" altLang="en-US" sz="3200" dirty="0">
                <a:latin typeface="+mj-ea"/>
                <a:ea typeface="+mj-ea"/>
              </a:rPr>
              <a:t>軍屯活動</a:t>
            </a:r>
            <a:endParaRPr lang="en-US" altLang="zh-TW" sz="3200" dirty="0">
              <a:latin typeface="+mj-ea"/>
              <a:ea typeface="+mj-ea"/>
            </a:endParaRPr>
          </a:p>
          <a:p>
            <a:pPr marL="738188" indent="301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(B)</a:t>
            </a:r>
            <a:r>
              <a:rPr lang="zh-TW" altLang="en-US" sz="3200" dirty="0">
                <a:latin typeface="+mj-ea"/>
                <a:ea typeface="+mj-ea"/>
              </a:rPr>
              <a:t>地方會議</a:t>
            </a:r>
            <a:endParaRPr lang="en-US" altLang="zh-TW" sz="3200" dirty="0">
              <a:latin typeface="+mj-ea"/>
              <a:ea typeface="+mj-ea"/>
            </a:endParaRPr>
          </a:p>
          <a:p>
            <a:pPr marL="738188" indent="301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(C)</a:t>
            </a:r>
            <a:r>
              <a:rPr lang="zh-TW" altLang="en-US" sz="3200" dirty="0">
                <a:latin typeface="+mj-ea"/>
                <a:ea typeface="+mj-ea"/>
              </a:rPr>
              <a:t>圍攻城堡</a:t>
            </a:r>
            <a:endParaRPr lang="en-US" altLang="zh-TW" sz="3200" dirty="0">
              <a:latin typeface="+mj-ea"/>
              <a:ea typeface="+mj-ea"/>
            </a:endParaRPr>
          </a:p>
          <a:p>
            <a:pPr marL="738188" indent="301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+mj-ea"/>
                <a:ea typeface="+mj-ea"/>
              </a:rPr>
              <a:t>(D)</a:t>
            </a:r>
            <a:r>
              <a:rPr lang="zh-TW" altLang="en-US" sz="3200" dirty="0">
                <a:latin typeface="+mj-ea"/>
                <a:ea typeface="+mj-ea"/>
              </a:rPr>
              <a:t>招募漢人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2673BB-D45A-D230-F0EF-86955AC98A8A}"/>
              </a:ext>
            </a:extLst>
          </p:cNvPr>
          <p:cNvSpPr txBox="1"/>
          <p:nvPr/>
        </p:nvSpPr>
        <p:spPr>
          <a:xfrm>
            <a:off x="506426" y="2491871"/>
            <a:ext cx="878228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3399"/>
                </a:solidFill>
                <a:latin typeface="Arial Black" panose="020B0A040201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  <a:endParaRPr lang="zh-TW" altLang="en-US" sz="6000" dirty="0">
              <a:solidFill>
                <a:srgbClr val="FF3399"/>
              </a:solidFill>
              <a:latin typeface="Arial Black" panose="020B0A040201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7554939-4C68-FA58-DD9B-6E6C19ABDFCB}"/>
              </a:ext>
            </a:extLst>
          </p:cNvPr>
          <p:cNvSpPr txBox="1"/>
          <p:nvPr/>
        </p:nvSpPr>
        <p:spPr>
          <a:xfrm>
            <a:off x="1579418" y="4479892"/>
            <a:ext cx="2382983" cy="612000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344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561C03-3B70-7F63-465B-139CEABCAB79}"/>
              </a:ext>
            </a:extLst>
          </p:cNvPr>
          <p:cNvSpPr txBox="1"/>
          <p:nvPr/>
        </p:nvSpPr>
        <p:spPr>
          <a:xfrm>
            <a:off x="1284527" y="2173049"/>
            <a:ext cx="6955464" cy="3305136"/>
          </a:xfrm>
          <a:custGeom>
            <a:avLst/>
            <a:gdLst>
              <a:gd name="connsiteX0" fmla="*/ 0 w 6955464"/>
              <a:gd name="connsiteY0" fmla="*/ 0 h 3305136"/>
              <a:gd name="connsiteX1" fmla="*/ 370958 w 6955464"/>
              <a:gd name="connsiteY1" fmla="*/ 0 h 3305136"/>
              <a:gd name="connsiteX2" fmla="*/ 1020135 w 6955464"/>
              <a:gd name="connsiteY2" fmla="*/ 0 h 3305136"/>
              <a:gd name="connsiteX3" fmla="*/ 1530202 w 6955464"/>
              <a:gd name="connsiteY3" fmla="*/ 0 h 3305136"/>
              <a:gd name="connsiteX4" fmla="*/ 1901160 w 6955464"/>
              <a:gd name="connsiteY4" fmla="*/ 0 h 3305136"/>
              <a:gd name="connsiteX5" fmla="*/ 2411228 w 6955464"/>
              <a:gd name="connsiteY5" fmla="*/ 0 h 3305136"/>
              <a:gd name="connsiteX6" fmla="*/ 2851740 w 6955464"/>
              <a:gd name="connsiteY6" fmla="*/ 0 h 3305136"/>
              <a:gd name="connsiteX7" fmla="*/ 3500917 w 6955464"/>
              <a:gd name="connsiteY7" fmla="*/ 0 h 3305136"/>
              <a:gd name="connsiteX8" fmla="*/ 3871875 w 6955464"/>
              <a:gd name="connsiteY8" fmla="*/ 0 h 3305136"/>
              <a:gd name="connsiteX9" fmla="*/ 4521052 w 6955464"/>
              <a:gd name="connsiteY9" fmla="*/ 0 h 3305136"/>
              <a:gd name="connsiteX10" fmla="*/ 5100674 w 6955464"/>
              <a:gd name="connsiteY10" fmla="*/ 0 h 3305136"/>
              <a:gd name="connsiteX11" fmla="*/ 5749850 w 6955464"/>
              <a:gd name="connsiteY11" fmla="*/ 0 h 3305136"/>
              <a:gd name="connsiteX12" fmla="*/ 6329472 w 6955464"/>
              <a:gd name="connsiteY12" fmla="*/ 0 h 3305136"/>
              <a:gd name="connsiteX13" fmla="*/ 6955464 w 6955464"/>
              <a:gd name="connsiteY13" fmla="*/ 0 h 3305136"/>
              <a:gd name="connsiteX14" fmla="*/ 6955464 w 6955464"/>
              <a:gd name="connsiteY14" fmla="*/ 616959 h 3305136"/>
              <a:gd name="connsiteX15" fmla="*/ 6955464 w 6955464"/>
              <a:gd name="connsiteY15" fmla="*/ 1068661 h 3305136"/>
              <a:gd name="connsiteX16" fmla="*/ 6955464 w 6955464"/>
              <a:gd name="connsiteY16" fmla="*/ 1685619 h 3305136"/>
              <a:gd name="connsiteX17" fmla="*/ 6955464 w 6955464"/>
              <a:gd name="connsiteY17" fmla="*/ 2170373 h 3305136"/>
              <a:gd name="connsiteX18" fmla="*/ 6955464 w 6955464"/>
              <a:gd name="connsiteY18" fmla="*/ 2754280 h 3305136"/>
              <a:gd name="connsiteX19" fmla="*/ 6955464 w 6955464"/>
              <a:gd name="connsiteY19" fmla="*/ 3305136 h 3305136"/>
              <a:gd name="connsiteX20" fmla="*/ 6375842 w 6955464"/>
              <a:gd name="connsiteY20" fmla="*/ 3305136 h 3305136"/>
              <a:gd name="connsiteX21" fmla="*/ 5726665 w 6955464"/>
              <a:gd name="connsiteY21" fmla="*/ 3305136 h 3305136"/>
              <a:gd name="connsiteX22" fmla="*/ 5007934 w 6955464"/>
              <a:gd name="connsiteY22" fmla="*/ 3305136 h 3305136"/>
              <a:gd name="connsiteX23" fmla="*/ 4428312 w 6955464"/>
              <a:gd name="connsiteY23" fmla="*/ 3305136 h 3305136"/>
              <a:gd name="connsiteX24" fmla="*/ 3709581 w 6955464"/>
              <a:gd name="connsiteY24" fmla="*/ 3305136 h 3305136"/>
              <a:gd name="connsiteX25" fmla="*/ 3129959 w 6955464"/>
              <a:gd name="connsiteY25" fmla="*/ 3305136 h 3305136"/>
              <a:gd name="connsiteX26" fmla="*/ 2689446 w 6955464"/>
              <a:gd name="connsiteY26" fmla="*/ 3305136 h 3305136"/>
              <a:gd name="connsiteX27" fmla="*/ 2040269 w 6955464"/>
              <a:gd name="connsiteY27" fmla="*/ 3305136 h 3305136"/>
              <a:gd name="connsiteX28" fmla="*/ 1391093 w 6955464"/>
              <a:gd name="connsiteY28" fmla="*/ 3305136 h 3305136"/>
              <a:gd name="connsiteX29" fmla="*/ 672362 w 6955464"/>
              <a:gd name="connsiteY29" fmla="*/ 3305136 h 3305136"/>
              <a:gd name="connsiteX30" fmla="*/ 0 w 6955464"/>
              <a:gd name="connsiteY30" fmla="*/ 3305136 h 3305136"/>
              <a:gd name="connsiteX31" fmla="*/ 0 w 6955464"/>
              <a:gd name="connsiteY31" fmla="*/ 2820383 h 3305136"/>
              <a:gd name="connsiteX32" fmla="*/ 0 w 6955464"/>
              <a:gd name="connsiteY32" fmla="*/ 2203424 h 3305136"/>
              <a:gd name="connsiteX33" fmla="*/ 0 w 6955464"/>
              <a:gd name="connsiteY33" fmla="*/ 1685619 h 3305136"/>
              <a:gd name="connsiteX34" fmla="*/ 0 w 6955464"/>
              <a:gd name="connsiteY34" fmla="*/ 1200866 h 3305136"/>
              <a:gd name="connsiteX35" fmla="*/ 0 w 6955464"/>
              <a:gd name="connsiteY35" fmla="*/ 683061 h 3305136"/>
              <a:gd name="connsiteX36" fmla="*/ 0 w 6955464"/>
              <a:gd name="connsiteY36" fmla="*/ 0 h 33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955464" h="3305136" fill="none" extrusionOk="0">
                <a:moveTo>
                  <a:pt x="0" y="0"/>
                </a:moveTo>
                <a:cubicBezTo>
                  <a:pt x="89219" y="-8512"/>
                  <a:pt x="281357" y="9071"/>
                  <a:pt x="370958" y="0"/>
                </a:cubicBezTo>
                <a:cubicBezTo>
                  <a:pt x="460559" y="-9071"/>
                  <a:pt x="880376" y="21292"/>
                  <a:pt x="1020135" y="0"/>
                </a:cubicBezTo>
                <a:cubicBezTo>
                  <a:pt x="1159894" y="-21292"/>
                  <a:pt x="1400766" y="46043"/>
                  <a:pt x="1530202" y="0"/>
                </a:cubicBezTo>
                <a:cubicBezTo>
                  <a:pt x="1659638" y="-46043"/>
                  <a:pt x="1762338" y="2833"/>
                  <a:pt x="1901160" y="0"/>
                </a:cubicBezTo>
                <a:cubicBezTo>
                  <a:pt x="2039982" y="-2833"/>
                  <a:pt x="2201804" y="27259"/>
                  <a:pt x="2411228" y="0"/>
                </a:cubicBezTo>
                <a:cubicBezTo>
                  <a:pt x="2620652" y="-27259"/>
                  <a:pt x="2634234" y="37388"/>
                  <a:pt x="2851740" y="0"/>
                </a:cubicBezTo>
                <a:cubicBezTo>
                  <a:pt x="3069246" y="-37388"/>
                  <a:pt x="3314611" y="50413"/>
                  <a:pt x="3500917" y="0"/>
                </a:cubicBezTo>
                <a:cubicBezTo>
                  <a:pt x="3687223" y="-50413"/>
                  <a:pt x="3731551" y="8780"/>
                  <a:pt x="3871875" y="0"/>
                </a:cubicBezTo>
                <a:cubicBezTo>
                  <a:pt x="4012199" y="-8780"/>
                  <a:pt x="4326387" y="46268"/>
                  <a:pt x="4521052" y="0"/>
                </a:cubicBezTo>
                <a:cubicBezTo>
                  <a:pt x="4715717" y="-46268"/>
                  <a:pt x="4834254" y="46728"/>
                  <a:pt x="5100674" y="0"/>
                </a:cubicBezTo>
                <a:cubicBezTo>
                  <a:pt x="5367094" y="-46728"/>
                  <a:pt x="5591762" y="67301"/>
                  <a:pt x="5749850" y="0"/>
                </a:cubicBezTo>
                <a:cubicBezTo>
                  <a:pt x="5907938" y="-67301"/>
                  <a:pt x="6182839" y="18789"/>
                  <a:pt x="6329472" y="0"/>
                </a:cubicBezTo>
                <a:cubicBezTo>
                  <a:pt x="6476105" y="-18789"/>
                  <a:pt x="6721437" y="41478"/>
                  <a:pt x="6955464" y="0"/>
                </a:cubicBezTo>
                <a:cubicBezTo>
                  <a:pt x="6964769" y="166939"/>
                  <a:pt x="6901133" y="339796"/>
                  <a:pt x="6955464" y="616959"/>
                </a:cubicBezTo>
                <a:cubicBezTo>
                  <a:pt x="7009795" y="894122"/>
                  <a:pt x="6909626" y="910943"/>
                  <a:pt x="6955464" y="1068661"/>
                </a:cubicBezTo>
                <a:cubicBezTo>
                  <a:pt x="7001302" y="1226379"/>
                  <a:pt x="6920818" y="1549134"/>
                  <a:pt x="6955464" y="1685619"/>
                </a:cubicBezTo>
                <a:cubicBezTo>
                  <a:pt x="6990110" y="1822104"/>
                  <a:pt x="6943612" y="2063170"/>
                  <a:pt x="6955464" y="2170373"/>
                </a:cubicBezTo>
                <a:cubicBezTo>
                  <a:pt x="6967316" y="2277576"/>
                  <a:pt x="6909089" y="2509362"/>
                  <a:pt x="6955464" y="2754280"/>
                </a:cubicBezTo>
                <a:cubicBezTo>
                  <a:pt x="7001839" y="2999198"/>
                  <a:pt x="6919706" y="3191071"/>
                  <a:pt x="6955464" y="3305136"/>
                </a:cubicBezTo>
                <a:cubicBezTo>
                  <a:pt x="6693912" y="3344572"/>
                  <a:pt x="6509817" y="3288187"/>
                  <a:pt x="6375842" y="3305136"/>
                </a:cubicBezTo>
                <a:cubicBezTo>
                  <a:pt x="6241867" y="3322085"/>
                  <a:pt x="5884477" y="3245035"/>
                  <a:pt x="5726665" y="3305136"/>
                </a:cubicBezTo>
                <a:cubicBezTo>
                  <a:pt x="5568853" y="3365237"/>
                  <a:pt x="5166467" y="3282230"/>
                  <a:pt x="5007934" y="3305136"/>
                </a:cubicBezTo>
                <a:cubicBezTo>
                  <a:pt x="4849401" y="3328042"/>
                  <a:pt x="4595788" y="3238297"/>
                  <a:pt x="4428312" y="3305136"/>
                </a:cubicBezTo>
                <a:cubicBezTo>
                  <a:pt x="4260836" y="3371975"/>
                  <a:pt x="3907237" y="3225152"/>
                  <a:pt x="3709581" y="3305136"/>
                </a:cubicBezTo>
                <a:cubicBezTo>
                  <a:pt x="3511925" y="3385120"/>
                  <a:pt x="3320791" y="3304966"/>
                  <a:pt x="3129959" y="3305136"/>
                </a:cubicBezTo>
                <a:cubicBezTo>
                  <a:pt x="2939127" y="3305306"/>
                  <a:pt x="2814754" y="3291154"/>
                  <a:pt x="2689446" y="3305136"/>
                </a:cubicBezTo>
                <a:cubicBezTo>
                  <a:pt x="2564138" y="3319118"/>
                  <a:pt x="2300189" y="3261832"/>
                  <a:pt x="2040269" y="3305136"/>
                </a:cubicBezTo>
                <a:cubicBezTo>
                  <a:pt x="1780349" y="3348440"/>
                  <a:pt x="1712270" y="3285800"/>
                  <a:pt x="1391093" y="3305136"/>
                </a:cubicBezTo>
                <a:cubicBezTo>
                  <a:pt x="1069916" y="3324472"/>
                  <a:pt x="927244" y="3222552"/>
                  <a:pt x="672362" y="3305136"/>
                </a:cubicBezTo>
                <a:cubicBezTo>
                  <a:pt x="417480" y="3387720"/>
                  <a:pt x="203445" y="3225112"/>
                  <a:pt x="0" y="3305136"/>
                </a:cubicBezTo>
                <a:cubicBezTo>
                  <a:pt x="-19536" y="3191786"/>
                  <a:pt x="41013" y="3048513"/>
                  <a:pt x="0" y="2820383"/>
                </a:cubicBezTo>
                <a:cubicBezTo>
                  <a:pt x="-41013" y="2592253"/>
                  <a:pt x="48201" y="2462545"/>
                  <a:pt x="0" y="2203424"/>
                </a:cubicBezTo>
                <a:cubicBezTo>
                  <a:pt x="-48201" y="1944303"/>
                  <a:pt x="29403" y="1814721"/>
                  <a:pt x="0" y="1685619"/>
                </a:cubicBezTo>
                <a:cubicBezTo>
                  <a:pt x="-29403" y="1556518"/>
                  <a:pt x="16167" y="1378980"/>
                  <a:pt x="0" y="1200866"/>
                </a:cubicBezTo>
                <a:cubicBezTo>
                  <a:pt x="-16167" y="1022752"/>
                  <a:pt x="13904" y="938000"/>
                  <a:pt x="0" y="683061"/>
                </a:cubicBezTo>
                <a:cubicBezTo>
                  <a:pt x="-13904" y="428122"/>
                  <a:pt x="44168" y="149610"/>
                  <a:pt x="0" y="0"/>
                </a:cubicBezTo>
                <a:close/>
              </a:path>
              <a:path w="6955464" h="3305136" stroke="0" extrusionOk="0">
                <a:moveTo>
                  <a:pt x="0" y="0"/>
                </a:moveTo>
                <a:cubicBezTo>
                  <a:pt x="150770" y="-71092"/>
                  <a:pt x="346818" y="9819"/>
                  <a:pt x="649177" y="0"/>
                </a:cubicBezTo>
                <a:cubicBezTo>
                  <a:pt x="951536" y="-9819"/>
                  <a:pt x="986941" y="25370"/>
                  <a:pt x="1089689" y="0"/>
                </a:cubicBezTo>
                <a:cubicBezTo>
                  <a:pt x="1192437" y="-25370"/>
                  <a:pt x="1575222" y="2827"/>
                  <a:pt x="1808421" y="0"/>
                </a:cubicBezTo>
                <a:cubicBezTo>
                  <a:pt x="2041620" y="-2827"/>
                  <a:pt x="2323602" y="24688"/>
                  <a:pt x="2527152" y="0"/>
                </a:cubicBezTo>
                <a:cubicBezTo>
                  <a:pt x="2730702" y="-24688"/>
                  <a:pt x="2723477" y="35731"/>
                  <a:pt x="2898110" y="0"/>
                </a:cubicBezTo>
                <a:cubicBezTo>
                  <a:pt x="3072743" y="-35731"/>
                  <a:pt x="3297587" y="12282"/>
                  <a:pt x="3547287" y="0"/>
                </a:cubicBezTo>
                <a:cubicBezTo>
                  <a:pt x="3796987" y="-12282"/>
                  <a:pt x="4043132" y="5479"/>
                  <a:pt x="4266018" y="0"/>
                </a:cubicBezTo>
                <a:cubicBezTo>
                  <a:pt x="4488904" y="-5479"/>
                  <a:pt x="4605233" y="9402"/>
                  <a:pt x="4706531" y="0"/>
                </a:cubicBezTo>
                <a:cubicBezTo>
                  <a:pt x="4807829" y="-9402"/>
                  <a:pt x="5011116" y="43439"/>
                  <a:pt x="5147043" y="0"/>
                </a:cubicBezTo>
                <a:cubicBezTo>
                  <a:pt x="5282970" y="-43439"/>
                  <a:pt x="5509075" y="10417"/>
                  <a:pt x="5657111" y="0"/>
                </a:cubicBezTo>
                <a:cubicBezTo>
                  <a:pt x="5805147" y="-10417"/>
                  <a:pt x="5905327" y="14607"/>
                  <a:pt x="6097623" y="0"/>
                </a:cubicBezTo>
                <a:cubicBezTo>
                  <a:pt x="6289919" y="-14607"/>
                  <a:pt x="6554871" y="2829"/>
                  <a:pt x="6955464" y="0"/>
                </a:cubicBezTo>
                <a:cubicBezTo>
                  <a:pt x="6963540" y="254964"/>
                  <a:pt x="6953239" y="326705"/>
                  <a:pt x="6955464" y="517805"/>
                </a:cubicBezTo>
                <a:cubicBezTo>
                  <a:pt x="6957689" y="708906"/>
                  <a:pt x="6886054" y="1007308"/>
                  <a:pt x="6955464" y="1134763"/>
                </a:cubicBezTo>
                <a:cubicBezTo>
                  <a:pt x="7024874" y="1262218"/>
                  <a:pt x="6947549" y="1469876"/>
                  <a:pt x="6955464" y="1685619"/>
                </a:cubicBezTo>
                <a:cubicBezTo>
                  <a:pt x="6963379" y="1901362"/>
                  <a:pt x="6889176" y="2071913"/>
                  <a:pt x="6955464" y="2302578"/>
                </a:cubicBezTo>
                <a:cubicBezTo>
                  <a:pt x="7021752" y="2533243"/>
                  <a:pt x="6924952" y="2836323"/>
                  <a:pt x="6955464" y="3305136"/>
                </a:cubicBezTo>
                <a:cubicBezTo>
                  <a:pt x="6765628" y="3330100"/>
                  <a:pt x="6728850" y="3300506"/>
                  <a:pt x="6514951" y="3305136"/>
                </a:cubicBezTo>
                <a:cubicBezTo>
                  <a:pt x="6301052" y="3309766"/>
                  <a:pt x="6003344" y="3247643"/>
                  <a:pt x="5796220" y="3305136"/>
                </a:cubicBezTo>
                <a:cubicBezTo>
                  <a:pt x="5589096" y="3362629"/>
                  <a:pt x="5298653" y="3289960"/>
                  <a:pt x="5077489" y="3305136"/>
                </a:cubicBezTo>
                <a:cubicBezTo>
                  <a:pt x="4856325" y="3320312"/>
                  <a:pt x="4670517" y="3303728"/>
                  <a:pt x="4567421" y="3305136"/>
                </a:cubicBezTo>
                <a:cubicBezTo>
                  <a:pt x="4464325" y="3306544"/>
                  <a:pt x="4307341" y="3279701"/>
                  <a:pt x="4196463" y="3305136"/>
                </a:cubicBezTo>
                <a:cubicBezTo>
                  <a:pt x="4085585" y="3330571"/>
                  <a:pt x="3785978" y="3304146"/>
                  <a:pt x="3547287" y="3305136"/>
                </a:cubicBezTo>
                <a:cubicBezTo>
                  <a:pt x="3308596" y="3306126"/>
                  <a:pt x="3106325" y="3236527"/>
                  <a:pt x="2967665" y="3305136"/>
                </a:cubicBezTo>
                <a:cubicBezTo>
                  <a:pt x="2829005" y="3373745"/>
                  <a:pt x="2643889" y="3287739"/>
                  <a:pt x="2527152" y="3305136"/>
                </a:cubicBezTo>
                <a:cubicBezTo>
                  <a:pt x="2410415" y="3322533"/>
                  <a:pt x="2228038" y="3281135"/>
                  <a:pt x="2017085" y="3305136"/>
                </a:cubicBezTo>
                <a:cubicBezTo>
                  <a:pt x="1806132" y="3329137"/>
                  <a:pt x="1583761" y="3284937"/>
                  <a:pt x="1437463" y="3305136"/>
                </a:cubicBezTo>
                <a:cubicBezTo>
                  <a:pt x="1291165" y="3325335"/>
                  <a:pt x="1136975" y="3252978"/>
                  <a:pt x="857841" y="3305136"/>
                </a:cubicBezTo>
                <a:cubicBezTo>
                  <a:pt x="578707" y="3357294"/>
                  <a:pt x="201971" y="3267231"/>
                  <a:pt x="0" y="3305136"/>
                </a:cubicBezTo>
                <a:cubicBezTo>
                  <a:pt x="-5249" y="3179558"/>
                  <a:pt x="7342" y="3000737"/>
                  <a:pt x="0" y="2853434"/>
                </a:cubicBezTo>
                <a:cubicBezTo>
                  <a:pt x="-7342" y="2706131"/>
                  <a:pt x="394" y="2545673"/>
                  <a:pt x="0" y="2302578"/>
                </a:cubicBezTo>
                <a:cubicBezTo>
                  <a:pt x="-394" y="2059483"/>
                  <a:pt x="7839" y="1963778"/>
                  <a:pt x="0" y="1817825"/>
                </a:cubicBezTo>
                <a:cubicBezTo>
                  <a:pt x="-7839" y="1671872"/>
                  <a:pt x="49753" y="1520602"/>
                  <a:pt x="0" y="1266969"/>
                </a:cubicBezTo>
                <a:cubicBezTo>
                  <a:pt x="-49753" y="1013336"/>
                  <a:pt x="49459" y="812269"/>
                  <a:pt x="0" y="683061"/>
                </a:cubicBezTo>
                <a:cubicBezTo>
                  <a:pt x="-49459" y="553853"/>
                  <a:pt x="13702" y="262513"/>
                  <a:pt x="0" y="0"/>
                </a:cubicBezTo>
                <a:close/>
              </a:path>
            </a:pathLst>
          </a:custGeom>
          <a:solidFill>
            <a:srgbClr val="FFFFE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488596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本藩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已來臺開闢田野，要求各鎮大小將領就地進行拓墾活動，並察看可建築房屋的地基，大家總必須創建田宅等，以留給子孫。但一勞永逸的方法，是以一己之力經營，不准侵奪原住民及百姓的耕地產業。</a:t>
            </a:r>
          </a:p>
        </p:txBody>
      </p:sp>
    </p:spTree>
    <p:extLst>
      <p:ext uri="{BB962C8B-B14F-4D97-AF65-F5344CB8AC3E}">
        <p14:creationId xmlns:p14="http://schemas.microsoft.com/office/powerpoint/2010/main" val="1652351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561C03-3B70-7F63-465B-139CEABCAB79}"/>
              </a:ext>
            </a:extLst>
          </p:cNvPr>
          <p:cNvSpPr txBox="1"/>
          <p:nvPr/>
        </p:nvSpPr>
        <p:spPr>
          <a:xfrm>
            <a:off x="1284527" y="2173049"/>
            <a:ext cx="6955464" cy="2198230"/>
          </a:xfrm>
          <a:custGeom>
            <a:avLst/>
            <a:gdLst>
              <a:gd name="connsiteX0" fmla="*/ 0 w 6955464"/>
              <a:gd name="connsiteY0" fmla="*/ 0 h 2198230"/>
              <a:gd name="connsiteX1" fmla="*/ 579622 w 6955464"/>
              <a:gd name="connsiteY1" fmla="*/ 0 h 2198230"/>
              <a:gd name="connsiteX2" fmla="*/ 950580 w 6955464"/>
              <a:gd name="connsiteY2" fmla="*/ 0 h 2198230"/>
              <a:gd name="connsiteX3" fmla="*/ 1391093 w 6955464"/>
              <a:gd name="connsiteY3" fmla="*/ 0 h 2198230"/>
              <a:gd name="connsiteX4" fmla="*/ 1762051 w 6955464"/>
              <a:gd name="connsiteY4" fmla="*/ 0 h 2198230"/>
              <a:gd name="connsiteX5" fmla="*/ 2411228 w 6955464"/>
              <a:gd name="connsiteY5" fmla="*/ 0 h 2198230"/>
              <a:gd name="connsiteX6" fmla="*/ 2921295 w 6955464"/>
              <a:gd name="connsiteY6" fmla="*/ 0 h 2198230"/>
              <a:gd name="connsiteX7" fmla="*/ 3292253 w 6955464"/>
              <a:gd name="connsiteY7" fmla="*/ 0 h 2198230"/>
              <a:gd name="connsiteX8" fmla="*/ 3802320 w 6955464"/>
              <a:gd name="connsiteY8" fmla="*/ 0 h 2198230"/>
              <a:gd name="connsiteX9" fmla="*/ 4242833 w 6955464"/>
              <a:gd name="connsiteY9" fmla="*/ 0 h 2198230"/>
              <a:gd name="connsiteX10" fmla="*/ 4892010 w 6955464"/>
              <a:gd name="connsiteY10" fmla="*/ 0 h 2198230"/>
              <a:gd name="connsiteX11" fmla="*/ 5262968 w 6955464"/>
              <a:gd name="connsiteY11" fmla="*/ 0 h 2198230"/>
              <a:gd name="connsiteX12" fmla="*/ 5912144 w 6955464"/>
              <a:gd name="connsiteY12" fmla="*/ 0 h 2198230"/>
              <a:gd name="connsiteX13" fmla="*/ 6955464 w 6955464"/>
              <a:gd name="connsiteY13" fmla="*/ 0 h 2198230"/>
              <a:gd name="connsiteX14" fmla="*/ 6955464 w 6955464"/>
              <a:gd name="connsiteY14" fmla="*/ 571540 h 2198230"/>
              <a:gd name="connsiteX15" fmla="*/ 6955464 w 6955464"/>
              <a:gd name="connsiteY15" fmla="*/ 1077133 h 2198230"/>
              <a:gd name="connsiteX16" fmla="*/ 6955464 w 6955464"/>
              <a:gd name="connsiteY16" fmla="*/ 1670655 h 2198230"/>
              <a:gd name="connsiteX17" fmla="*/ 6955464 w 6955464"/>
              <a:gd name="connsiteY17" fmla="*/ 2198230 h 2198230"/>
              <a:gd name="connsiteX18" fmla="*/ 6584506 w 6955464"/>
              <a:gd name="connsiteY18" fmla="*/ 2198230 h 2198230"/>
              <a:gd name="connsiteX19" fmla="*/ 5935329 w 6955464"/>
              <a:gd name="connsiteY19" fmla="*/ 2198230 h 2198230"/>
              <a:gd name="connsiteX20" fmla="*/ 5494817 w 6955464"/>
              <a:gd name="connsiteY20" fmla="*/ 2198230 h 2198230"/>
              <a:gd name="connsiteX21" fmla="*/ 4776085 w 6955464"/>
              <a:gd name="connsiteY21" fmla="*/ 2198230 h 2198230"/>
              <a:gd name="connsiteX22" fmla="*/ 4266018 w 6955464"/>
              <a:gd name="connsiteY22" fmla="*/ 2198230 h 2198230"/>
              <a:gd name="connsiteX23" fmla="*/ 3825505 w 6955464"/>
              <a:gd name="connsiteY23" fmla="*/ 2198230 h 2198230"/>
              <a:gd name="connsiteX24" fmla="*/ 3176329 w 6955464"/>
              <a:gd name="connsiteY24" fmla="*/ 2198230 h 2198230"/>
              <a:gd name="connsiteX25" fmla="*/ 2457597 w 6955464"/>
              <a:gd name="connsiteY25" fmla="*/ 2198230 h 2198230"/>
              <a:gd name="connsiteX26" fmla="*/ 1877975 w 6955464"/>
              <a:gd name="connsiteY26" fmla="*/ 2198230 h 2198230"/>
              <a:gd name="connsiteX27" fmla="*/ 1159244 w 6955464"/>
              <a:gd name="connsiteY27" fmla="*/ 2198230 h 2198230"/>
              <a:gd name="connsiteX28" fmla="*/ 579622 w 6955464"/>
              <a:gd name="connsiteY28" fmla="*/ 2198230 h 2198230"/>
              <a:gd name="connsiteX29" fmla="*/ 0 w 6955464"/>
              <a:gd name="connsiteY29" fmla="*/ 2198230 h 2198230"/>
              <a:gd name="connsiteX30" fmla="*/ 0 w 6955464"/>
              <a:gd name="connsiteY30" fmla="*/ 1626690 h 2198230"/>
              <a:gd name="connsiteX31" fmla="*/ 0 w 6955464"/>
              <a:gd name="connsiteY31" fmla="*/ 1099115 h 2198230"/>
              <a:gd name="connsiteX32" fmla="*/ 0 w 6955464"/>
              <a:gd name="connsiteY32" fmla="*/ 593522 h 2198230"/>
              <a:gd name="connsiteX33" fmla="*/ 0 w 6955464"/>
              <a:gd name="connsiteY33" fmla="*/ 0 h 21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955464" h="2198230" fill="none" extrusionOk="0">
                <a:moveTo>
                  <a:pt x="0" y="0"/>
                </a:moveTo>
                <a:cubicBezTo>
                  <a:pt x="268113" y="-53246"/>
                  <a:pt x="358421" y="27602"/>
                  <a:pt x="579622" y="0"/>
                </a:cubicBezTo>
                <a:cubicBezTo>
                  <a:pt x="800823" y="-27602"/>
                  <a:pt x="835782" y="43902"/>
                  <a:pt x="950580" y="0"/>
                </a:cubicBezTo>
                <a:cubicBezTo>
                  <a:pt x="1065378" y="-43902"/>
                  <a:pt x="1275922" y="37726"/>
                  <a:pt x="1391093" y="0"/>
                </a:cubicBezTo>
                <a:cubicBezTo>
                  <a:pt x="1506264" y="-37726"/>
                  <a:pt x="1672450" y="9071"/>
                  <a:pt x="1762051" y="0"/>
                </a:cubicBezTo>
                <a:cubicBezTo>
                  <a:pt x="1851652" y="-9071"/>
                  <a:pt x="2271469" y="21292"/>
                  <a:pt x="2411228" y="0"/>
                </a:cubicBezTo>
                <a:cubicBezTo>
                  <a:pt x="2550987" y="-21292"/>
                  <a:pt x="2791859" y="46043"/>
                  <a:pt x="2921295" y="0"/>
                </a:cubicBezTo>
                <a:cubicBezTo>
                  <a:pt x="3050731" y="-46043"/>
                  <a:pt x="3153431" y="2833"/>
                  <a:pt x="3292253" y="0"/>
                </a:cubicBezTo>
                <a:cubicBezTo>
                  <a:pt x="3431075" y="-2833"/>
                  <a:pt x="3600427" y="30814"/>
                  <a:pt x="3802320" y="0"/>
                </a:cubicBezTo>
                <a:cubicBezTo>
                  <a:pt x="4004213" y="-30814"/>
                  <a:pt x="4152019" y="30680"/>
                  <a:pt x="4242833" y="0"/>
                </a:cubicBezTo>
                <a:cubicBezTo>
                  <a:pt x="4333647" y="-30680"/>
                  <a:pt x="4705704" y="50413"/>
                  <a:pt x="4892010" y="0"/>
                </a:cubicBezTo>
                <a:cubicBezTo>
                  <a:pt x="5078316" y="-50413"/>
                  <a:pt x="5122644" y="8780"/>
                  <a:pt x="5262968" y="0"/>
                </a:cubicBezTo>
                <a:cubicBezTo>
                  <a:pt x="5403292" y="-8780"/>
                  <a:pt x="5718811" y="51668"/>
                  <a:pt x="5912144" y="0"/>
                </a:cubicBezTo>
                <a:cubicBezTo>
                  <a:pt x="6105477" y="-51668"/>
                  <a:pt x="6639297" y="46015"/>
                  <a:pt x="6955464" y="0"/>
                </a:cubicBezTo>
                <a:cubicBezTo>
                  <a:pt x="6972453" y="133649"/>
                  <a:pt x="6936140" y="363485"/>
                  <a:pt x="6955464" y="571540"/>
                </a:cubicBezTo>
                <a:cubicBezTo>
                  <a:pt x="6974788" y="779595"/>
                  <a:pt x="6922097" y="968016"/>
                  <a:pt x="6955464" y="1077133"/>
                </a:cubicBezTo>
                <a:cubicBezTo>
                  <a:pt x="6988831" y="1186250"/>
                  <a:pt x="6929786" y="1383639"/>
                  <a:pt x="6955464" y="1670655"/>
                </a:cubicBezTo>
                <a:cubicBezTo>
                  <a:pt x="6981142" y="1957671"/>
                  <a:pt x="6897390" y="2060645"/>
                  <a:pt x="6955464" y="2198230"/>
                </a:cubicBezTo>
                <a:cubicBezTo>
                  <a:pt x="6785549" y="2234034"/>
                  <a:pt x="6708948" y="2176710"/>
                  <a:pt x="6584506" y="2198230"/>
                </a:cubicBezTo>
                <a:cubicBezTo>
                  <a:pt x="6460064" y="2219750"/>
                  <a:pt x="6073640" y="2198176"/>
                  <a:pt x="5935329" y="2198230"/>
                </a:cubicBezTo>
                <a:cubicBezTo>
                  <a:pt x="5797018" y="2198284"/>
                  <a:pt x="5606267" y="2166152"/>
                  <a:pt x="5494817" y="2198230"/>
                </a:cubicBezTo>
                <a:cubicBezTo>
                  <a:pt x="5383367" y="2230308"/>
                  <a:pt x="5016742" y="2131603"/>
                  <a:pt x="4776085" y="2198230"/>
                </a:cubicBezTo>
                <a:cubicBezTo>
                  <a:pt x="4535428" y="2264857"/>
                  <a:pt x="4515801" y="2172217"/>
                  <a:pt x="4266018" y="2198230"/>
                </a:cubicBezTo>
                <a:cubicBezTo>
                  <a:pt x="4016235" y="2224243"/>
                  <a:pt x="3995638" y="2180045"/>
                  <a:pt x="3825505" y="2198230"/>
                </a:cubicBezTo>
                <a:cubicBezTo>
                  <a:pt x="3655372" y="2216415"/>
                  <a:pt x="3327841" y="2137796"/>
                  <a:pt x="3176329" y="2198230"/>
                </a:cubicBezTo>
                <a:cubicBezTo>
                  <a:pt x="3024817" y="2258664"/>
                  <a:pt x="2621685" y="2180393"/>
                  <a:pt x="2457597" y="2198230"/>
                </a:cubicBezTo>
                <a:cubicBezTo>
                  <a:pt x="2293509" y="2216067"/>
                  <a:pt x="2045451" y="2131391"/>
                  <a:pt x="1877975" y="2198230"/>
                </a:cubicBezTo>
                <a:cubicBezTo>
                  <a:pt x="1710499" y="2265069"/>
                  <a:pt x="1356900" y="2118246"/>
                  <a:pt x="1159244" y="2198230"/>
                </a:cubicBezTo>
                <a:cubicBezTo>
                  <a:pt x="961588" y="2278214"/>
                  <a:pt x="770454" y="2198060"/>
                  <a:pt x="579622" y="2198230"/>
                </a:cubicBezTo>
                <a:cubicBezTo>
                  <a:pt x="388790" y="2198400"/>
                  <a:pt x="201065" y="2154342"/>
                  <a:pt x="0" y="2198230"/>
                </a:cubicBezTo>
                <a:cubicBezTo>
                  <a:pt x="-8003" y="1913772"/>
                  <a:pt x="17013" y="1766754"/>
                  <a:pt x="0" y="1626690"/>
                </a:cubicBezTo>
                <a:cubicBezTo>
                  <a:pt x="-17013" y="1486626"/>
                  <a:pt x="33196" y="1329486"/>
                  <a:pt x="0" y="1099115"/>
                </a:cubicBezTo>
                <a:cubicBezTo>
                  <a:pt x="-33196" y="868745"/>
                  <a:pt x="29277" y="751785"/>
                  <a:pt x="0" y="593522"/>
                </a:cubicBezTo>
                <a:cubicBezTo>
                  <a:pt x="-29277" y="435259"/>
                  <a:pt x="64407" y="119750"/>
                  <a:pt x="0" y="0"/>
                </a:cubicBezTo>
                <a:close/>
              </a:path>
              <a:path w="6955464" h="2198230" stroke="0" extrusionOk="0">
                <a:moveTo>
                  <a:pt x="0" y="0"/>
                </a:moveTo>
                <a:cubicBezTo>
                  <a:pt x="150770" y="-71092"/>
                  <a:pt x="346818" y="9819"/>
                  <a:pt x="649177" y="0"/>
                </a:cubicBezTo>
                <a:cubicBezTo>
                  <a:pt x="951536" y="-9819"/>
                  <a:pt x="986941" y="25370"/>
                  <a:pt x="1089689" y="0"/>
                </a:cubicBezTo>
                <a:cubicBezTo>
                  <a:pt x="1192437" y="-25370"/>
                  <a:pt x="1575222" y="2827"/>
                  <a:pt x="1808421" y="0"/>
                </a:cubicBezTo>
                <a:cubicBezTo>
                  <a:pt x="2041620" y="-2827"/>
                  <a:pt x="2323602" y="24688"/>
                  <a:pt x="2527152" y="0"/>
                </a:cubicBezTo>
                <a:cubicBezTo>
                  <a:pt x="2730702" y="-24688"/>
                  <a:pt x="2723477" y="35731"/>
                  <a:pt x="2898110" y="0"/>
                </a:cubicBezTo>
                <a:cubicBezTo>
                  <a:pt x="3072743" y="-35731"/>
                  <a:pt x="3297587" y="12282"/>
                  <a:pt x="3547287" y="0"/>
                </a:cubicBezTo>
                <a:cubicBezTo>
                  <a:pt x="3796987" y="-12282"/>
                  <a:pt x="4043132" y="5479"/>
                  <a:pt x="4266018" y="0"/>
                </a:cubicBezTo>
                <a:cubicBezTo>
                  <a:pt x="4488904" y="-5479"/>
                  <a:pt x="4605233" y="9402"/>
                  <a:pt x="4706531" y="0"/>
                </a:cubicBezTo>
                <a:cubicBezTo>
                  <a:pt x="4807829" y="-9402"/>
                  <a:pt x="5011116" y="43439"/>
                  <a:pt x="5147043" y="0"/>
                </a:cubicBezTo>
                <a:cubicBezTo>
                  <a:pt x="5282970" y="-43439"/>
                  <a:pt x="5509075" y="10417"/>
                  <a:pt x="5657111" y="0"/>
                </a:cubicBezTo>
                <a:cubicBezTo>
                  <a:pt x="5805147" y="-10417"/>
                  <a:pt x="5905327" y="14607"/>
                  <a:pt x="6097623" y="0"/>
                </a:cubicBezTo>
                <a:cubicBezTo>
                  <a:pt x="6289919" y="-14607"/>
                  <a:pt x="6554871" y="2829"/>
                  <a:pt x="6955464" y="0"/>
                </a:cubicBezTo>
                <a:cubicBezTo>
                  <a:pt x="6989747" y="142564"/>
                  <a:pt x="6909904" y="284603"/>
                  <a:pt x="6955464" y="527575"/>
                </a:cubicBezTo>
                <a:cubicBezTo>
                  <a:pt x="7001024" y="770548"/>
                  <a:pt x="6920918" y="954682"/>
                  <a:pt x="6955464" y="1121097"/>
                </a:cubicBezTo>
                <a:cubicBezTo>
                  <a:pt x="6990010" y="1287512"/>
                  <a:pt x="6919830" y="1412767"/>
                  <a:pt x="6955464" y="1670655"/>
                </a:cubicBezTo>
                <a:cubicBezTo>
                  <a:pt x="6991098" y="1928543"/>
                  <a:pt x="6892273" y="1993944"/>
                  <a:pt x="6955464" y="2198230"/>
                </a:cubicBezTo>
                <a:cubicBezTo>
                  <a:pt x="6809802" y="2201308"/>
                  <a:pt x="6571025" y="2174896"/>
                  <a:pt x="6306287" y="2198230"/>
                </a:cubicBezTo>
                <a:cubicBezTo>
                  <a:pt x="6041549" y="2221564"/>
                  <a:pt x="6059284" y="2153898"/>
                  <a:pt x="5935329" y="2198230"/>
                </a:cubicBezTo>
                <a:cubicBezTo>
                  <a:pt x="5811374" y="2242562"/>
                  <a:pt x="5423722" y="2140737"/>
                  <a:pt x="5216598" y="2198230"/>
                </a:cubicBezTo>
                <a:cubicBezTo>
                  <a:pt x="5009474" y="2255723"/>
                  <a:pt x="4719031" y="2183054"/>
                  <a:pt x="4497867" y="2198230"/>
                </a:cubicBezTo>
                <a:cubicBezTo>
                  <a:pt x="4276703" y="2213406"/>
                  <a:pt x="4090895" y="2196822"/>
                  <a:pt x="3987799" y="2198230"/>
                </a:cubicBezTo>
                <a:cubicBezTo>
                  <a:pt x="3884703" y="2199638"/>
                  <a:pt x="3727719" y="2172795"/>
                  <a:pt x="3616841" y="2198230"/>
                </a:cubicBezTo>
                <a:cubicBezTo>
                  <a:pt x="3505963" y="2223665"/>
                  <a:pt x="3206356" y="2197240"/>
                  <a:pt x="2967665" y="2198230"/>
                </a:cubicBezTo>
                <a:cubicBezTo>
                  <a:pt x="2728974" y="2199220"/>
                  <a:pt x="2526703" y="2129621"/>
                  <a:pt x="2388043" y="2198230"/>
                </a:cubicBezTo>
                <a:cubicBezTo>
                  <a:pt x="2249383" y="2266839"/>
                  <a:pt x="2064267" y="2180833"/>
                  <a:pt x="1947530" y="2198230"/>
                </a:cubicBezTo>
                <a:cubicBezTo>
                  <a:pt x="1830793" y="2215627"/>
                  <a:pt x="1648416" y="2174229"/>
                  <a:pt x="1437463" y="2198230"/>
                </a:cubicBezTo>
                <a:cubicBezTo>
                  <a:pt x="1226510" y="2222231"/>
                  <a:pt x="1004139" y="2178031"/>
                  <a:pt x="857841" y="2198230"/>
                </a:cubicBezTo>
                <a:cubicBezTo>
                  <a:pt x="711543" y="2218429"/>
                  <a:pt x="236347" y="2142053"/>
                  <a:pt x="0" y="2198230"/>
                </a:cubicBezTo>
                <a:cubicBezTo>
                  <a:pt x="-54426" y="1971413"/>
                  <a:pt x="39627" y="1795634"/>
                  <a:pt x="0" y="1648673"/>
                </a:cubicBezTo>
                <a:cubicBezTo>
                  <a:pt x="-39627" y="1501712"/>
                  <a:pt x="18367" y="1400589"/>
                  <a:pt x="0" y="1165062"/>
                </a:cubicBezTo>
                <a:cubicBezTo>
                  <a:pt x="-18367" y="929535"/>
                  <a:pt x="11351" y="871996"/>
                  <a:pt x="0" y="615504"/>
                </a:cubicBezTo>
                <a:cubicBezTo>
                  <a:pt x="-11351" y="359012"/>
                  <a:pt x="61216" y="220298"/>
                  <a:pt x="0" y="0"/>
                </a:cubicBezTo>
                <a:close/>
              </a:path>
            </a:pathLst>
          </a:custGeom>
          <a:solidFill>
            <a:srgbClr val="FFFFE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488596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希望大家都能切實遵守，如有違反禁令者，必定依法懲處，此內容將在官府頒行讓大家知曉。」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資料來源：楊英，從征實錄</a:t>
            </a:r>
          </a:p>
        </p:txBody>
      </p:sp>
    </p:spTree>
    <p:extLst>
      <p:ext uri="{BB962C8B-B14F-4D97-AF65-F5344CB8AC3E}">
        <p14:creationId xmlns:p14="http://schemas.microsoft.com/office/powerpoint/2010/main" val="7010705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A187D7-AB4F-D7D7-D8CD-5905CFCCDE4C}"/>
              </a:ext>
            </a:extLst>
          </p:cNvPr>
          <p:cNvSpPr txBox="1"/>
          <p:nvPr/>
        </p:nvSpPr>
        <p:spPr>
          <a:xfrm>
            <a:off x="801548" y="1507544"/>
            <a:ext cx="7694270" cy="232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indent="-347663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請閱讀下列資料並回答問題。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3-2)</a:t>
            </a:r>
          </a:p>
          <a:p>
            <a:pPr marL="738188" indent="-406400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dirty="0">
                <a:latin typeface="+mj-ea"/>
                <a:ea typeface="+mj-ea"/>
              </a:rPr>
              <a:t>⑴由資料內容來加以判斷，當時要求各鎮大小將領就地進行拓墾活動的應是何人？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F9B0E62-105C-126E-C5F1-EF5C1812F795}"/>
              </a:ext>
            </a:extLst>
          </p:cNvPr>
          <p:cNvSpPr txBox="1"/>
          <p:nvPr/>
        </p:nvSpPr>
        <p:spPr>
          <a:xfrm>
            <a:off x="1718088" y="3793305"/>
            <a:ext cx="447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鄭成功 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0FFDD89-F279-8520-D0B1-AD464F83A360}"/>
              </a:ext>
            </a:extLst>
          </p:cNvPr>
          <p:cNvCxnSpPr>
            <a:cxnSpLocks/>
          </p:cNvCxnSpPr>
          <p:nvPr/>
        </p:nvCxnSpPr>
        <p:spPr>
          <a:xfrm>
            <a:off x="1718088" y="4378080"/>
            <a:ext cx="67777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橢圓 4">
            <a:extLst>
              <a:ext uri="{FF2B5EF4-FFF2-40B4-BE49-F238E27FC236}">
                <a16:creationId xmlns:a16="http://schemas.microsoft.com/office/drawing/2014/main" id="{C253062F-ED53-9AC6-904F-8BE5B4D5A0A6}"/>
              </a:ext>
            </a:extLst>
          </p:cNvPr>
          <p:cNvSpPr/>
          <p:nvPr/>
        </p:nvSpPr>
        <p:spPr>
          <a:xfrm>
            <a:off x="998088" y="3658080"/>
            <a:ext cx="720000" cy="72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答</a:t>
            </a:r>
          </a:p>
        </p:txBody>
      </p:sp>
    </p:spTree>
    <p:extLst>
      <p:ext uri="{BB962C8B-B14F-4D97-AF65-F5344CB8AC3E}">
        <p14:creationId xmlns:p14="http://schemas.microsoft.com/office/powerpoint/2010/main" val="428751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1D4F5258-972A-6005-7941-4DBEE96D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509" y="118534"/>
            <a:ext cx="648000" cy="594360"/>
          </a:xfrm>
        </p:spPr>
        <p:txBody>
          <a:bodyPr/>
          <a:lstStyle/>
          <a:p>
            <a:r>
              <a:rPr lang="en-US" altLang="zh-TW" dirty="0"/>
              <a:t>30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599563-1EE9-8BBB-8CB6-A6DCF1BDFD04}"/>
              </a:ext>
            </a:extLst>
          </p:cNvPr>
          <p:cNvSpPr txBox="1"/>
          <p:nvPr/>
        </p:nvSpPr>
        <p:spPr>
          <a:xfrm>
            <a:off x="1903135" y="2832104"/>
            <a:ext cx="447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軍屯政策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E0DDB07-0BF5-D019-498E-D6980A928B77}"/>
              </a:ext>
            </a:extLst>
          </p:cNvPr>
          <p:cNvGrpSpPr/>
          <p:nvPr/>
        </p:nvGrpSpPr>
        <p:grpSpPr>
          <a:xfrm>
            <a:off x="724865" y="1616071"/>
            <a:ext cx="7694270" cy="1915523"/>
            <a:chOff x="724865" y="1616071"/>
            <a:chExt cx="7694270" cy="1915523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1BBDF88D-2E0B-C941-0668-12FED613833C}"/>
                </a:ext>
              </a:extLst>
            </p:cNvPr>
            <p:cNvSpPr txBox="1"/>
            <p:nvPr/>
          </p:nvSpPr>
          <p:spPr>
            <a:xfrm>
              <a:off x="724865" y="1616071"/>
              <a:ext cx="7694270" cy="1134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38188" indent="-406400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zh-TW" altLang="en-US" sz="3200" dirty="0">
                  <a:latin typeface="+mj-ea"/>
                  <a:ea typeface="+mj-ea"/>
                </a:rPr>
                <a:t>⑵由資料的內容判斷，可知當時在臺灣採行哪一項統治政策？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2D612CB-24E4-BC66-117A-26D39FE50936}"/>
                </a:ext>
              </a:extLst>
            </p:cNvPr>
            <p:cNvCxnSpPr>
              <a:cxnSpLocks/>
            </p:cNvCxnSpPr>
            <p:nvPr/>
          </p:nvCxnSpPr>
          <p:spPr>
            <a:xfrm>
              <a:off x="1636728" y="3531594"/>
              <a:ext cx="677773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F826AF4C-66F4-76C6-956A-0A5EC8E2BD31}"/>
                </a:ext>
              </a:extLst>
            </p:cNvPr>
            <p:cNvSpPr/>
            <p:nvPr/>
          </p:nvSpPr>
          <p:spPr>
            <a:xfrm>
              <a:off x="1178458" y="2811594"/>
              <a:ext cx="720000" cy="720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答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EA0044E-3389-361A-5359-A5D3A830466D}"/>
              </a:ext>
            </a:extLst>
          </p:cNvPr>
          <p:cNvGrpSpPr/>
          <p:nvPr/>
        </p:nvGrpSpPr>
        <p:grpSpPr>
          <a:xfrm>
            <a:off x="720188" y="3948253"/>
            <a:ext cx="7694270" cy="1915523"/>
            <a:chOff x="724865" y="1616071"/>
            <a:chExt cx="7694270" cy="1915523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4BE555C-F9EA-1DF6-9CE8-1F944799ABE8}"/>
                </a:ext>
              </a:extLst>
            </p:cNvPr>
            <p:cNvSpPr txBox="1"/>
            <p:nvPr/>
          </p:nvSpPr>
          <p:spPr>
            <a:xfrm>
              <a:off x="724865" y="1616071"/>
              <a:ext cx="7694270" cy="1134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38188" indent="-406400">
                <a:lnSpc>
                  <a:spcPct val="110000"/>
                </a:lnSpc>
                <a:spcBef>
                  <a:spcPts val="600"/>
                </a:spcBef>
                <a:spcAft>
                  <a:spcPts val="200"/>
                </a:spcAft>
              </a:pPr>
              <a:r>
                <a:rPr lang="zh-TW" altLang="en-US" sz="3200" dirty="0">
                  <a:latin typeface="+mj-ea"/>
                  <a:ea typeface="+mj-ea"/>
                </a:rPr>
                <a:t>⑶當時在臺灣推動此項統治政策的目的何在？</a:t>
              </a: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17A78401-B6F2-F2FA-89BF-20A4A4C2B2E1}"/>
                </a:ext>
              </a:extLst>
            </p:cNvPr>
            <p:cNvCxnSpPr>
              <a:cxnSpLocks/>
            </p:cNvCxnSpPr>
            <p:nvPr/>
          </p:nvCxnSpPr>
          <p:spPr>
            <a:xfrm>
              <a:off x="1636728" y="3531594"/>
              <a:ext cx="677773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A9292F4A-4CEC-8F4C-7490-CD685A944A19}"/>
                </a:ext>
              </a:extLst>
            </p:cNvPr>
            <p:cNvSpPr/>
            <p:nvPr/>
          </p:nvSpPr>
          <p:spPr>
            <a:xfrm>
              <a:off x="1178458" y="2811594"/>
              <a:ext cx="720000" cy="720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答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BA307F9-CD6D-03C9-4B39-920DE49FA916}"/>
              </a:ext>
            </a:extLst>
          </p:cNvPr>
          <p:cNvSpPr txBox="1"/>
          <p:nvPr/>
        </p:nvSpPr>
        <p:spPr>
          <a:xfrm>
            <a:off x="1893781" y="5177747"/>
            <a:ext cx="447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解決糧食不足的問題</a:t>
            </a:r>
          </a:p>
        </p:txBody>
      </p:sp>
    </p:spTree>
    <p:extLst>
      <p:ext uri="{BB962C8B-B14F-4D97-AF65-F5344CB8AC3E}">
        <p14:creationId xmlns:p14="http://schemas.microsoft.com/office/powerpoint/2010/main" val="12592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F4C4C43-DCED-FB5A-7EF6-274B13ABD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0CF8D9-DB50-F1B0-02BB-23E4B9C6C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40" y="2120511"/>
            <a:ext cx="2838706" cy="4156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1.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D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2.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C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3.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A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4.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C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5.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A</a:t>
            </a:r>
            <a:r>
              <a:rPr lang="en-US" altLang="zh-TW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6.(1)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D   </a:t>
            </a:r>
            <a:r>
              <a:rPr lang="en-US" altLang="zh-TW" b="1" dirty="0">
                <a:solidFill>
                  <a:schemeClr val="tx1"/>
                </a:solidFill>
              </a:rPr>
              <a:t>(2)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B</a:t>
            </a:r>
            <a:endParaRPr lang="zh-TW" altLang="en-US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內容版面配置區 3">
            <a:extLst>
              <a:ext uri="{FF2B5EF4-FFF2-40B4-BE49-F238E27FC236}">
                <a16:creationId xmlns:a16="http://schemas.microsoft.com/office/drawing/2014/main" id="{534A5314-5A1B-ECE4-ED6B-2073285313A6}"/>
              </a:ext>
            </a:extLst>
          </p:cNvPr>
          <p:cNvSpPr txBox="1">
            <a:spLocks/>
          </p:cNvSpPr>
          <p:nvPr/>
        </p:nvSpPr>
        <p:spPr>
          <a:xfrm>
            <a:off x="4130131" y="2120511"/>
            <a:ext cx="2838706" cy="415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14313" indent="-214313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3200" b="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3200" b="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3200" b="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3200" b="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3200" b="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105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105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105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/>
              <a:buChar char="•"/>
              <a:defRPr sz="105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zh-TW" b="1" dirty="0">
                <a:solidFill>
                  <a:schemeClr val="tx1"/>
                </a:solidFill>
              </a:rPr>
              <a:t>7.(1)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B   </a:t>
            </a:r>
            <a:r>
              <a:rPr lang="en-US" altLang="zh-TW" b="1" dirty="0">
                <a:solidFill>
                  <a:schemeClr val="tx1"/>
                </a:solidFill>
              </a:rPr>
              <a:t>(2)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A</a:t>
            </a:r>
            <a:endParaRPr lang="zh-TW" altLang="en-US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839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F5FB6D3-A963-0C0A-53E3-B268ECC2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0508A4-E725-4141-616F-41B4C3897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b="1" dirty="0"/>
              <a:t>8.(1)</a:t>
            </a:r>
            <a:r>
              <a:rPr lang="zh-TW" altLang="en-US" b="1" dirty="0">
                <a:solidFill>
                  <a:srgbClr val="FF3399"/>
                </a:solidFill>
                <a:latin typeface="Arial Black" panose="020B0A04020102020204" pitchFamily="34" charset="0"/>
              </a:rPr>
              <a:t>荷蘭聯合東印度公司</a:t>
            </a:r>
            <a:endParaRPr lang="en-US" altLang="zh-TW" b="1" dirty="0"/>
          </a:p>
          <a:p>
            <a:pPr marL="363538" indent="0">
              <a:buNone/>
            </a:pPr>
            <a:r>
              <a:rPr lang="en-US" altLang="zh-TW" b="1" dirty="0"/>
              <a:t>(2)</a:t>
            </a:r>
            <a:r>
              <a:rPr lang="en-US" altLang="zh-TW" b="1" dirty="0">
                <a:solidFill>
                  <a:srgbClr val="FF3399"/>
                </a:solidFill>
                <a:latin typeface="Arial Black" panose="020B0A04020102020204" pitchFamily="34" charset="0"/>
              </a:rPr>
              <a:t>B</a:t>
            </a:r>
          </a:p>
          <a:p>
            <a:pPr marL="0" indent="0">
              <a:buNone/>
            </a:pPr>
            <a:r>
              <a:rPr lang="en-US" altLang="zh-TW" b="1" dirty="0"/>
              <a:t>9.(1)</a:t>
            </a:r>
            <a:r>
              <a:rPr lang="zh-TW" altLang="en-US" b="1" dirty="0">
                <a:solidFill>
                  <a:srgbClr val="FF3399"/>
                </a:solidFill>
                <a:latin typeface="Arial Black" panose="020B0A04020102020204" pitchFamily="34" charset="0"/>
              </a:rPr>
              <a:t>鄭成功</a:t>
            </a:r>
            <a:endParaRPr lang="en-US" altLang="zh-TW" b="1" dirty="0">
              <a:solidFill>
                <a:srgbClr val="FF3399"/>
              </a:solidFill>
              <a:latin typeface="Arial Black" panose="020B0A04020102020204" pitchFamily="34" charset="0"/>
            </a:endParaRPr>
          </a:p>
          <a:p>
            <a:pPr marL="354013" indent="0">
              <a:buNone/>
            </a:pPr>
            <a:r>
              <a:rPr lang="en-US" altLang="zh-TW" b="1" dirty="0"/>
              <a:t>(2)</a:t>
            </a:r>
            <a:r>
              <a:rPr lang="zh-TW" altLang="en-US" b="1" dirty="0">
                <a:solidFill>
                  <a:srgbClr val="FF3399"/>
                </a:solidFill>
                <a:latin typeface="Arial Black" panose="020B0A04020102020204" pitchFamily="34" charset="0"/>
              </a:rPr>
              <a:t>軍屯政策</a:t>
            </a:r>
            <a:endParaRPr lang="en-US" altLang="zh-TW" b="1" dirty="0">
              <a:solidFill>
                <a:srgbClr val="FF3399"/>
              </a:solidFill>
              <a:latin typeface="Arial Black" panose="020B0A04020102020204" pitchFamily="34" charset="0"/>
            </a:endParaRPr>
          </a:p>
          <a:p>
            <a:pPr marL="831850" indent="-477838">
              <a:buNone/>
            </a:pPr>
            <a:r>
              <a:rPr lang="en-US" altLang="zh-TW" b="1" dirty="0"/>
              <a:t>(3)</a:t>
            </a:r>
            <a:r>
              <a:rPr lang="zh-TW" altLang="en-US" b="1" dirty="0">
                <a:solidFill>
                  <a:srgbClr val="FF3399"/>
                </a:solidFill>
                <a:latin typeface="Arial Black" panose="020B0A04020102020204" pitchFamily="34" charset="0"/>
              </a:rPr>
              <a:t>解決糧食不足的問題</a:t>
            </a:r>
          </a:p>
          <a:p>
            <a:pPr marL="831850" indent="-477838">
              <a:buNone/>
            </a:pPr>
            <a:endParaRPr lang="en-US" altLang="zh-TW" b="1" dirty="0">
              <a:solidFill>
                <a:srgbClr val="FF3399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zh-TW" altLang="en-US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1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6" y="1420976"/>
            <a:ext cx="22787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武力降服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755405" y="2408084"/>
            <a:ext cx="726353" cy="162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b="1" dirty="0"/>
              <a:t>荷蘭人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7D029872-B9BA-B639-0D99-2E1945791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141349-1C88-8853-1AD3-A0D1FFF80F04}"/>
              </a:ext>
            </a:extLst>
          </p:cNvPr>
          <p:cNvSpPr txBox="1"/>
          <p:nvPr/>
        </p:nvSpPr>
        <p:spPr>
          <a:xfrm>
            <a:off x="6579070" y="2408084"/>
            <a:ext cx="677108" cy="162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3200" b="1" dirty="0"/>
              <a:t>原住民</a:t>
            </a:r>
          </a:p>
        </p:txBody>
      </p:sp>
      <p:sp>
        <p:nvSpPr>
          <p:cNvPr id="10" name="箭號: 向左 9">
            <a:extLst>
              <a:ext uri="{FF2B5EF4-FFF2-40B4-BE49-F238E27FC236}">
                <a16:creationId xmlns:a16="http://schemas.microsoft.com/office/drawing/2014/main" id="{6C259B7F-0520-FAFD-6D97-F0A1DC900AC0}"/>
              </a:ext>
            </a:extLst>
          </p:cNvPr>
          <p:cNvSpPr/>
          <p:nvPr/>
        </p:nvSpPr>
        <p:spPr>
          <a:xfrm>
            <a:off x="1622201" y="2641342"/>
            <a:ext cx="4916677" cy="39439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12140E-B07E-13DF-FC3D-04203721FA00}"/>
              </a:ext>
            </a:extLst>
          </p:cNvPr>
          <p:cNvSpPr txBox="1"/>
          <p:nvPr/>
        </p:nvSpPr>
        <p:spPr>
          <a:xfrm>
            <a:off x="1785286" y="2105627"/>
            <a:ext cx="511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不願意歸順部落紛起反抗</a:t>
            </a:r>
          </a:p>
        </p:txBody>
      </p:sp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290395B8-6BA0-246B-3AB3-ADA13D40686A}"/>
              </a:ext>
            </a:extLst>
          </p:cNvPr>
          <p:cNvSpPr/>
          <p:nvPr/>
        </p:nvSpPr>
        <p:spPr>
          <a:xfrm rot="10800000">
            <a:off x="1652344" y="3056087"/>
            <a:ext cx="4916677" cy="39439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60F8A7F-0EFF-18DE-0991-C0589238E455}"/>
              </a:ext>
            </a:extLst>
          </p:cNvPr>
          <p:cNvSpPr txBox="1"/>
          <p:nvPr/>
        </p:nvSpPr>
        <p:spPr>
          <a:xfrm>
            <a:off x="1622692" y="3404454"/>
            <a:ext cx="5118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採取</a:t>
            </a:r>
            <a:r>
              <a:rPr lang="zh-TW" altLang="en-US" sz="3200" b="1" dirty="0">
                <a:solidFill>
                  <a:srgbClr val="C00000"/>
                </a:solidFill>
              </a:rPr>
              <a:t>強力鎮壓手段</a:t>
            </a:r>
            <a:r>
              <a:rPr lang="zh-TW" altLang="en-US" sz="3200" b="1" dirty="0"/>
              <a:t>，迫使</a:t>
            </a:r>
            <a:endParaRPr lang="en-US" altLang="zh-TW" sz="3200" b="1" dirty="0"/>
          </a:p>
          <a:p>
            <a:r>
              <a:rPr lang="zh-TW" altLang="en-US" sz="3200" b="1" dirty="0"/>
              <a:t>原住民部落降服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5F552C-8C4C-EC3C-7D16-E33B7D8FF692}"/>
              </a:ext>
            </a:extLst>
          </p:cNvPr>
          <p:cNvSpPr txBox="1"/>
          <p:nvPr/>
        </p:nvSpPr>
        <p:spPr>
          <a:xfrm>
            <a:off x="755405" y="4336547"/>
            <a:ext cx="677108" cy="22009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3200" b="1" dirty="0"/>
              <a:t>歸順的部落</a:t>
            </a:r>
          </a:p>
        </p:txBody>
      </p:sp>
      <p:sp>
        <p:nvSpPr>
          <p:cNvPr id="16" name="加號 15">
            <a:extLst>
              <a:ext uri="{FF2B5EF4-FFF2-40B4-BE49-F238E27FC236}">
                <a16:creationId xmlns:a16="http://schemas.microsoft.com/office/drawing/2014/main" id="{B7ED5FA9-74C8-F50C-4003-7187198BE4D3}"/>
              </a:ext>
            </a:extLst>
          </p:cNvPr>
          <p:cNvSpPr/>
          <p:nvPr/>
        </p:nvSpPr>
        <p:spPr>
          <a:xfrm>
            <a:off x="857822" y="3958278"/>
            <a:ext cx="492369" cy="523394"/>
          </a:xfrm>
          <a:prstGeom prst="mathPl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左 16">
            <a:extLst>
              <a:ext uri="{FF2B5EF4-FFF2-40B4-BE49-F238E27FC236}">
                <a16:creationId xmlns:a16="http://schemas.microsoft.com/office/drawing/2014/main" id="{B9D2A56F-C7FD-2400-8CBA-C7B7FD6EAD46}"/>
              </a:ext>
            </a:extLst>
          </p:cNvPr>
          <p:cNvSpPr/>
          <p:nvPr/>
        </p:nvSpPr>
        <p:spPr>
          <a:xfrm rot="10800000">
            <a:off x="1491053" y="5037114"/>
            <a:ext cx="900000" cy="646986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033A9F8-31A8-6D89-4CE7-B95C29CBE41E}"/>
              </a:ext>
            </a:extLst>
          </p:cNvPr>
          <p:cNvSpPr txBox="1"/>
          <p:nvPr/>
        </p:nvSpPr>
        <p:spPr>
          <a:xfrm>
            <a:off x="2370395" y="4742008"/>
            <a:ext cx="1897160" cy="1237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攻打其他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平埔族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社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E026F947-9C86-66AF-D89F-C98BB5B992F8}"/>
              </a:ext>
            </a:extLst>
          </p:cNvPr>
          <p:cNvGrpSpPr/>
          <p:nvPr/>
        </p:nvGrpSpPr>
        <p:grpSpPr>
          <a:xfrm>
            <a:off x="4277515" y="4537652"/>
            <a:ext cx="4585131" cy="2088251"/>
            <a:chOff x="4277515" y="4537652"/>
            <a:chExt cx="4585131" cy="2088251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9336C2FA-7C1C-3D78-C470-55A82AC2BC49}"/>
                </a:ext>
              </a:extLst>
            </p:cNvPr>
            <p:cNvGrpSpPr/>
            <p:nvPr/>
          </p:nvGrpSpPr>
          <p:grpSpPr>
            <a:xfrm>
              <a:off x="4277515" y="4537652"/>
              <a:ext cx="4585131" cy="1999849"/>
              <a:chOff x="4277515" y="4537651"/>
              <a:chExt cx="4585131" cy="1999849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9D42940-4538-6E3C-09DA-BBC674733B47}"/>
                  </a:ext>
                </a:extLst>
              </p:cNvPr>
              <p:cNvSpPr/>
              <p:nvPr/>
            </p:nvSpPr>
            <p:spPr>
              <a:xfrm>
                <a:off x="4288213" y="4563799"/>
                <a:ext cx="4574433" cy="1973701"/>
              </a:xfrm>
              <a:prstGeom prst="rect">
                <a:avLst/>
              </a:prstGeom>
              <a:solidFill>
                <a:srgbClr val="FFF8E5"/>
              </a:solidFill>
              <a:ln w="12700">
                <a:prstDash val="lgDashDot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3C2930DE-F521-D64F-23BE-836F8406A189}"/>
                  </a:ext>
                </a:extLst>
              </p:cNvPr>
              <p:cNvSpPr txBox="1"/>
              <p:nvPr/>
            </p:nvSpPr>
            <p:spPr>
              <a:xfrm>
                <a:off x="4277515" y="4537651"/>
                <a:ext cx="588969" cy="584775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TW" alt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例</a:t>
                </a:r>
              </a:p>
            </p:txBody>
          </p:sp>
        </p:grp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570A0852-219D-9D8F-7F51-D5BDF482E098}"/>
                </a:ext>
              </a:extLst>
            </p:cNvPr>
            <p:cNvSpPr txBox="1"/>
            <p:nvPr/>
          </p:nvSpPr>
          <p:spPr>
            <a:xfrm>
              <a:off x="4827120" y="4563800"/>
              <a:ext cx="389485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b="1" dirty="0"/>
                <a:t>麻豆社</a:t>
              </a:r>
              <a:r>
                <a:rPr lang="zh-TW" altLang="en-US" sz="3200" dirty="0"/>
                <a:t>原住民不滿荷蘭壓迫，曾藉機殺害荷蘭士兵，此即麻豆社事件。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CAB6C79D-0625-716F-F5B0-668F8ECEBC9F}"/>
              </a:ext>
            </a:extLst>
          </p:cNvPr>
          <p:cNvGrpSpPr/>
          <p:nvPr/>
        </p:nvGrpSpPr>
        <p:grpSpPr>
          <a:xfrm>
            <a:off x="4409593" y="403287"/>
            <a:ext cx="4331672" cy="1564936"/>
            <a:chOff x="438820" y="2143338"/>
            <a:chExt cx="4331672" cy="156493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19F11F09-8503-6809-3D0E-6851FCE25855}"/>
                </a:ext>
              </a:extLst>
            </p:cNvPr>
            <p:cNvSpPr/>
            <p:nvPr/>
          </p:nvSpPr>
          <p:spPr>
            <a:xfrm>
              <a:off x="438820" y="2424274"/>
              <a:ext cx="4331672" cy="1284000"/>
            </a:xfrm>
            <a:prstGeom prst="roundRect">
              <a:avLst>
                <a:gd name="adj" fmla="val 9758"/>
              </a:avLst>
            </a:prstGeom>
            <a:solidFill>
              <a:srgbClr val="FFFFE7"/>
            </a:solidFill>
            <a:ln w="12700">
              <a:solidFill>
                <a:srgbClr val="C00000"/>
              </a:solidFill>
              <a:prstDash val="lgDashDot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2FCA3DE6-7E67-2DD6-B452-808CDBB02D99}"/>
                </a:ext>
              </a:extLst>
            </p:cNvPr>
            <p:cNvGrpSpPr/>
            <p:nvPr/>
          </p:nvGrpSpPr>
          <p:grpSpPr>
            <a:xfrm>
              <a:off x="714113" y="2143338"/>
              <a:ext cx="2369962" cy="543399"/>
              <a:chOff x="999364" y="899944"/>
              <a:chExt cx="2369962" cy="543399"/>
            </a:xfrm>
          </p:grpSpPr>
          <p:pic>
            <p:nvPicPr>
              <p:cNvPr id="45" name="圖形 44" descr="電池充電 以實心填滿">
                <a:extLst>
                  <a:ext uri="{FF2B5EF4-FFF2-40B4-BE49-F238E27FC236}">
                    <a16:creationId xmlns:a16="http://schemas.microsoft.com/office/drawing/2014/main" id="{D91EE87D-DA97-BCD6-98CC-9B10D0645B5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3900" b="14888"/>
              <a:stretch/>
            </p:blipFill>
            <p:spPr>
              <a:xfrm flipH="1">
                <a:off x="999364" y="903343"/>
                <a:ext cx="732677" cy="540000"/>
              </a:xfrm>
              <a:prstGeom prst="rect">
                <a:avLst/>
              </a:prstGeom>
            </p:spPr>
          </p:pic>
          <p:sp>
            <p:nvSpPr>
              <p:cNvPr id="46" name="橢圓 45">
                <a:extLst>
                  <a:ext uri="{FF2B5EF4-FFF2-40B4-BE49-F238E27FC236}">
                    <a16:creationId xmlns:a16="http://schemas.microsoft.com/office/drawing/2014/main" id="{3A326EFB-E3B1-24C0-142A-06815EF729A0}"/>
                  </a:ext>
                </a:extLst>
              </p:cNvPr>
              <p:cNvSpPr/>
              <p:nvPr userDrawn="1"/>
            </p:nvSpPr>
            <p:spPr>
              <a:xfrm>
                <a:off x="1745784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充</a:t>
                </a:r>
              </a:p>
            </p:txBody>
          </p:sp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EEE6904F-5F39-ED5A-682E-27E5B49503B4}"/>
                  </a:ext>
                </a:extLst>
              </p:cNvPr>
              <p:cNvSpPr/>
              <p:nvPr userDrawn="1"/>
            </p:nvSpPr>
            <p:spPr>
              <a:xfrm>
                <a:off x="2285784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電</a:t>
                </a:r>
                <a:endParaRPr lang="en-US" altLang="zh-TW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橢圓 47">
                <a:extLst>
                  <a:ext uri="{FF2B5EF4-FFF2-40B4-BE49-F238E27FC236}">
                    <a16:creationId xmlns:a16="http://schemas.microsoft.com/office/drawing/2014/main" id="{EB60E61E-40B1-DC5C-A1E7-F1D4F7DD06A0}"/>
                  </a:ext>
                </a:extLst>
              </p:cNvPr>
              <p:cNvSpPr/>
              <p:nvPr userDrawn="1"/>
            </p:nvSpPr>
            <p:spPr>
              <a:xfrm>
                <a:off x="2829326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站</a:t>
                </a:r>
              </a:p>
            </p:txBody>
          </p:sp>
        </p:grp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6ABECA51-DDF5-7E2E-196E-F5231570565B}"/>
                </a:ext>
              </a:extLst>
            </p:cNvPr>
            <p:cNvSpPr txBox="1"/>
            <p:nvPr/>
          </p:nvSpPr>
          <p:spPr>
            <a:xfrm>
              <a:off x="714114" y="2635287"/>
              <a:ext cx="3694638" cy="1072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社　</a:t>
              </a:r>
              <a:r>
                <a:rPr lang="zh-TW" altLang="en-US" sz="3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早期的漢人移民，稱原住民的部落為社。</a:t>
              </a:r>
              <a:endParaRPr kumimoji="0" lang="zh-TW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CE3BF621-3466-D4D8-76F6-4A3F76A465D2}"/>
              </a:ext>
            </a:extLst>
          </p:cNvPr>
          <p:cNvGrpSpPr/>
          <p:nvPr/>
        </p:nvGrpSpPr>
        <p:grpSpPr>
          <a:xfrm>
            <a:off x="3664724" y="5216954"/>
            <a:ext cx="517454" cy="688243"/>
            <a:chOff x="6866792" y="2795633"/>
            <a:chExt cx="517454" cy="688243"/>
          </a:xfrm>
        </p:grpSpPr>
        <p:pic>
          <p:nvPicPr>
            <p:cNvPr id="50" name="圖形 49" descr="電池充電 以實心填滿">
              <a:extLst>
                <a:ext uri="{FF2B5EF4-FFF2-40B4-BE49-F238E27FC236}">
                  <a16:creationId xmlns:a16="http://schemas.microsoft.com/office/drawing/2014/main" id="{C7BBE7B8-5952-78C6-3CAA-274A9187D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3900" b="14888"/>
            <a:stretch/>
          </p:blipFill>
          <p:spPr>
            <a:xfrm flipH="1">
              <a:off x="6866792" y="2795633"/>
              <a:ext cx="357243" cy="263296"/>
            </a:xfrm>
            <a:prstGeom prst="rect">
              <a:avLst/>
            </a:prstGeom>
          </p:spPr>
        </p:pic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73C201B2-01ED-079E-170A-29C94695A210}"/>
                </a:ext>
              </a:extLst>
            </p:cNvPr>
            <p:cNvCxnSpPr>
              <a:cxnSpLocks/>
            </p:cNvCxnSpPr>
            <p:nvPr/>
          </p:nvCxnSpPr>
          <p:spPr>
            <a:xfrm>
              <a:off x="6866792" y="3483876"/>
              <a:ext cx="517454" cy="0"/>
            </a:xfrm>
            <a:prstGeom prst="line">
              <a:avLst/>
            </a:prstGeom>
            <a:ln w="571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80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892D5B1-F461-E1C7-F0DD-17FF625A2796}"/>
              </a:ext>
            </a:extLst>
          </p:cNvPr>
          <p:cNvGrpSpPr/>
          <p:nvPr/>
        </p:nvGrpSpPr>
        <p:grpSpPr>
          <a:xfrm>
            <a:off x="755405" y="617080"/>
            <a:ext cx="3629560" cy="607643"/>
            <a:chOff x="755405" y="617080"/>
            <a:chExt cx="3629560" cy="607643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98DB278-FE81-452F-2321-D4AFE44073FD}"/>
                </a:ext>
              </a:extLst>
            </p:cNvPr>
            <p:cNvSpPr txBox="1"/>
            <p:nvPr/>
          </p:nvSpPr>
          <p:spPr>
            <a:xfrm>
              <a:off x="755405" y="617080"/>
              <a:ext cx="540000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45DE496-4E2A-D7C0-75D6-BF2B418FE01A}"/>
                </a:ext>
              </a:extLst>
            </p:cNvPr>
            <p:cNvSpPr txBox="1"/>
            <p:nvPr/>
          </p:nvSpPr>
          <p:spPr>
            <a:xfrm>
              <a:off x="1260503" y="624559"/>
              <a:ext cx="31244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原住民與荷蘭人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345CAF-33D0-73D7-54A3-4E5B7B341239}"/>
              </a:ext>
            </a:extLst>
          </p:cNvPr>
          <p:cNvSpPr txBox="1"/>
          <p:nvPr/>
        </p:nvSpPr>
        <p:spPr>
          <a:xfrm>
            <a:off x="755406" y="1420976"/>
            <a:ext cx="2278740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武力降服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FAD92A-B07C-7BC6-7802-331543F08139}"/>
              </a:ext>
            </a:extLst>
          </p:cNvPr>
          <p:cNvSpPr txBox="1"/>
          <p:nvPr/>
        </p:nvSpPr>
        <p:spPr>
          <a:xfrm>
            <a:off x="755405" y="2408084"/>
            <a:ext cx="726353" cy="162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zh-TW" altLang="en-US" sz="3200" b="1" dirty="0"/>
              <a:t>荷蘭人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7D029872-B9BA-B639-0D99-2E1945791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141349-1C88-8853-1AD3-A0D1FFF80F04}"/>
              </a:ext>
            </a:extLst>
          </p:cNvPr>
          <p:cNvSpPr txBox="1"/>
          <p:nvPr/>
        </p:nvSpPr>
        <p:spPr>
          <a:xfrm>
            <a:off x="6579070" y="2408084"/>
            <a:ext cx="677108" cy="162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3200" b="1" dirty="0"/>
              <a:t>原住民</a:t>
            </a:r>
          </a:p>
        </p:txBody>
      </p:sp>
      <p:sp>
        <p:nvSpPr>
          <p:cNvPr id="10" name="箭號: 向左 9">
            <a:extLst>
              <a:ext uri="{FF2B5EF4-FFF2-40B4-BE49-F238E27FC236}">
                <a16:creationId xmlns:a16="http://schemas.microsoft.com/office/drawing/2014/main" id="{6C259B7F-0520-FAFD-6D97-F0A1DC900AC0}"/>
              </a:ext>
            </a:extLst>
          </p:cNvPr>
          <p:cNvSpPr/>
          <p:nvPr/>
        </p:nvSpPr>
        <p:spPr>
          <a:xfrm>
            <a:off x="1622201" y="2641342"/>
            <a:ext cx="4916677" cy="39439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12140E-B07E-13DF-FC3D-04203721FA00}"/>
              </a:ext>
            </a:extLst>
          </p:cNvPr>
          <p:cNvSpPr txBox="1"/>
          <p:nvPr/>
        </p:nvSpPr>
        <p:spPr>
          <a:xfrm>
            <a:off x="1785286" y="2105627"/>
            <a:ext cx="511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3">
                    <a:lumMod val="50000"/>
                  </a:schemeClr>
                </a:solidFill>
              </a:rPr>
              <a:t>不願意歸順部落紛起反抗</a:t>
            </a:r>
          </a:p>
        </p:txBody>
      </p:sp>
      <p:sp>
        <p:nvSpPr>
          <p:cNvPr id="13" name="箭號: 向左 12">
            <a:extLst>
              <a:ext uri="{FF2B5EF4-FFF2-40B4-BE49-F238E27FC236}">
                <a16:creationId xmlns:a16="http://schemas.microsoft.com/office/drawing/2014/main" id="{290395B8-6BA0-246B-3AB3-ADA13D40686A}"/>
              </a:ext>
            </a:extLst>
          </p:cNvPr>
          <p:cNvSpPr/>
          <p:nvPr/>
        </p:nvSpPr>
        <p:spPr>
          <a:xfrm rot="10800000">
            <a:off x="1652344" y="3056087"/>
            <a:ext cx="4916677" cy="39439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60F8A7F-0EFF-18DE-0991-C0589238E455}"/>
              </a:ext>
            </a:extLst>
          </p:cNvPr>
          <p:cNvSpPr txBox="1"/>
          <p:nvPr/>
        </p:nvSpPr>
        <p:spPr>
          <a:xfrm>
            <a:off x="1622692" y="3404454"/>
            <a:ext cx="5118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採取</a:t>
            </a:r>
            <a:r>
              <a:rPr lang="zh-TW" altLang="en-US" sz="3200" b="1" dirty="0">
                <a:solidFill>
                  <a:srgbClr val="C00000"/>
                </a:solidFill>
              </a:rPr>
              <a:t>強力鎮壓手段</a:t>
            </a:r>
            <a:r>
              <a:rPr lang="zh-TW" altLang="en-US" sz="3200" b="1" dirty="0"/>
              <a:t>，迫使</a:t>
            </a:r>
            <a:endParaRPr lang="en-US" altLang="zh-TW" sz="3200" b="1" dirty="0"/>
          </a:p>
          <a:p>
            <a:r>
              <a:rPr lang="zh-TW" altLang="en-US" sz="3200" b="1" dirty="0"/>
              <a:t>原住民部落降服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5F552C-8C4C-EC3C-7D16-E33B7D8FF692}"/>
              </a:ext>
            </a:extLst>
          </p:cNvPr>
          <p:cNvSpPr txBox="1"/>
          <p:nvPr/>
        </p:nvSpPr>
        <p:spPr>
          <a:xfrm>
            <a:off x="755405" y="4336547"/>
            <a:ext cx="677108" cy="22009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3200" b="1" dirty="0"/>
              <a:t>歸順的部落</a:t>
            </a:r>
          </a:p>
        </p:txBody>
      </p:sp>
      <p:sp>
        <p:nvSpPr>
          <p:cNvPr id="16" name="加號 15">
            <a:extLst>
              <a:ext uri="{FF2B5EF4-FFF2-40B4-BE49-F238E27FC236}">
                <a16:creationId xmlns:a16="http://schemas.microsoft.com/office/drawing/2014/main" id="{B7ED5FA9-74C8-F50C-4003-7187198BE4D3}"/>
              </a:ext>
            </a:extLst>
          </p:cNvPr>
          <p:cNvSpPr/>
          <p:nvPr/>
        </p:nvSpPr>
        <p:spPr>
          <a:xfrm>
            <a:off x="857822" y="3958278"/>
            <a:ext cx="492369" cy="523394"/>
          </a:xfrm>
          <a:prstGeom prst="mathPl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左 16">
            <a:extLst>
              <a:ext uri="{FF2B5EF4-FFF2-40B4-BE49-F238E27FC236}">
                <a16:creationId xmlns:a16="http://schemas.microsoft.com/office/drawing/2014/main" id="{B9D2A56F-C7FD-2400-8CBA-C7B7FD6EAD46}"/>
              </a:ext>
            </a:extLst>
          </p:cNvPr>
          <p:cNvSpPr/>
          <p:nvPr/>
        </p:nvSpPr>
        <p:spPr>
          <a:xfrm rot="10800000">
            <a:off x="1491053" y="5037114"/>
            <a:ext cx="900000" cy="646986"/>
          </a:xfrm>
          <a:prstGeom prst="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033A9F8-31A8-6D89-4CE7-B95C29CBE41E}"/>
              </a:ext>
            </a:extLst>
          </p:cNvPr>
          <p:cNvSpPr txBox="1"/>
          <p:nvPr/>
        </p:nvSpPr>
        <p:spPr>
          <a:xfrm>
            <a:off x="2370395" y="4742008"/>
            <a:ext cx="1897160" cy="1237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攻打其他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</a:rPr>
              <a:t>平埔族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</a:rPr>
              <a:t>社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E026F947-9C86-66AF-D89F-C98BB5B992F8}"/>
              </a:ext>
            </a:extLst>
          </p:cNvPr>
          <p:cNvGrpSpPr/>
          <p:nvPr/>
        </p:nvGrpSpPr>
        <p:grpSpPr>
          <a:xfrm>
            <a:off x="4277515" y="4537652"/>
            <a:ext cx="4585131" cy="2088251"/>
            <a:chOff x="4277515" y="4537652"/>
            <a:chExt cx="4585131" cy="2088251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9336C2FA-7C1C-3D78-C470-55A82AC2BC49}"/>
                </a:ext>
              </a:extLst>
            </p:cNvPr>
            <p:cNvGrpSpPr/>
            <p:nvPr/>
          </p:nvGrpSpPr>
          <p:grpSpPr>
            <a:xfrm>
              <a:off x="4277515" y="4537652"/>
              <a:ext cx="4585131" cy="1999849"/>
              <a:chOff x="4277515" y="4537651"/>
              <a:chExt cx="4585131" cy="1999849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9D42940-4538-6E3C-09DA-BBC674733B47}"/>
                  </a:ext>
                </a:extLst>
              </p:cNvPr>
              <p:cNvSpPr/>
              <p:nvPr/>
            </p:nvSpPr>
            <p:spPr>
              <a:xfrm>
                <a:off x="4288213" y="4563799"/>
                <a:ext cx="4574433" cy="1973701"/>
              </a:xfrm>
              <a:prstGeom prst="rect">
                <a:avLst/>
              </a:prstGeom>
              <a:solidFill>
                <a:srgbClr val="FFF8E5"/>
              </a:solidFill>
              <a:ln w="12700">
                <a:prstDash val="lgDashDot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3C2930DE-F521-D64F-23BE-836F8406A189}"/>
                  </a:ext>
                </a:extLst>
              </p:cNvPr>
              <p:cNvSpPr txBox="1"/>
              <p:nvPr/>
            </p:nvSpPr>
            <p:spPr>
              <a:xfrm>
                <a:off x="4277515" y="4537651"/>
                <a:ext cx="588969" cy="584775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TW" altLang="en-US" sz="3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例</a:t>
                </a:r>
              </a:p>
            </p:txBody>
          </p:sp>
        </p:grp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570A0852-219D-9D8F-7F51-D5BDF482E098}"/>
                </a:ext>
              </a:extLst>
            </p:cNvPr>
            <p:cNvSpPr txBox="1"/>
            <p:nvPr/>
          </p:nvSpPr>
          <p:spPr>
            <a:xfrm>
              <a:off x="4827120" y="4563800"/>
              <a:ext cx="389485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/>
                <a:t>荷蘭聯合</a:t>
              </a:r>
              <a:r>
                <a:rPr lang="zh-TW" altLang="en-US" sz="3200" b="1" dirty="0"/>
                <a:t>西拉雅族新港社</a:t>
              </a:r>
              <a:r>
                <a:rPr lang="zh-TW" altLang="en-US" sz="3200" dirty="0"/>
                <a:t>共同攻打麻豆社，迫使麻豆社簽訂條約，接受荷蘭人治理。</a:t>
              </a:r>
            </a:p>
          </p:txBody>
        </p:sp>
      </p:grp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3E0D0CD-6764-BA80-7005-CCC6BB78F6BB}"/>
              </a:ext>
            </a:extLst>
          </p:cNvPr>
          <p:cNvSpPr/>
          <p:nvPr/>
        </p:nvSpPr>
        <p:spPr>
          <a:xfrm>
            <a:off x="6511306" y="4563799"/>
            <a:ext cx="2210664" cy="5586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Picture 4" descr="手繪箭頭-插圖素材[9636242] - PIXTA圖庫">
            <a:extLst>
              <a:ext uri="{FF2B5EF4-FFF2-40B4-BE49-F238E27FC236}">
                <a16:creationId xmlns:a16="http://schemas.microsoft.com/office/drawing/2014/main" id="{12C7AE4B-F92C-9A5F-EC3E-62C572D75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32" b="42844" l="1991" r="17915">
                        <a14:foregroundMark x1="15556" y1="30870" x2="15556" y2="30870"/>
                        <a14:foregroundMark x1="15333" y1="29565" x2="15778" y2="30870"/>
                        <a14:foregroundMark x1="16000" y1="31087" x2="16000" y2="3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05" r="80094" b="55029"/>
          <a:stretch/>
        </p:blipFill>
        <p:spPr bwMode="auto">
          <a:xfrm rot="19200149">
            <a:off x="7382201" y="3798119"/>
            <a:ext cx="830399" cy="91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E1C57FC-C640-CBB8-C616-0616D11EE116}"/>
              </a:ext>
            </a:extLst>
          </p:cNvPr>
          <p:cNvSpPr txBox="1"/>
          <p:nvPr/>
        </p:nvSpPr>
        <p:spPr>
          <a:xfrm>
            <a:off x="7262313" y="2848723"/>
            <a:ext cx="1851543" cy="1077218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今臺南市新市區</a:t>
            </a: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CAB6C79D-0625-716F-F5B0-668F8ECEBC9F}"/>
              </a:ext>
            </a:extLst>
          </p:cNvPr>
          <p:cNvGrpSpPr/>
          <p:nvPr/>
        </p:nvGrpSpPr>
        <p:grpSpPr>
          <a:xfrm>
            <a:off x="4409593" y="403287"/>
            <a:ext cx="4331672" cy="1564936"/>
            <a:chOff x="438820" y="2143338"/>
            <a:chExt cx="4331672" cy="156493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19F11F09-8503-6809-3D0E-6851FCE25855}"/>
                </a:ext>
              </a:extLst>
            </p:cNvPr>
            <p:cNvSpPr/>
            <p:nvPr/>
          </p:nvSpPr>
          <p:spPr>
            <a:xfrm>
              <a:off x="438820" y="2424274"/>
              <a:ext cx="4331672" cy="1284000"/>
            </a:xfrm>
            <a:prstGeom prst="roundRect">
              <a:avLst>
                <a:gd name="adj" fmla="val 9758"/>
              </a:avLst>
            </a:prstGeom>
            <a:solidFill>
              <a:srgbClr val="FFFFE7"/>
            </a:solidFill>
            <a:ln w="12700">
              <a:solidFill>
                <a:srgbClr val="C00000"/>
              </a:solidFill>
              <a:prstDash val="lgDashDot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2FCA3DE6-7E67-2DD6-B452-808CDBB02D99}"/>
                </a:ext>
              </a:extLst>
            </p:cNvPr>
            <p:cNvGrpSpPr/>
            <p:nvPr/>
          </p:nvGrpSpPr>
          <p:grpSpPr>
            <a:xfrm>
              <a:off x="714113" y="2143338"/>
              <a:ext cx="2369962" cy="543399"/>
              <a:chOff x="999364" y="899944"/>
              <a:chExt cx="2369962" cy="543399"/>
            </a:xfrm>
          </p:grpSpPr>
          <p:pic>
            <p:nvPicPr>
              <p:cNvPr id="45" name="圖形 44" descr="電池充電 以實心填滿">
                <a:extLst>
                  <a:ext uri="{FF2B5EF4-FFF2-40B4-BE49-F238E27FC236}">
                    <a16:creationId xmlns:a16="http://schemas.microsoft.com/office/drawing/2014/main" id="{D91EE87D-DA97-BCD6-98CC-9B10D0645B5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3900" b="14888"/>
              <a:stretch/>
            </p:blipFill>
            <p:spPr>
              <a:xfrm flipH="1">
                <a:off x="999364" y="903343"/>
                <a:ext cx="732677" cy="540000"/>
              </a:xfrm>
              <a:prstGeom prst="rect">
                <a:avLst/>
              </a:prstGeom>
            </p:spPr>
          </p:pic>
          <p:sp>
            <p:nvSpPr>
              <p:cNvPr id="46" name="橢圓 45">
                <a:extLst>
                  <a:ext uri="{FF2B5EF4-FFF2-40B4-BE49-F238E27FC236}">
                    <a16:creationId xmlns:a16="http://schemas.microsoft.com/office/drawing/2014/main" id="{3A326EFB-E3B1-24C0-142A-06815EF729A0}"/>
                  </a:ext>
                </a:extLst>
              </p:cNvPr>
              <p:cNvSpPr/>
              <p:nvPr userDrawn="1"/>
            </p:nvSpPr>
            <p:spPr>
              <a:xfrm>
                <a:off x="1745784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充</a:t>
                </a:r>
              </a:p>
            </p:txBody>
          </p:sp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EEE6904F-5F39-ED5A-682E-27E5B49503B4}"/>
                  </a:ext>
                </a:extLst>
              </p:cNvPr>
              <p:cNvSpPr/>
              <p:nvPr userDrawn="1"/>
            </p:nvSpPr>
            <p:spPr>
              <a:xfrm>
                <a:off x="2285784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電</a:t>
                </a:r>
                <a:endParaRPr lang="en-US" altLang="zh-TW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橢圓 47">
                <a:extLst>
                  <a:ext uri="{FF2B5EF4-FFF2-40B4-BE49-F238E27FC236}">
                    <a16:creationId xmlns:a16="http://schemas.microsoft.com/office/drawing/2014/main" id="{EB60E61E-40B1-DC5C-A1E7-F1D4F7DD06A0}"/>
                  </a:ext>
                </a:extLst>
              </p:cNvPr>
              <p:cNvSpPr/>
              <p:nvPr userDrawn="1"/>
            </p:nvSpPr>
            <p:spPr>
              <a:xfrm>
                <a:off x="2829326" y="899944"/>
                <a:ext cx="540000" cy="54000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站</a:t>
                </a:r>
              </a:p>
            </p:txBody>
          </p:sp>
        </p:grp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6ABECA51-DDF5-7E2E-196E-F5231570565B}"/>
                </a:ext>
              </a:extLst>
            </p:cNvPr>
            <p:cNvSpPr txBox="1"/>
            <p:nvPr/>
          </p:nvSpPr>
          <p:spPr>
            <a:xfrm>
              <a:off x="714114" y="2635287"/>
              <a:ext cx="3694638" cy="1072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社　</a:t>
              </a:r>
              <a:r>
                <a:rPr lang="zh-TW" altLang="en-US" sz="3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早期的漢人移民，稱原住民的部落為社。</a:t>
              </a:r>
              <a:endParaRPr kumimoji="0" lang="zh-TW" alt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CE3BF621-3466-D4D8-76F6-4A3F76A465D2}"/>
              </a:ext>
            </a:extLst>
          </p:cNvPr>
          <p:cNvGrpSpPr/>
          <p:nvPr/>
        </p:nvGrpSpPr>
        <p:grpSpPr>
          <a:xfrm>
            <a:off x="3664724" y="5216954"/>
            <a:ext cx="517454" cy="688243"/>
            <a:chOff x="6866792" y="2795633"/>
            <a:chExt cx="517454" cy="688243"/>
          </a:xfrm>
        </p:grpSpPr>
        <p:pic>
          <p:nvPicPr>
            <p:cNvPr id="50" name="圖形 49" descr="電池充電 以實心填滿">
              <a:extLst>
                <a:ext uri="{FF2B5EF4-FFF2-40B4-BE49-F238E27FC236}">
                  <a16:creationId xmlns:a16="http://schemas.microsoft.com/office/drawing/2014/main" id="{C7BBE7B8-5952-78C6-3CAA-274A9187D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900" b="14888"/>
            <a:stretch/>
          </p:blipFill>
          <p:spPr>
            <a:xfrm flipH="1">
              <a:off x="6866792" y="2795633"/>
              <a:ext cx="357243" cy="263296"/>
            </a:xfrm>
            <a:prstGeom prst="rect">
              <a:avLst/>
            </a:prstGeom>
          </p:spPr>
        </p:pic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73C201B2-01ED-079E-170A-29C94695A210}"/>
                </a:ext>
              </a:extLst>
            </p:cNvPr>
            <p:cNvCxnSpPr>
              <a:cxnSpLocks/>
            </p:cNvCxnSpPr>
            <p:nvPr/>
          </p:nvCxnSpPr>
          <p:spPr>
            <a:xfrm>
              <a:off x="6866792" y="3483876"/>
              <a:ext cx="517454" cy="0"/>
            </a:xfrm>
            <a:prstGeom prst="line">
              <a:avLst/>
            </a:prstGeom>
            <a:ln w="5715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05EC805-39E4-4EAC-DEC3-4EB0671A254D}"/>
              </a:ext>
            </a:extLst>
          </p:cNvPr>
          <p:cNvSpPr/>
          <p:nvPr/>
        </p:nvSpPr>
        <p:spPr>
          <a:xfrm>
            <a:off x="4862486" y="5069288"/>
            <a:ext cx="923174" cy="5586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回顧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絲縷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佈景主題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有機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1_有機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2_有機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1_回顧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10902</TotalTime>
  <Words>4534</Words>
  <Application>Microsoft Office PowerPoint</Application>
  <PresentationFormat>如螢幕大小 (4:3)</PresentationFormat>
  <Paragraphs>619</Paragraphs>
  <Slides>78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78</vt:i4>
      </vt:variant>
    </vt:vector>
  </HeadingPairs>
  <TitlesOfParts>
    <vt:vector size="103" baseType="lpstr">
      <vt:lpstr>華康細圓體(P)</vt:lpstr>
      <vt:lpstr>微軟正黑體</vt:lpstr>
      <vt:lpstr>微軟正黑體</vt:lpstr>
      <vt:lpstr>源泉圓體 B</vt:lpstr>
      <vt:lpstr>源泉圓體 H</vt:lpstr>
      <vt:lpstr>標楷體</vt:lpstr>
      <vt:lpstr>標楷體</vt:lpstr>
      <vt:lpstr>Arial</vt:lpstr>
      <vt:lpstr>Arial Black</vt:lpstr>
      <vt:lpstr>Calibri</vt:lpstr>
      <vt:lpstr>Calibri Light</vt:lpstr>
      <vt:lpstr>Century Gothic</vt:lpstr>
      <vt:lpstr>Franklin Gothic Book</vt:lpstr>
      <vt:lpstr>Franklin Gothic Medium</vt:lpstr>
      <vt:lpstr>Garamond</vt:lpstr>
      <vt:lpstr>Times New Roman</vt:lpstr>
      <vt:lpstr>Wingdings</vt:lpstr>
      <vt:lpstr>Wingdings 3</vt:lpstr>
      <vt:lpstr>回顧</vt:lpstr>
      <vt:lpstr>1_絲縷</vt:lpstr>
      <vt:lpstr>Office 佈景主題</vt:lpstr>
      <vt:lpstr>有機</vt:lpstr>
      <vt:lpstr>1_有機</vt:lpstr>
      <vt:lpstr>2_有機</vt:lpstr>
      <vt:lpstr>1_回顧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2-3-1    十七世紀臺南地區西拉雅族部落及中部大肚王勢力範圍分布圖</vt:lpstr>
      <vt:lpstr>PowerPoint 簡報</vt:lpstr>
      <vt:lpstr>麻豆社之役</vt:lpstr>
      <vt:lpstr>PowerPoint 簡報</vt:lpstr>
      <vt:lpstr>2-3-2   十七世紀歐洲人所繪，臺灣原住民長老參與荷蘭人於赤崁舉行的地方會議。</vt:lpstr>
      <vt:lpstr>PowerPoint 簡報</vt:lpstr>
      <vt:lpstr>PowerPoint 簡報</vt:lpstr>
      <vt:lpstr>PowerPoint 簡報</vt:lpstr>
      <vt:lpstr>2-3-3  荷蘭文與新港文對照的新約聖經馬太福音。</vt:lpstr>
      <vt:lpstr>PowerPoint 簡報</vt:lpstr>
      <vt:lpstr>PowerPoint 簡報</vt:lpstr>
      <vt:lpstr>PowerPoint 簡報</vt:lpstr>
      <vt:lpstr>PowerPoint 簡報</vt:lpstr>
      <vt:lpstr>2-3-5 西元1626年西班牙人繪製的雞籠、淡水地圖。</vt:lpstr>
      <vt:lpstr>PowerPoint 簡報</vt:lpstr>
      <vt:lpstr>PowerPoint 簡報</vt:lpstr>
      <vt:lpstr>PowerPoint 簡報</vt:lpstr>
      <vt:lpstr>2-3-6   鄭氏時期拓墾圖</vt:lpstr>
      <vt:lpstr>2-3-7  臺灣中部原住民與鄭氏的互動示意圖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大航海時代各方勢力在臺灣</vt:lpstr>
      <vt:lpstr>原住民與荷蘭人、西班牙人的互動</vt:lpstr>
      <vt:lpstr>鄭氏統治下的原住民</vt:lpstr>
      <vt:lpstr>原住民與外來者的接觸</vt:lpstr>
      <vt:lpstr>原住民與外來者的接觸</vt:lpstr>
      <vt:lpstr>原住民與外來者的接觸</vt:lpstr>
      <vt:lpstr>原住民與外來者的接觸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吳惠雯</dc:creator>
  <cp:lastModifiedBy>蔡秀如</cp:lastModifiedBy>
  <cp:revision>282</cp:revision>
  <dcterms:created xsi:type="dcterms:W3CDTF">2023-07-17T06:53:47Z</dcterms:created>
  <dcterms:modified xsi:type="dcterms:W3CDTF">2025-06-30T07:48:33Z</dcterms:modified>
</cp:coreProperties>
</file>