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1" roundtripDataSignature="AMtx7mg86Xa3hTy+dtpkoQ/a505MjNkX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7" name="Google Shape;25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7" name="Google Shape;26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2" name="Google Shape;282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99" name="Google Shape;29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4" name="Google Shape;314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4" name="Google Shape;324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41" name="Google Shape;341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8" name="Google Shape;118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8" name="Google Shape;12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8" name="Google Shape;14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7" name="Google Shape;16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7" name="Google Shape;17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4" name="Google Shape;20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6" name="Google Shape;236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9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  <a:defRPr sz="6000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9"/>
          <p:cNvSpPr txBox="1"/>
          <p:nvPr>
            <p:ph idx="1" type="subTitle"/>
          </p:nvPr>
        </p:nvSpPr>
        <p:spPr>
          <a:xfrm>
            <a:off x="1143000" y="4277547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5" name="Google Shape;15;p19"/>
          <p:cNvSpPr txBox="1"/>
          <p:nvPr>
            <p:ph idx="10" type="dt"/>
          </p:nvPr>
        </p:nvSpPr>
        <p:spPr>
          <a:xfrm>
            <a:off x="5439550" y="6471683"/>
            <a:ext cx="90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9"/>
          <p:cNvSpPr txBox="1"/>
          <p:nvPr>
            <p:ph idx="11" type="ftr"/>
          </p:nvPr>
        </p:nvSpPr>
        <p:spPr>
          <a:xfrm>
            <a:off x="6422957" y="6471683"/>
            <a:ext cx="108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9"/>
          <p:cNvSpPr txBox="1"/>
          <p:nvPr>
            <p:ph idx="12" type="sldNum"/>
          </p:nvPr>
        </p:nvSpPr>
        <p:spPr>
          <a:xfrm>
            <a:off x="7611254" y="6471683"/>
            <a:ext cx="54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0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30"/>
          <p:cNvSpPr txBox="1"/>
          <p:nvPr>
            <p:ph idx="10" type="dt"/>
          </p:nvPr>
        </p:nvSpPr>
        <p:spPr>
          <a:xfrm>
            <a:off x="5398422" y="6356351"/>
            <a:ext cx="90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0"/>
          <p:cNvSpPr txBox="1"/>
          <p:nvPr>
            <p:ph idx="11" type="ftr"/>
          </p:nvPr>
        </p:nvSpPr>
        <p:spPr>
          <a:xfrm>
            <a:off x="6406520" y="6356351"/>
            <a:ext cx="108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0"/>
          <p:cNvSpPr txBox="1"/>
          <p:nvPr>
            <p:ph idx="12" type="sldNum"/>
          </p:nvPr>
        </p:nvSpPr>
        <p:spPr>
          <a:xfrm>
            <a:off x="7627746" y="6356351"/>
            <a:ext cx="54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1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1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31"/>
          <p:cNvSpPr txBox="1"/>
          <p:nvPr>
            <p:ph idx="10" type="dt"/>
          </p:nvPr>
        </p:nvSpPr>
        <p:spPr>
          <a:xfrm>
            <a:off x="5398422" y="6356351"/>
            <a:ext cx="90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1"/>
          <p:cNvSpPr txBox="1"/>
          <p:nvPr>
            <p:ph idx="11" type="ftr"/>
          </p:nvPr>
        </p:nvSpPr>
        <p:spPr>
          <a:xfrm>
            <a:off x="6406520" y="6356351"/>
            <a:ext cx="108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1"/>
          <p:cNvSpPr txBox="1"/>
          <p:nvPr>
            <p:ph idx="12" type="sldNum"/>
          </p:nvPr>
        </p:nvSpPr>
        <p:spPr>
          <a:xfrm>
            <a:off x="7627746" y="6356351"/>
            <a:ext cx="54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物件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20"/>
          <p:cNvSpPr txBox="1"/>
          <p:nvPr>
            <p:ph idx="10" type="dt"/>
          </p:nvPr>
        </p:nvSpPr>
        <p:spPr>
          <a:xfrm>
            <a:off x="5398422" y="6356351"/>
            <a:ext cx="90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0"/>
          <p:cNvSpPr txBox="1"/>
          <p:nvPr>
            <p:ph idx="11" type="ftr"/>
          </p:nvPr>
        </p:nvSpPr>
        <p:spPr>
          <a:xfrm>
            <a:off x="6406520" y="6356351"/>
            <a:ext cx="108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0"/>
          <p:cNvSpPr txBox="1"/>
          <p:nvPr>
            <p:ph idx="12" type="sldNum"/>
          </p:nvPr>
        </p:nvSpPr>
        <p:spPr>
          <a:xfrm>
            <a:off x="7627746" y="6356351"/>
            <a:ext cx="54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項物件" type="twoObj">
  <p:cSld name="TWO_OBJECT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1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10" type="dt"/>
          </p:nvPr>
        </p:nvSpPr>
        <p:spPr>
          <a:xfrm>
            <a:off x="5398422" y="6356351"/>
            <a:ext cx="90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1" type="ftr"/>
          </p:nvPr>
        </p:nvSpPr>
        <p:spPr>
          <a:xfrm>
            <a:off x="6406520" y="6356351"/>
            <a:ext cx="108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1"/>
          <p:cNvSpPr txBox="1"/>
          <p:nvPr>
            <p:ph idx="12" type="sldNum"/>
          </p:nvPr>
        </p:nvSpPr>
        <p:spPr>
          <a:xfrm>
            <a:off x="7627746" y="6356351"/>
            <a:ext cx="54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章節標題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4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4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24"/>
          <p:cNvSpPr txBox="1"/>
          <p:nvPr>
            <p:ph idx="10" type="dt"/>
          </p:nvPr>
        </p:nvSpPr>
        <p:spPr>
          <a:xfrm>
            <a:off x="5398422" y="6356351"/>
            <a:ext cx="90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4"/>
          <p:cNvSpPr txBox="1"/>
          <p:nvPr>
            <p:ph idx="11" type="ftr"/>
          </p:nvPr>
        </p:nvSpPr>
        <p:spPr>
          <a:xfrm>
            <a:off x="6406520" y="6356351"/>
            <a:ext cx="108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4"/>
          <p:cNvSpPr txBox="1"/>
          <p:nvPr>
            <p:ph idx="12" type="sldNum"/>
          </p:nvPr>
        </p:nvSpPr>
        <p:spPr>
          <a:xfrm>
            <a:off x="7627746" y="6356351"/>
            <a:ext cx="54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對" type="twoTxTwoObj">
  <p:cSld name="TWO_OBJECTS_WITH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5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5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0" name="Google Shape;40;p25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25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2" name="Google Shape;42;p25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25"/>
          <p:cNvSpPr txBox="1"/>
          <p:nvPr>
            <p:ph idx="10" type="dt"/>
          </p:nvPr>
        </p:nvSpPr>
        <p:spPr>
          <a:xfrm>
            <a:off x="5398422" y="6356351"/>
            <a:ext cx="90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5"/>
          <p:cNvSpPr txBox="1"/>
          <p:nvPr>
            <p:ph idx="11" type="ftr"/>
          </p:nvPr>
        </p:nvSpPr>
        <p:spPr>
          <a:xfrm>
            <a:off x="6406520" y="6356351"/>
            <a:ext cx="108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5"/>
          <p:cNvSpPr txBox="1"/>
          <p:nvPr>
            <p:ph idx="12" type="sldNum"/>
          </p:nvPr>
        </p:nvSpPr>
        <p:spPr>
          <a:xfrm>
            <a:off x="7627746" y="6356351"/>
            <a:ext cx="54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6"/>
          <p:cNvSpPr txBox="1"/>
          <p:nvPr>
            <p:ph idx="10" type="dt"/>
          </p:nvPr>
        </p:nvSpPr>
        <p:spPr>
          <a:xfrm>
            <a:off x="5398422" y="6356351"/>
            <a:ext cx="90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6"/>
          <p:cNvSpPr txBox="1"/>
          <p:nvPr>
            <p:ph idx="11" type="ftr"/>
          </p:nvPr>
        </p:nvSpPr>
        <p:spPr>
          <a:xfrm>
            <a:off x="6406520" y="6356351"/>
            <a:ext cx="108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6"/>
          <p:cNvSpPr txBox="1"/>
          <p:nvPr>
            <p:ph idx="12" type="sldNum"/>
          </p:nvPr>
        </p:nvSpPr>
        <p:spPr>
          <a:xfrm>
            <a:off x="7627746" y="6356351"/>
            <a:ext cx="54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7"/>
          <p:cNvSpPr txBox="1"/>
          <p:nvPr>
            <p:ph idx="10" type="dt"/>
          </p:nvPr>
        </p:nvSpPr>
        <p:spPr>
          <a:xfrm>
            <a:off x="5398422" y="6356351"/>
            <a:ext cx="90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7"/>
          <p:cNvSpPr txBox="1"/>
          <p:nvPr>
            <p:ph idx="11" type="ftr"/>
          </p:nvPr>
        </p:nvSpPr>
        <p:spPr>
          <a:xfrm>
            <a:off x="6406520" y="6356351"/>
            <a:ext cx="108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7"/>
          <p:cNvSpPr txBox="1"/>
          <p:nvPr>
            <p:ph idx="12" type="sldNum"/>
          </p:nvPr>
        </p:nvSpPr>
        <p:spPr>
          <a:xfrm>
            <a:off x="7627746" y="6356351"/>
            <a:ext cx="54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內容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8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8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8" name="Google Shape;58;p28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28"/>
          <p:cNvSpPr txBox="1"/>
          <p:nvPr>
            <p:ph idx="10" type="dt"/>
          </p:nvPr>
        </p:nvSpPr>
        <p:spPr>
          <a:xfrm>
            <a:off x="5398422" y="6356351"/>
            <a:ext cx="90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8"/>
          <p:cNvSpPr txBox="1"/>
          <p:nvPr>
            <p:ph idx="11" type="ftr"/>
          </p:nvPr>
        </p:nvSpPr>
        <p:spPr>
          <a:xfrm>
            <a:off x="6406520" y="6356351"/>
            <a:ext cx="108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8"/>
          <p:cNvSpPr txBox="1"/>
          <p:nvPr>
            <p:ph idx="12" type="sldNum"/>
          </p:nvPr>
        </p:nvSpPr>
        <p:spPr>
          <a:xfrm>
            <a:off x="7627746" y="6356351"/>
            <a:ext cx="54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圖片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9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9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29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29"/>
          <p:cNvSpPr txBox="1"/>
          <p:nvPr>
            <p:ph idx="10" type="dt"/>
          </p:nvPr>
        </p:nvSpPr>
        <p:spPr>
          <a:xfrm>
            <a:off x="5398422" y="6356351"/>
            <a:ext cx="90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9"/>
          <p:cNvSpPr txBox="1"/>
          <p:nvPr>
            <p:ph idx="11" type="ftr"/>
          </p:nvPr>
        </p:nvSpPr>
        <p:spPr>
          <a:xfrm>
            <a:off x="6406520" y="6356351"/>
            <a:ext cx="108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9"/>
          <p:cNvSpPr txBox="1"/>
          <p:nvPr>
            <p:ph idx="12" type="sldNum"/>
          </p:nvPr>
        </p:nvSpPr>
        <p:spPr>
          <a:xfrm>
            <a:off x="7627746" y="6356351"/>
            <a:ext cx="54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  <a:defRPr b="0" i="0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8"/>
          <p:cNvSpPr txBox="1"/>
          <p:nvPr>
            <p:ph idx="10" type="dt"/>
          </p:nvPr>
        </p:nvSpPr>
        <p:spPr>
          <a:xfrm>
            <a:off x="5398422" y="6356351"/>
            <a:ext cx="90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8"/>
          <p:cNvSpPr txBox="1"/>
          <p:nvPr>
            <p:ph idx="11" type="ftr"/>
          </p:nvPr>
        </p:nvSpPr>
        <p:spPr>
          <a:xfrm>
            <a:off x="6406520" y="6356351"/>
            <a:ext cx="108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8"/>
          <p:cNvSpPr txBox="1"/>
          <p:nvPr>
            <p:ph idx="12" type="sldNum"/>
          </p:nvPr>
        </p:nvSpPr>
        <p:spPr>
          <a:xfrm>
            <a:off x="7627746" y="6356351"/>
            <a:ext cx="540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/>
          <p:nvPr>
            <p:ph type="ctrTitle"/>
          </p:nvPr>
        </p:nvSpPr>
        <p:spPr>
          <a:xfrm>
            <a:off x="1377926" y="1806392"/>
            <a:ext cx="6012090" cy="15228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Times New Roman"/>
              <a:buNone/>
            </a:pPr>
            <a:r>
              <a:rPr b="1" lang="zh-TW" sz="7200">
                <a:solidFill>
                  <a:srgbClr val="C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說課</a:t>
            </a:r>
            <a:endParaRPr/>
          </a:p>
        </p:txBody>
      </p:sp>
      <p:sp>
        <p:nvSpPr>
          <p:cNvPr id="86" name="Google Shape;86;p1"/>
          <p:cNvSpPr txBox="1"/>
          <p:nvPr>
            <p:ph idx="1" type="subTitle"/>
          </p:nvPr>
        </p:nvSpPr>
        <p:spPr>
          <a:xfrm>
            <a:off x="1294979" y="3840277"/>
            <a:ext cx="6177983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324"/>
              <a:buNone/>
            </a:pPr>
            <a:r>
              <a:rPr b="1" lang="zh-TW" sz="4800">
                <a:solidFill>
                  <a:srgbClr val="002060"/>
                </a:solidFill>
              </a:rPr>
              <a:t>林詠涼</a:t>
            </a:r>
            <a:endParaRPr b="1" sz="4800">
              <a:solidFill>
                <a:srgbClr val="00206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324"/>
              <a:buNone/>
            </a:pPr>
            <a:r>
              <a:t/>
            </a:r>
            <a:endParaRPr b="1" sz="4800">
              <a:solidFill>
                <a:srgbClr val="00206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324"/>
              <a:buNone/>
            </a:pPr>
            <a:r>
              <a:rPr b="1" lang="zh-TW" sz="4800">
                <a:solidFill>
                  <a:srgbClr val="002060"/>
                </a:solidFill>
              </a:rPr>
              <a:t>日期:11</a:t>
            </a:r>
            <a:r>
              <a:rPr b="1" lang="zh-TW" sz="4800">
                <a:solidFill>
                  <a:srgbClr val="002060"/>
                </a:solidFill>
              </a:rPr>
              <a:t>4</a:t>
            </a:r>
            <a:r>
              <a:rPr b="1" lang="zh-TW" sz="4800">
                <a:solidFill>
                  <a:srgbClr val="002060"/>
                </a:solidFill>
              </a:rPr>
              <a:t>年12月1</a:t>
            </a:r>
            <a:r>
              <a:rPr b="1" lang="zh-TW" sz="4800">
                <a:solidFill>
                  <a:srgbClr val="002060"/>
                </a:solidFill>
              </a:rPr>
              <a:t>7</a:t>
            </a:r>
            <a:r>
              <a:rPr b="1" lang="zh-TW" sz="4800">
                <a:solidFill>
                  <a:srgbClr val="002060"/>
                </a:solidFill>
              </a:rPr>
              <a:t>日</a:t>
            </a:r>
            <a:endParaRPr b="1" sz="48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" name="Google Shape;259;p10"/>
          <p:cNvGrpSpPr/>
          <p:nvPr/>
        </p:nvGrpSpPr>
        <p:grpSpPr>
          <a:xfrm>
            <a:off x="2655199" y="1891930"/>
            <a:ext cx="3574333" cy="2041826"/>
            <a:chOff x="2383" y="2688"/>
            <a:chExt cx="4240" cy="2426"/>
          </a:xfrm>
        </p:grpSpPr>
        <p:sp>
          <p:nvSpPr>
            <p:cNvPr id="260" name="Google Shape;260;p10"/>
            <p:cNvSpPr txBox="1"/>
            <p:nvPr/>
          </p:nvSpPr>
          <p:spPr>
            <a:xfrm>
              <a:off x="3783" y="2688"/>
              <a:ext cx="1786" cy="10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F0"/>
                </a:buClr>
                <a:buSzPts val="5400"/>
                <a:buFont typeface="Microsoft Yahei"/>
                <a:buNone/>
              </a:pPr>
              <a:r>
                <a:rPr b="1" i="0" lang="zh-TW" sz="5400" u="none" cap="none" strike="noStrike">
                  <a:solidFill>
                    <a:srgbClr val="00B0F0"/>
                  </a:solidFill>
                  <a:highlight>
                    <a:srgbClr val="FFFF00"/>
                  </a:highlight>
                  <a:latin typeface="Microsoft Yahei"/>
                  <a:ea typeface="Microsoft Yahei"/>
                  <a:cs typeface="Microsoft Yahei"/>
                  <a:sym typeface="Microsoft Yahei"/>
                </a:rPr>
                <a:t>03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61" name="Google Shape;261;p10"/>
            <p:cNvGrpSpPr/>
            <p:nvPr/>
          </p:nvGrpSpPr>
          <p:grpSpPr>
            <a:xfrm>
              <a:off x="2383" y="3959"/>
              <a:ext cx="4240" cy="1155"/>
              <a:chOff x="-548531" y="5550296"/>
              <a:chExt cx="2692719" cy="735646"/>
            </a:xfrm>
          </p:grpSpPr>
          <p:sp>
            <p:nvSpPr>
              <p:cNvPr id="262" name="Google Shape;262;p10"/>
              <p:cNvSpPr/>
              <p:nvPr/>
            </p:nvSpPr>
            <p:spPr>
              <a:xfrm>
                <a:off x="-343601" y="5550296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" name="Google Shape;263;p10"/>
              <p:cNvSpPr/>
              <p:nvPr/>
            </p:nvSpPr>
            <p:spPr>
              <a:xfrm rot="10800000">
                <a:off x="1685345" y="5915708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264;p10"/>
              <p:cNvSpPr txBox="1"/>
              <p:nvPr/>
            </p:nvSpPr>
            <p:spPr>
              <a:xfrm>
                <a:off x="-548531" y="5599026"/>
                <a:ext cx="2692719" cy="6869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800"/>
                  <a:buFont typeface="Arial"/>
                  <a:buNone/>
                </a:pPr>
                <a:r>
                  <a:rPr b="1" i="0" lang="zh-TW" sz="2800" u="none" cap="none" strike="noStrike">
                    <a:solidFill>
                      <a:srgbClr val="00B0F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說教學流程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800"/>
                  <a:buFont typeface="Arial"/>
                  <a:buNone/>
                </a:pPr>
                <a:r>
                  <a:rPr b="1" i="0" lang="zh-TW" sz="2800" u="none" cap="none" strike="noStrike">
                    <a:solidFill>
                      <a:srgbClr val="00B0F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Teaching Procedure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" name="Google Shape;269;p11"/>
          <p:cNvGrpSpPr/>
          <p:nvPr/>
        </p:nvGrpSpPr>
        <p:grpSpPr>
          <a:xfrm>
            <a:off x="402360" y="218024"/>
            <a:ext cx="2504484" cy="618456"/>
            <a:chOff x="4040" y="2456"/>
            <a:chExt cx="5582" cy="1378"/>
          </a:xfrm>
        </p:grpSpPr>
        <p:sp>
          <p:nvSpPr>
            <p:cNvPr id="270" name="Google Shape;270;p11"/>
            <p:cNvSpPr txBox="1"/>
            <p:nvPr/>
          </p:nvSpPr>
          <p:spPr>
            <a:xfrm>
              <a:off x="4040" y="2711"/>
              <a:ext cx="1274" cy="10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F0"/>
                </a:buClr>
                <a:buSzPts val="2400"/>
                <a:buFont typeface="Microsoft JhengHei"/>
                <a:buNone/>
              </a:pPr>
              <a:r>
                <a:rPr b="1" i="0" lang="zh-TW" sz="2400" u="none" cap="none" strike="noStrike">
                  <a:solidFill>
                    <a:srgbClr val="00B0F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03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71" name="Google Shape;271;p11"/>
            <p:cNvGrpSpPr/>
            <p:nvPr/>
          </p:nvGrpSpPr>
          <p:grpSpPr>
            <a:xfrm>
              <a:off x="5805" y="2456"/>
              <a:ext cx="3817" cy="1378"/>
              <a:chOff x="1624231" y="4581215"/>
              <a:chExt cx="2424015" cy="875400"/>
            </a:xfrm>
          </p:grpSpPr>
          <p:sp>
            <p:nvSpPr>
              <p:cNvPr id="272" name="Google Shape;272;p11"/>
              <p:cNvSpPr/>
              <p:nvPr/>
            </p:nvSpPr>
            <p:spPr>
              <a:xfrm>
                <a:off x="1624231" y="45812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3" name="Google Shape;273;p11"/>
              <p:cNvSpPr/>
              <p:nvPr/>
            </p:nvSpPr>
            <p:spPr>
              <a:xfrm rot="10800000">
                <a:off x="3667246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74" name="Google Shape;274;p11"/>
          <p:cNvSpPr txBox="1"/>
          <p:nvPr/>
        </p:nvSpPr>
        <p:spPr>
          <a:xfrm>
            <a:off x="913039" y="208562"/>
            <a:ext cx="2454928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B0F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說教學流程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B0F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Teaching Procedure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5" name="Google Shape;275;p11"/>
          <p:cNvGrpSpPr/>
          <p:nvPr/>
        </p:nvGrpSpPr>
        <p:grpSpPr>
          <a:xfrm>
            <a:off x="402360" y="1059837"/>
            <a:ext cx="8484340" cy="2097223"/>
            <a:chOff x="0" y="140328"/>
            <a:chExt cx="8484340" cy="2097223"/>
          </a:xfrm>
        </p:grpSpPr>
        <p:sp>
          <p:nvSpPr>
            <p:cNvPr id="276" name="Google Shape;276;p11"/>
            <p:cNvSpPr/>
            <p:nvPr/>
          </p:nvSpPr>
          <p:spPr>
            <a:xfrm>
              <a:off x="0" y="140328"/>
              <a:ext cx="8484340" cy="2097223"/>
            </a:xfrm>
            <a:prstGeom prst="rightArrow">
              <a:avLst>
                <a:gd fmla="val 70000" name="adj1"/>
                <a:gd fmla="val 50000" name="adj2"/>
              </a:avLst>
            </a:prstGeom>
            <a:solidFill>
              <a:srgbClr val="FBE4D4"/>
            </a:solidFill>
            <a:ln cap="flat" cmpd="sng" w="12700">
              <a:solidFill>
                <a:srgbClr val="F7D5CB">
                  <a:alpha val="89411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11"/>
            <p:cNvSpPr txBox="1"/>
            <p:nvPr/>
          </p:nvSpPr>
          <p:spPr>
            <a:xfrm>
              <a:off x="1306415" y="587841"/>
              <a:ext cx="6283200" cy="164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71100" spcFirstLastPara="1" rIns="35550" wrap="square" tIns="17775">
              <a:noAutofit/>
            </a:bodyPr>
            <a:lstStyle/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AutoNum type="arabicPeriod"/>
              </a:pPr>
              <a:r>
                <a:rPr lang="zh-TW" sz="2000">
                  <a:solidFill>
                    <a:schemeClr val="dk1"/>
                  </a:solidFill>
                </a:rPr>
                <a:t>T explains the terms of taking a right turn and taking a left turn on the stage.</a:t>
              </a:r>
              <a:endParaRPr sz="2000">
                <a:solidFill>
                  <a:schemeClr val="dk1"/>
                </a:solidFill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AutoNum type="arabicPeriod"/>
              </a:pPr>
              <a:r>
                <a:rPr lang="zh-TW" sz="2000">
                  <a:solidFill>
                    <a:schemeClr val="dk1"/>
                  </a:solidFill>
                </a:rPr>
                <a:t>T explains why the concepts of clockwise rotation and counterclockwise rotation are better than right turn and left turn.</a:t>
              </a:r>
              <a:endParaRPr b="1" sz="3600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indent="0" lvl="0" marL="0" marR="0" rtl="0" algn="l">
                <a:lnSpc>
                  <a:spcPct val="71428"/>
                </a:lnSpc>
                <a:spcBef>
                  <a:spcPts val="98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Microsoft JhengHei"/>
                <a:buNone/>
              </a:pPr>
              <a:r>
                <a:t/>
              </a:r>
              <a:endParaRPr b="1" sz="2800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278" name="Google Shape;278;p11"/>
            <p:cNvSpPr/>
            <p:nvPr/>
          </p:nvSpPr>
          <p:spPr>
            <a:xfrm>
              <a:off x="0" y="467843"/>
              <a:ext cx="1209798" cy="1209798"/>
            </a:xfrm>
            <a:prstGeom prst="ellipse">
              <a:avLst/>
            </a:prstGeom>
            <a:solidFill>
              <a:schemeClr val="accent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11"/>
            <p:cNvSpPr txBox="1"/>
            <p:nvPr/>
          </p:nvSpPr>
          <p:spPr>
            <a:xfrm>
              <a:off x="177171" y="645014"/>
              <a:ext cx="855456" cy="8554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Microsoft JhengHei"/>
                <a:buNone/>
              </a:pPr>
              <a:r>
                <a:rPr b="1" i="0" lang="zh-TW" sz="36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1</a:t>
              </a:r>
              <a:endParaRPr b="1" i="0" sz="36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4" name="Google Shape;284;p12"/>
          <p:cNvGrpSpPr/>
          <p:nvPr/>
        </p:nvGrpSpPr>
        <p:grpSpPr>
          <a:xfrm>
            <a:off x="331470" y="218024"/>
            <a:ext cx="2575374" cy="701485"/>
            <a:chOff x="3882" y="2456"/>
            <a:chExt cx="5740" cy="1563"/>
          </a:xfrm>
        </p:grpSpPr>
        <p:grpSp>
          <p:nvGrpSpPr>
            <p:cNvPr id="285" name="Google Shape;285;p12"/>
            <p:cNvGrpSpPr/>
            <p:nvPr/>
          </p:nvGrpSpPr>
          <p:grpSpPr>
            <a:xfrm>
              <a:off x="3882" y="2515"/>
              <a:ext cx="1590" cy="1504"/>
              <a:chOff x="3617" y="3374"/>
              <a:chExt cx="1590" cy="1504"/>
            </a:xfrm>
          </p:grpSpPr>
          <p:pic>
            <p:nvPicPr>
              <p:cNvPr descr="5b39e8e138645" id="286" name="Google Shape;286;p12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3617" y="3374"/>
                <a:ext cx="1590" cy="150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87" name="Google Shape;287;p12"/>
              <p:cNvSpPr txBox="1"/>
              <p:nvPr/>
            </p:nvSpPr>
            <p:spPr>
              <a:xfrm>
                <a:off x="3775" y="3570"/>
                <a:ext cx="1274" cy="10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B0F0"/>
                  </a:buClr>
                  <a:buSzPts val="2400"/>
                  <a:buFont typeface="Microsoft JhengHei"/>
                  <a:buNone/>
                </a:pPr>
                <a:r>
                  <a:rPr b="1" i="0" lang="zh-TW" sz="2400" u="none" cap="none" strike="noStrike">
                    <a:solidFill>
                      <a:srgbClr val="00B0F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03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8" name="Google Shape;288;p12"/>
            <p:cNvGrpSpPr/>
            <p:nvPr/>
          </p:nvGrpSpPr>
          <p:grpSpPr>
            <a:xfrm>
              <a:off x="5805" y="2456"/>
              <a:ext cx="3817" cy="1378"/>
              <a:chOff x="1624231" y="4581215"/>
              <a:chExt cx="2424015" cy="875400"/>
            </a:xfrm>
          </p:grpSpPr>
          <p:sp>
            <p:nvSpPr>
              <p:cNvPr id="289" name="Google Shape;289;p12"/>
              <p:cNvSpPr/>
              <p:nvPr/>
            </p:nvSpPr>
            <p:spPr>
              <a:xfrm>
                <a:off x="1624231" y="45812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Google Shape;290;p12"/>
              <p:cNvSpPr/>
              <p:nvPr/>
            </p:nvSpPr>
            <p:spPr>
              <a:xfrm rot="10800000">
                <a:off x="3667246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91" name="Google Shape;291;p12"/>
          <p:cNvSpPr txBox="1"/>
          <p:nvPr/>
        </p:nvSpPr>
        <p:spPr>
          <a:xfrm>
            <a:off x="973968" y="197354"/>
            <a:ext cx="2405052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B0F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說教學流程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B0F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Teaching Procedure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2" name="Google Shape;292;p12"/>
          <p:cNvGrpSpPr/>
          <p:nvPr/>
        </p:nvGrpSpPr>
        <p:grpSpPr>
          <a:xfrm>
            <a:off x="253411" y="954462"/>
            <a:ext cx="8647042" cy="2279391"/>
            <a:chOff x="0" y="19924"/>
            <a:chExt cx="8647042" cy="2279391"/>
          </a:xfrm>
        </p:grpSpPr>
        <p:sp>
          <p:nvSpPr>
            <p:cNvPr id="293" name="Google Shape;293;p12"/>
            <p:cNvSpPr/>
            <p:nvPr/>
          </p:nvSpPr>
          <p:spPr>
            <a:xfrm>
              <a:off x="5690" y="19924"/>
              <a:ext cx="8641352" cy="2279391"/>
            </a:xfrm>
            <a:prstGeom prst="rightArrow">
              <a:avLst>
                <a:gd fmla="val 70000" name="adj1"/>
                <a:gd fmla="val 50000" name="adj2"/>
              </a:avLst>
            </a:prstGeom>
            <a:solidFill>
              <a:srgbClr val="FFFF00"/>
            </a:solidFill>
            <a:ln cap="flat" cmpd="sng" w="12700">
              <a:solidFill>
                <a:srgbClr val="E4E4E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12"/>
            <p:cNvSpPr txBox="1"/>
            <p:nvPr/>
          </p:nvSpPr>
          <p:spPr>
            <a:xfrm>
              <a:off x="2166028" y="361833"/>
              <a:ext cx="5683227" cy="15955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71100" spcFirstLastPara="1" rIns="35550" wrap="square" tIns="17775">
              <a:noAutofit/>
            </a:bodyPr>
            <a:lstStyle/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AutoNum type="arabicPeriod"/>
              </a:pPr>
              <a:r>
                <a:rPr lang="zh-TW" sz="2000">
                  <a:solidFill>
                    <a:schemeClr val="dk1"/>
                  </a:solidFill>
                </a:rPr>
                <a:t>T demonstrates how to draw a square with move blocks and turn blocks.</a:t>
              </a:r>
              <a:endParaRPr sz="2000">
                <a:solidFill>
                  <a:schemeClr val="dk1"/>
                </a:solidFill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AutoNum type="arabicPeriod"/>
              </a:pPr>
              <a:r>
                <a:rPr lang="zh-TW" sz="2000">
                  <a:solidFill>
                    <a:schemeClr val="dk1"/>
                  </a:solidFill>
                </a:rPr>
                <a:t>T demonstrates the benefit of using repeat blocks.</a:t>
              </a:r>
              <a:endParaRPr sz="2000">
                <a:solidFill>
                  <a:schemeClr val="dk1"/>
                </a:solidFill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AutoNum type="arabicPeriod"/>
              </a:pPr>
              <a:r>
                <a:rPr lang="zh-TW" sz="2000">
                  <a:solidFill>
                    <a:schemeClr val="dk1"/>
                  </a:solidFill>
                </a:rPr>
                <a:t>Ss practice drawing any regular polygon.</a:t>
              </a:r>
              <a:endParaRPr sz="2500">
                <a:solidFill>
                  <a:schemeClr val="dk1"/>
                </a:solidFill>
              </a:endParaRPr>
            </a:p>
          </p:txBody>
        </p:sp>
        <p:sp>
          <p:nvSpPr>
            <p:cNvPr id="295" name="Google Shape;295;p12"/>
            <p:cNvSpPr/>
            <p:nvPr/>
          </p:nvSpPr>
          <p:spPr>
            <a:xfrm>
              <a:off x="0" y="527544"/>
              <a:ext cx="1303811" cy="1303811"/>
            </a:xfrm>
            <a:prstGeom prst="ellipse">
              <a:avLst/>
            </a:prstGeom>
            <a:solidFill>
              <a:srgbClr val="A5A5A5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12"/>
            <p:cNvSpPr txBox="1"/>
            <p:nvPr/>
          </p:nvSpPr>
          <p:spPr>
            <a:xfrm>
              <a:off x="190939" y="718483"/>
              <a:ext cx="921933" cy="9219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Microsoft JhengHei"/>
                <a:buNone/>
              </a:pPr>
              <a:r>
                <a:rPr b="1" i="0" lang="zh-TW" sz="36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2</a:t>
              </a:r>
              <a:endParaRPr b="1" i="0" sz="36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1" name="Google Shape;301;p13"/>
          <p:cNvGrpSpPr/>
          <p:nvPr/>
        </p:nvGrpSpPr>
        <p:grpSpPr>
          <a:xfrm>
            <a:off x="402360" y="218024"/>
            <a:ext cx="2504484" cy="618456"/>
            <a:chOff x="4040" y="2456"/>
            <a:chExt cx="5582" cy="1378"/>
          </a:xfrm>
        </p:grpSpPr>
        <p:sp>
          <p:nvSpPr>
            <p:cNvPr id="302" name="Google Shape;302;p13"/>
            <p:cNvSpPr txBox="1"/>
            <p:nvPr/>
          </p:nvSpPr>
          <p:spPr>
            <a:xfrm>
              <a:off x="4040" y="2711"/>
              <a:ext cx="1274" cy="10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F0"/>
                </a:buClr>
                <a:buSzPts val="2400"/>
                <a:buFont typeface="Microsoft JhengHei"/>
                <a:buNone/>
              </a:pPr>
              <a:r>
                <a:rPr b="1" i="0" lang="zh-TW" sz="2400" u="none" cap="none" strike="noStrike">
                  <a:solidFill>
                    <a:srgbClr val="00B0F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03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03" name="Google Shape;303;p13"/>
            <p:cNvGrpSpPr/>
            <p:nvPr/>
          </p:nvGrpSpPr>
          <p:grpSpPr>
            <a:xfrm>
              <a:off x="5805" y="2456"/>
              <a:ext cx="3817" cy="1378"/>
              <a:chOff x="1624231" y="4581215"/>
              <a:chExt cx="2424015" cy="875400"/>
            </a:xfrm>
          </p:grpSpPr>
          <p:sp>
            <p:nvSpPr>
              <p:cNvPr id="304" name="Google Shape;304;p13"/>
              <p:cNvSpPr/>
              <p:nvPr/>
            </p:nvSpPr>
            <p:spPr>
              <a:xfrm>
                <a:off x="1624231" y="45812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5" name="Google Shape;305;p13"/>
              <p:cNvSpPr/>
              <p:nvPr/>
            </p:nvSpPr>
            <p:spPr>
              <a:xfrm rot="10800000">
                <a:off x="3667246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06" name="Google Shape;306;p13"/>
          <p:cNvSpPr txBox="1"/>
          <p:nvPr/>
        </p:nvSpPr>
        <p:spPr>
          <a:xfrm>
            <a:off x="973968" y="233021"/>
            <a:ext cx="23718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B0F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說教學流程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B0F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Teaching Procedure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7" name="Google Shape;307;p13"/>
          <p:cNvGrpSpPr/>
          <p:nvPr/>
        </p:nvGrpSpPr>
        <p:grpSpPr>
          <a:xfrm>
            <a:off x="1190696" y="792945"/>
            <a:ext cx="6703500" cy="1768200"/>
            <a:chOff x="859226" y="0"/>
            <a:chExt cx="6703500" cy="1768200"/>
          </a:xfrm>
        </p:grpSpPr>
        <p:sp>
          <p:nvSpPr>
            <p:cNvPr id="308" name="Google Shape;308;p13"/>
            <p:cNvSpPr/>
            <p:nvPr/>
          </p:nvSpPr>
          <p:spPr>
            <a:xfrm>
              <a:off x="859226" y="0"/>
              <a:ext cx="6703500" cy="1768200"/>
            </a:xfrm>
            <a:prstGeom prst="rightArrow">
              <a:avLst>
                <a:gd fmla="val 70000" name="adj1"/>
                <a:gd fmla="val 50000" name="adj2"/>
              </a:avLst>
            </a:prstGeom>
            <a:solidFill>
              <a:srgbClr val="A8D08C"/>
            </a:solidFill>
            <a:ln cap="flat" cmpd="sng" w="12700">
              <a:solidFill>
                <a:srgbClr val="FFEAD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13"/>
            <p:cNvSpPr txBox="1"/>
            <p:nvPr/>
          </p:nvSpPr>
          <p:spPr>
            <a:xfrm>
              <a:off x="2006580" y="617194"/>
              <a:ext cx="4408800" cy="456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17775" lIns="71100" spcFirstLastPara="1" rIns="35550" wrap="square" tIns="177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000">
                  <a:solidFill>
                    <a:schemeClr val="dk1"/>
                  </a:solidFill>
                </a:rPr>
                <a:t>Ss try to draw a Christmas Tree.</a:t>
              </a:r>
              <a:endParaRPr sz="2000">
                <a:solidFill>
                  <a:schemeClr val="dk1"/>
                </a:solidFill>
              </a:endParaRPr>
            </a:p>
          </p:txBody>
        </p:sp>
        <p:sp>
          <p:nvSpPr>
            <p:cNvPr id="310" name="Google Shape;310;p13"/>
            <p:cNvSpPr/>
            <p:nvPr/>
          </p:nvSpPr>
          <p:spPr>
            <a:xfrm>
              <a:off x="859231" y="339921"/>
              <a:ext cx="1011441" cy="1011441"/>
            </a:xfrm>
            <a:prstGeom prst="ellipse">
              <a:avLst/>
            </a:prstGeom>
            <a:solidFill>
              <a:srgbClr val="FFC000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13"/>
            <p:cNvSpPr txBox="1"/>
            <p:nvPr/>
          </p:nvSpPr>
          <p:spPr>
            <a:xfrm>
              <a:off x="1007353" y="488043"/>
              <a:ext cx="715197" cy="7151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Microsoft JhengHei"/>
                <a:buNone/>
              </a:pPr>
              <a:r>
                <a:rPr b="1" i="0" lang="zh-TW" sz="36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3</a:t>
              </a:r>
              <a:endParaRPr b="1" i="0" sz="36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6" name="Google Shape;316;p14"/>
          <p:cNvGrpSpPr/>
          <p:nvPr/>
        </p:nvGrpSpPr>
        <p:grpSpPr>
          <a:xfrm>
            <a:off x="2971558" y="1651786"/>
            <a:ext cx="3200883" cy="2046876"/>
            <a:chOff x="2706" y="2688"/>
            <a:chExt cx="3797" cy="2432"/>
          </a:xfrm>
        </p:grpSpPr>
        <p:sp>
          <p:nvSpPr>
            <p:cNvPr id="317" name="Google Shape;317;p14"/>
            <p:cNvSpPr txBox="1"/>
            <p:nvPr/>
          </p:nvSpPr>
          <p:spPr>
            <a:xfrm>
              <a:off x="3783" y="2688"/>
              <a:ext cx="1786" cy="10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30A0"/>
                </a:buClr>
                <a:buSzPts val="5400"/>
                <a:buFont typeface="Microsoft Yahei"/>
                <a:buNone/>
              </a:pPr>
              <a:r>
                <a:rPr b="1" i="0" lang="zh-TW" sz="5400" u="none" cap="none" strike="noStrike">
                  <a:solidFill>
                    <a:srgbClr val="7030A0"/>
                  </a:solidFill>
                  <a:highlight>
                    <a:srgbClr val="FFFF00"/>
                  </a:highlight>
                  <a:latin typeface="Microsoft Yahei"/>
                  <a:ea typeface="Microsoft Yahei"/>
                  <a:cs typeface="Microsoft Yahei"/>
                  <a:sym typeface="Microsoft Yahei"/>
                </a:rPr>
                <a:t>04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18" name="Google Shape;318;p14"/>
            <p:cNvGrpSpPr/>
            <p:nvPr/>
          </p:nvGrpSpPr>
          <p:grpSpPr>
            <a:xfrm>
              <a:off x="2706" y="3967"/>
              <a:ext cx="3797" cy="1153"/>
              <a:chOff x="-343601" y="5550296"/>
              <a:chExt cx="2411291" cy="733713"/>
            </a:xfrm>
          </p:grpSpPr>
          <p:sp>
            <p:nvSpPr>
              <p:cNvPr id="319" name="Google Shape;319;p14"/>
              <p:cNvSpPr/>
              <p:nvPr/>
            </p:nvSpPr>
            <p:spPr>
              <a:xfrm>
                <a:off x="-343601" y="5550296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" name="Google Shape;320;p14"/>
              <p:cNvSpPr/>
              <p:nvPr/>
            </p:nvSpPr>
            <p:spPr>
              <a:xfrm rot="10800000">
                <a:off x="1685345" y="5915708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" name="Google Shape;321;p14"/>
              <p:cNvSpPr txBox="1"/>
              <p:nvPr/>
            </p:nvSpPr>
            <p:spPr>
              <a:xfrm>
                <a:off x="-248790" y="5599026"/>
                <a:ext cx="2316480" cy="6849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800"/>
                  <a:buFont typeface="Arial"/>
                  <a:buNone/>
                </a:pPr>
                <a:r>
                  <a:rPr b="1" i="0" lang="zh-TW" sz="2800" u="none" cap="none" strike="noStrike">
                    <a:solidFill>
                      <a:srgbClr val="7030A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說課總結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800"/>
                  <a:buFont typeface="Arial"/>
                  <a:buNone/>
                </a:pPr>
                <a:r>
                  <a:rPr b="1" i="0" lang="zh-TW" sz="2800" u="none" cap="none" strike="noStrike">
                    <a:solidFill>
                      <a:srgbClr val="7030A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Conclusion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6" name="Google Shape;326;p15"/>
          <p:cNvGrpSpPr/>
          <p:nvPr/>
        </p:nvGrpSpPr>
        <p:grpSpPr>
          <a:xfrm>
            <a:off x="331470" y="218024"/>
            <a:ext cx="2575374" cy="701485"/>
            <a:chOff x="3882" y="2456"/>
            <a:chExt cx="5740" cy="1563"/>
          </a:xfrm>
        </p:grpSpPr>
        <p:grpSp>
          <p:nvGrpSpPr>
            <p:cNvPr id="327" name="Google Shape;327;p15"/>
            <p:cNvGrpSpPr/>
            <p:nvPr/>
          </p:nvGrpSpPr>
          <p:grpSpPr>
            <a:xfrm>
              <a:off x="3882" y="2515"/>
              <a:ext cx="1590" cy="1504"/>
              <a:chOff x="3617" y="3374"/>
              <a:chExt cx="1590" cy="1504"/>
            </a:xfrm>
          </p:grpSpPr>
          <p:pic>
            <p:nvPicPr>
              <p:cNvPr descr="5b39e8e138645" id="328" name="Google Shape;328;p15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3617" y="3374"/>
                <a:ext cx="1590" cy="150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29" name="Google Shape;329;p15"/>
              <p:cNvSpPr txBox="1"/>
              <p:nvPr/>
            </p:nvSpPr>
            <p:spPr>
              <a:xfrm>
                <a:off x="3775" y="3570"/>
                <a:ext cx="1274" cy="10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030A0"/>
                  </a:buClr>
                  <a:buSzPts val="2400"/>
                  <a:buFont typeface="Microsoft JhengHei"/>
                  <a:buNone/>
                </a:pPr>
                <a:r>
                  <a:rPr b="1" i="0" lang="zh-TW" sz="2400" u="none" cap="none" strike="noStrike">
                    <a:solidFill>
                      <a:srgbClr val="7030A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04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30" name="Google Shape;330;p15"/>
            <p:cNvGrpSpPr/>
            <p:nvPr/>
          </p:nvGrpSpPr>
          <p:grpSpPr>
            <a:xfrm>
              <a:off x="5805" y="2456"/>
              <a:ext cx="3817" cy="1378"/>
              <a:chOff x="1624231" y="4581215"/>
              <a:chExt cx="2424015" cy="875400"/>
            </a:xfrm>
          </p:grpSpPr>
          <p:sp>
            <p:nvSpPr>
              <p:cNvPr id="331" name="Google Shape;331;p15"/>
              <p:cNvSpPr/>
              <p:nvPr/>
            </p:nvSpPr>
            <p:spPr>
              <a:xfrm>
                <a:off x="1624231" y="45812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" name="Google Shape;332;p15"/>
              <p:cNvSpPr/>
              <p:nvPr/>
            </p:nvSpPr>
            <p:spPr>
              <a:xfrm rot="10800000">
                <a:off x="3667246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33" name="Google Shape;333;p15"/>
          <p:cNvSpPr txBox="1"/>
          <p:nvPr/>
        </p:nvSpPr>
        <p:spPr>
          <a:xfrm>
            <a:off x="986541" y="276199"/>
            <a:ext cx="1848099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說課總結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Conclusion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4" name="Google Shape;334;p15"/>
          <p:cNvGrpSpPr/>
          <p:nvPr/>
        </p:nvGrpSpPr>
        <p:grpSpPr>
          <a:xfrm>
            <a:off x="306645" y="1134303"/>
            <a:ext cx="4662039" cy="1348731"/>
            <a:chOff x="2278" y="133118"/>
            <a:chExt cx="4662039" cy="1348731"/>
          </a:xfrm>
        </p:grpSpPr>
        <p:sp>
          <p:nvSpPr>
            <p:cNvPr id="335" name="Google Shape;335;p15"/>
            <p:cNvSpPr/>
            <p:nvPr/>
          </p:nvSpPr>
          <p:spPr>
            <a:xfrm>
              <a:off x="2278" y="133118"/>
              <a:ext cx="4662039" cy="1348731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7030A0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15"/>
            <p:cNvSpPr/>
            <p:nvPr/>
          </p:nvSpPr>
          <p:spPr>
            <a:xfrm>
              <a:off x="377455" y="470301"/>
              <a:ext cx="3883515" cy="6743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15"/>
            <p:cNvSpPr txBox="1"/>
            <p:nvPr/>
          </p:nvSpPr>
          <p:spPr>
            <a:xfrm>
              <a:off x="377455" y="470301"/>
              <a:ext cx="3883515" cy="6743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84475" lIns="0" spcFirstLastPara="1" rIns="0" wrap="square" tIns="284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Microsoft JhengHei"/>
                <a:buNone/>
              </a:pPr>
              <a:r>
                <a:rPr b="1" i="0" lang="zh-TW" sz="2800" u="none" cap="none" strike="noStrike">
                  <a:solidFill>
                    <a:srgbClr val="FFFFFF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學生課堂表現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8" name="Google Shape;338;p15"/>
          <p:cNvSpPr txBox="1"/>
          <p:nvPr/>
        </p:nvSpPr>
        <p:spPr>
          <a:xfrm>
            <a:off x="1044858" y="2616153"/>
            <a:ext cx="6924501" cy="280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zh-TW" sz="36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學科</a:t>
            </a:r>
            <a:endParaRPr b="1" i="0" sz="3600" u="none" cap="none" strike="noStrike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457200" lvl="0" marL="457200" marR="0" rtl="0" algn="l">
              <a:lnSpc>
                <a:spcPct val="1406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1" i="0" lang="zh-TW" sz="3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是否能積極投入參與課堂活動?</a:t>
            </a:r>
            <a:endParaRPr b="1" i="0" sz="2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457200" lvl="0" marL="457200" marR="0" rtl="0" algn="l">
              <a:lnSpc>
                <a:spcPct val="1406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1" i="0" lang="zh-TW" sz="3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是否能與同儕合作進行活動?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406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1" i="0" lang="zh-TW" sz="3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是否能執行該活動之動作強度?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3" name="Google Shape;343;p16"/>
          <p:cNvGrpSpPr/>
          <p:nvPr/>
        </p:nvGrpSpPr>
        <p:grpSpPr>
          <a:xfrm>
            <a:off x="331470" y="218024"/>
            <a:ext cx="2575374" cy="701485"/>
            <a:chOff x="3882" y="2456"/>
            <a:chExt cx="5740" cy="1563"/>
          </a:xfrm>
        </p:grpSpPr>
        <p:grpSp>
          <p:nvGrpSpPr>
            <p:cNvPr id="344" name="Google Shape;344;p16"/>
            <p:cNvGrpSpPr/>
            <p:nvPr/>
          </p:nvGrpSpPr>
          <p:grpSpPr>
            <a:xfrm>
              <a:off x="3882" y="2515"/>
              <a:ext cx="1590" cy="1504"/>
              <a:chOff x="3617" y="3374"/>
              <a:chExt cx="1590" cy="1504"/>
            </a:xfrm>
          </p:grpSpPr>
          <p:pic>
            <p:nvPicPr>
              <p:cNvPr descr="5b39e8e138645" id="345" name="Google Shape;345;p16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3617" y="3374"/>
                <a:ext cx="1590" cy="150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46" name="Google Shape;346;p16"/>
              <p:cNvSpPr txBox="1"/>
              <p:nvPr/>
            </p:nvSpPr>
            <p:spPr>
              <a:xfrm>
                <a:off x="3775" y="3570"/>
                <a:ext cx="1274" cy="10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030A0"/>
                  </a:buClr>
                  <a:buSzPts val="2400"/>
                  <a:buFont typeface="Microsoft Yahei"/>
                  <a:buNone/>
                </a:pPr>
                <a:r>
                  <a:rPr b="1" i="0" lang="zh-TW" sz="2400" u="none" cap="none" strike="noStrike">
                    <a:solidFill>
                      <a:srgbClr val="7030A0"/>
                    </a:solidFill>
                    <a:latin typeface="Microsoft Yahei"/>
                    <a:ea typeface="Microsoft Yahei"/>
                    <a:cs typeface="Microsoft Yahei"/>
                    <a:sym typeface="Microsoft Yahei"/>
                  </a:rPr>
                  <a:t>04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47" name="Google Shape;347;p16"/>
            <p:cNvGrpSpPr/>
            <p:nvPr/>
          </p:nvGrpSpPr>
          <p:grpSpPr>
            <a:xfrm>
              <a:off x="5805" y="2456"/>
              <a:ext cx="3817" cy="1378"/>
              <a:chOff x="1624231" y="4581215"/>
              <a:chExt cx="2424015" cy="875400"/>
            </a:xfrm>
          </p:grpSpPr>
          <p:sp>
            <p:nvSpPr>
              <p:cNvPr id="348" name="Google Shape;348;p16"/>
              <p:cNvSpPr/>
              <p:nvPr/>
            </p:nvSpPr>
            <p:spPr>
              <a:xfrm>
                <a:off x="1624231" y="45812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16"/>
              <p:cNvSpPr/>
              <p:nvPr/>
            </p:nvSpPr>
            <p:spPr>
              <a:xfrm rot="10800000">
                <a:off x="3667246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50" name="Google Shape;350;p16"/>
          <p:cNvSpPr txBox="1"/>
          <p:nvPr/>
        </p:nvSpPr>
        <p:spPr>
          <a:xfrm>
            <a:off x="986541" y="276199"/>
            <a:ext cx="1945504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說課總結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Conclusion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51" name="Google Shape;351;p16"/>
          <p:cNvGrpSpPr/>
          <p:nvPr/>
        </p:nvGrpSpPr>
        <p:grpSpPr>
          <a:xfrm>
            <a:off x="308921" y="1001185"/>
            <a:ext cx="4657487" cy="1401193"/>
            <a:chOff x="4554" y="0"/>
            <a:chExt cx="4657487" cy="1401193"/>
          </a:xfrm>
        </p:grpSpPr>
        <p:sp>
          <p:nvSpPr>
            <p:cNvPr id="352" name="Google Shape;352;p16"/>
            <p:cNvSpPr/>
            <p:nvPr/>
          </p:nvSpPr>
          <p:spPr>
            <a:xfrm>
              <a:off x="4554" y="0"/>
              <a:ext cx="4657487" cy="1401193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7030A0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16"/>
            <p:cNvSpPr/>
            <p:nvPr/>
          </p:nvSpPr>
          <p:spPr>
            <a:xfrm>
              <a:off x="313405" y="391762"/>
              <a:ext cx="3934302" cy="6743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6"/>
            <p:cNvSpPr txBox="1"/>
            <p:nvPr/>
          </p:nvSpPr>
          <p:spPr>
            <a:xfrm>
              <a:off x="313405" y="391762"/>
              <a:ext cx="3934302" cy="6743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84475" lIns="0" spcFirstLastPara="1" rIns="0" wrap="square" tIns="284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Microsoft JhengHei"/>
                <a:buNone/>
              </a:pPr>
              <a:r>
                <a:rPr b="1" i="0" lang="zh-TW" sz="28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學生課堂表現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5" name="Google Shape;355;p16"/>
          <p:cNvSpPr txBox="1"/>
          <p:nvPr/>
        </p:nvSpPr>
        <p:spPr>
          <a:xfrm>
            <a:off x="986541" y="2549632"/>
            <a:ext cx="7598659" cy="23505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zh-TW" sz="36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英語</a:t>
            </a:r>
            <a:endParaRPr b="1" i="0" sz="3600" u="none" cap="none" strike="noStrike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571500" lvl="0" marL="571500" marR="0" rtl="0" algn="l">
              <a:lnSpc>
                <a:spcPct val="1406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1" i="0" lang="zh-TW" sz="3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能否聽懂老師所下達的英文指令?</a:t>
            </a:r>
            <a:endParaRPr b="1" i="0" sz="2800" u="none" cap="none" strike="noStrike">
              <a:solidFill>
                <a:srgbClr val="00B05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571500" lvl="0" marL="571500" marR="0" rtl="0" algn="l">
              <a:lnSpc>
                <a:spcPct val="1406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1" i="0" lang="zh-TW" sz="3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能否了解老師的問題?以英文回應?</a:t>
            </a:r>
            <a:endParaRPr b="1" i="0" sz="2800" u="none" cap="none" strike="noStrike">
              <a:solidFill>
                <a:srgbClr val="00B05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571500" lvl="0" marL="571500" marR="0" rtl="0" algn="l">
              <a:lnSpc>
                <a:spcPct val="1406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1" i="0" lang="zh-TW" sz="3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能否以英文參與小組討論及溝通?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2"/>
          <p:cNvGrpSpPr/>
          <p:nvPr/>
        </p:nvGrpSpPr>
        <p:grpSpPr>
          <a:xfrm>
            <a:off x="4925852" y="2362383"/>
            <a:ext cx="4098594" cy="2858770"/>
            <a:chOff x="2618" y="3611"/>
            <a:chExt cx="6128" cy="4502"/>
          </a:xfrm>
        </p:grpSpPr>
        <p:sp>
          <p:nvSpPr>
            <p:cNvPr id="92" name="Google Shape;92;p2"/>
            <p:cNvSpPr txBox="1"/>
            <p:nvPr/>
          </p:nvSpPr>
          <p:spPr>
            <a:xfrm>
              <a:off x="2618" y="6856"/>
              <a:ext cx="1274" cy="11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30A0"/>
                </a:buClr>
                <a:buSzPts val="4000"/>
                <a:buFont typeface="Microsoft Yahei"/>
                <a:buNone/>
              </a:pPr>
              <a:r>
                <a:rPr b="1" i="0" lang="zh-TW" sz="4000" u="none" cap="none" strike="noStrike">
                  <a:solidFill>
                    <a:srgbClr val="7030A0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04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3" name="Google Shape;93;p2"/>
            <p:cNvGrpSpPr/>
            <p:nvPr/>
          </p:nvGrpSpPr>
          <p:grpSpPr>
            <a:xfrm>
              <a:off x="3796" y="3611"/>
              <a:ext cx="4950" cy="4502"/>
              <a:chOff x="349048" y="5313642"/>
              <a:chExt cx="3143916" cy="2858974"/>
            </a:xfrm>
          </p:grpSpPr>
          <p:sp>
            <p:nvSpPr>
              <p:cNvPr id="94" name="Google Shape;94;p2"/>
              <p:cNvSpPr/>
              <p:nvPr/>
            </p:nvSpPr>
            <p:spPr>
              <a:xfrm>
                <a:off x="693543" y="7210639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 rot="10800000">
                <a:off x="2750592" y="7804316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6" name="Google Shape;96;p2"/>
              <p:cNvSpPr txBox="1"/>
              <p:nvPr/>
            </p:nvSpPr>
            <p:spPr>
              <a:xfrm>
                <a:off x="349048" y="5313642"/>
                <a:ext cx="3143916" cy="846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600"/>
                  <a:buFont typeface="Arial"/>
                  <a:buNone/>
                </a:pPr>
                <a:r>
                  <a:rPr b="1" i="0" lang="zh-TW" sz="2600" u="none" cap="none" strike="noStrike">
                    <a:solidFill>
                      <a:srgbClr val="00B0F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說教學流程</a:t>
                </a:r>
                <a:endParaRPr b="1" i="0" sz="2600" u="none" cap="none" strike="noStrike">
                  <a:solidFill>
                    <a:srgbClr val="00B0F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600"/>
                  <a:buFont typeface="Arial"/>
                  <a:buNone/>
                </a:pPr>
                <a:r>
                  <a:rPr b="1" i="0" lang="zh-TW" sz="2600" u="none" cap="none" strike="noStrike">
                    <a:solidFill>
                      <a:srgbClr val="00B0F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Teaching Procedure</a:t>
                </a:r>
                <a:endParaRPr b="1" i="0" sz="2600" u="none" cap="none" strike="noStrike">
                  <a:solidFill>
                    <a:srgbClr val="00B0F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endParaRPr>
              </a:p>
            </p:txBody>
          </p:sp>
        </p:grpSp>
      </p:grpSp>
      <p:sp>
        <p:nvSpPr>
          <p:cNvPr id="97" name="Google Shape;97;p2"/>
          <p:cNvSpPr txBox="1"/>
          <p:nvPr/>
        </p:nvSpPr>
        <p:spPr>
          <a:xfrm>
            <a:off x="2780427" y="607019"/>
            <a:ext cx="3770375" cy="1107955"/>
          </a:xfrm>
          <a:prstGeom prst="rect">
            <a:avLst/>
          </a:prstGeom>
          <a:solidFill>
            <a:srgbClr val="9AAF89"/>
          </a:solidFill>
          <a:ln>
            <a:noFill/>
          </a:ln>
          <a:effectLst>
            <a:outerShdw blurRad="88900" rotWithShape="0" algn="tl" dir="2700000" dist="114300">
              <a:srgbClr val="000000">
                <a:alpha val="3843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966"/>
              </a:buClr>
              <a:buSzPts val="6600"/>
              <a:buFont typeface="Microsoft JhengHei"/>
              <a:buNone/>
            </a:pPr>
            <a:r>
              <a:rPr b="1" i="0" lang="zh-TW" sz="6600" u="none" cap="none" strike="noStrike">
                <a:solidFill>
                  <a:srgbClr val="FFD96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報告內容</a:t>
            </a:r>
            <a:endParaRPr b="1" i="0" sz="6600" u="none" cap="none" strike="noStrike">
              <a:solidFill>
                <a:srgbClr val="FFD966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grpSp>
        <p:nvGrpSpPr>
          <p:cNvPr id="98" name="Google Shape;98;p2"/>
          <p:cNvGrpSpPr/>
          <p:nvPr/>
        </p:nvGrpSpPr>
        <p:grpSpPr>
          <a:xfrm>
            <a:off x="821627" y="2299063"/>
            <a:ext cx="3545840" cy="863600"/>
            <a:chOff x="4040" y="2483"/>
            <a:chExt cx="5584" cy="1360"/>
          </a:xfrm>
        </p:grpSpPr>
        <p:sp>
          <p:nvSpPr>
            <p:cNvPr id="99" name="Google Shape;99;p2"/>
            <p:cNvSpPr txBox="1"/>
            <p:nvPr/>
          </p:nvSpPr>
          <p:spPr>
            <a:xfrm>
              <a:off x="4040" y="2711"/>
              <a:ext cx="1274" cy="11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4000"/>
                <a:buFont typeface="Microsoft Yahei"/>
                <a:buNone/>
              </a:pPr>
              <a:r>
                <a:rPr b="1" i="0" lang="zh-TW" sz="4000" u="none" cap="none" strike="noStrike">
                  <a:solidFill>
                    <a:srgbClr val="FF0000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01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0" name="Google Shape;100;p2"/>
            <p:cNvGrpSpPr/>
            <p:nvPr/>
          </p:nvGrpSpPr>
          <p:grpSpPr>
            <a:xfrm>
              <a:off x="5714" y="2483"/>
              <a:ext cx="3910" cy="1360"/>
              <a:chOff x="1565773" y="4593604"/>
              <a:chExt cx="2482473" cy="863011"/>
            </a:xfrm>
          </p:grpSpPr>
          <p:sp>
            <p:nvSpPr>
              <p:cNvPr id="101" name="Google Shape;101;p2"/>
              <p:cNvSpPr/>
              <p:nvPr/>
            </p:nvSpPr>
            <p:spPr>
              <a:xfrm>
                <a:off x="1565773" y="4593604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 rot="10800000">
                <a:off x="3667246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3" name="Google Shape;103;p2"/>
          <p:cNvGrpSpPr/>
          <p:nvPr/>
        </p:nvGrpSpPr>
        <p:grpSpPr>
          <a:xfrm>
            <a:off x="799916" y="4210626"/>
            <a:ext cx="3543935" cy="918845"/>
            <a:chOff x="4040" y="2389"/>
            <a:chExt cx="5581" cy="1447"/>
          </a:xfrm>
        </p:grpSpPr>
        <p:sp>
          <p:nvSpPr>
            <p:cNvPr id="104" name="Google Shape;104;p2"/>
            <p:cNvSpPr txBox="1"/>
            <p:nvPr/>
          </p:nvSpPr>
          <p:spPr>
            <a:xfrm>
              <a:off x="4040" y="2711"/>
              <a:ext cx="1274" cy="11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50"/>
                </a:buClr>
                <a:buSzPts val="4000"/>
                <a:buFont typeface="Microsoft Yahei"/>
                <a:buNone/>
              </a:pPr>
              <a:r>
                <a:rPr b="1" i="0" lang="zh-TW" sz="4000" u="none" cap="none" strike="noStrike">
                  <a:solidFill>
                    <a:srgbClr val="00B050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02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5" name="Google Shape;105;p2"/>
            <p:cNvGrpSpPr/>
            <p:nvPr/>
          </p:nvGrpSpPr>
          <p:grpSpPr>
            <a:xfrm>
              <a:off x="5798" y="2389"/>
              <a:ext cx="3823" cy="1447"/>
              <a:chOff x="1620235" y="4537554"/>
              <a:chExt cx="2428011" cy="919061"/>
            </a:xfrm>
          </p:grpSpPr>
          <p:sp>
            <p:nvSpPr>
              <p:cNvPr id="106" name="Google Shape;106;p2"/>
              <p:cNvSpPr/>
              <p:nvPr/>
            </p:nvSpPr>
            <p:spPr>
              <a:xfrm>
                <a:off x="1620235" y="4537554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 rot="10800000">
                <a:off x="3667246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8" name="Google Shape;108;p2"/>
          <p:cNvGrpSpPr/>
          <p:nvPr/>
        </p:nvGrpSpPr>
        <p:grpSpPr>
          <a:xfrm>
            <a:off x="1630804" y="2316069"/>
            <a:ext cx="6851015" cy="2758440"/>
            <a:chOff x="-799" y="2482"/>
            <a:chExt cx="10789" cy="4344"/>
          </a:xfrm>
        </p:grpSpPr>
        <p:sp>
          <p:nvSpPr>
            <p:cNvPr id="109" name="Google Shape;109;p2"/>
            <p:cNvSpPr txBox="1"/>
            <p:nvPr/>
          </p:nvSpPr>
          <p:spPr>
            <a:xfrm>
              <a:off x="4408" y="2711"/>
              <a:ext cx="1274" cy="11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F0"/>
                </a:buClr>
                <a:buSzPts val="4000"/>
                <a:buFont typeface="Microsoft Yahei"/>
                <a:buNone/>
              </a:pPr>
              <a:r>
                <a:rPr b="1" i="0" lang="zh-TW" sz="4000" u="none" cap="none" strike="noStrike">
                  <a:solidFill>
                    <a:srgbClr val="00B0F0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03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0" name="Google Shape;110;p2"/>
            <p:cNvGrpSpPr/>
            <p:nvPr/>
          </p:nvGrpSpPr>
          <p:grpSpPr>
            <a:xfrm>
              <a:off x="-799" y="2482"/>
              <a:ext cx="10789" cy="4344"/>
              <a:chOff x="-2569730" y="4597930"/>
              <a:chExt cx="6846494" cy="2759993"/>
            </a:xfrm>
          </p:grpSpPr>
          <p:sp>
            <p:nvSpPr>
              <p:cNvPr id="111" name="Google Shape;111;p2"/>
              <p:cNvSpPr/>
              <p:nvPr/>
            </p:nvSpPr>
            <p:spPr>
              <a:xfrm>
                <a:off x="1842861" y="4597930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" name="Google Shape;112;p2"/>
              <p:cNvSpPr/>
              <p:nvPr/>
            </p:nvSpPr>
            <p:spPr>
              <a:xfrm rot="10800000">
                <a:off x="3895764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113;p2"/>
              <p:cNvSpPr txBox="1"/>
              <p:nvPr/>
            </p:nvSpPr>
            <p:spPr>
              <a:xfrm>
                <a:off x="-2569730" y="6511190"/>
                <a:ext cx="3142895" cy="8467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600"/>
                  <a:buFont typeface="Arial"/>
                  <a:buNone/>
                </a:pPr>
                <a:r>
                  <a:rPr b="1" i="0" lang="zh-TW" sz="2600" u="none" cap="none" strike="noStrike">
                    <a:solidFill>
                      <a:srgbClr val="00B05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說教法</a:t>
                </a:r>
                <a:endParaRPr b="1" i="0" sz="2600" u="none" cap="none" strike="noStrike">
                  <a:solidFill>
                    <a:srgbClr val="00B05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600"/>
                  <a:buFont typeface="Arial"/>
                  <a:buNone/>
                </a:pPr>
                <a:r>
                  <a:rPr b="1" i="0" lang="zh-TW" sz="2600" u="none" cap="none" strike="noStrike">
                    <a:solidFill>
                      <a:srgbClr val="00B05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Teaching Methods</a:t>
                </a:r>
                <a:endParaRPr b="1" i="0" sz="2600" u="none" cap="none" strike="noStrike">
                  <a:solidFill>
                    <a:srgbClr val="00B05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endParaRPr>
              </a:p>
            </p:txBody>
          </p:sp>
        </p:grpSp>
      </p:grpSp>
      <p:sp>
        <p:nvSpPr>
          <p:cNvPr id="114" name="Google Shape;114;p2"/>
          <p:cNvSpPr txBox="1"/>
          <p:nvPr/>
        </p:nvSpPr>
        <p:spPr>
          <a:xfrm>
            <a:off x="1630617" y="2303905"/>
            <a:ext cx="3034998" cy="8463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zh-TW" sz="26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說教材  </a:t>
            </a:r>
            <a:endParaRPr b="1" i="0" sz="2600" u="none" cap="none" strike="noStrike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zh-TW" sz="26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Teaching Material</a:t>
            </a:r>
            <a:endParaRPr b="1" i="0" sz="2600" u="none" cap="none" strike="noStrike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15" name="Google Shape;115;p2"/>
          <p:cNvSpPr txBox="1"/>
          <p:nvPr/>
        </p:nvSpPr>
        <p:spPr>
          <a:xfrm>
            <a:off x="6195078" y="4304958"/>
            <a:ext cx="1970412" cy="8463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zh-TW" sz="26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說課總結 </a:t>
            </a:r>
            <a:endParaRPr b="1" i="0" sz="2600" u="none" cap="none" strike="noStrike">
              <a:solidFill>
                <a:srgbClr val="7030A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zh-TW" sz="26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Conclusion</a:t>
            </a:r>
            <a:endParaRPr b="1" i="0" sz="2600" u="none" cap="none" strike="noStrike">
              <a:solidFill>
                <a:srgbClr val="7030A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oogle Shape;120;p3"/>
          <p:cNvGrpSpPr/>
          <p:nvPr/>
        </p:nvGrpSpPr>
        <p:grpSpPr>
          <a:xfrm>
            <a:off x="2872084" y="2321359"/>
            <a:ext cx="3399831" cy="1889489"/>
            <a:chOff x="2600" y="2869"/>
            <a:chExt cx="4033" cy="2245"/>
          </a:xfrm>
        </p:grpSpPr>
        <p:sp>
          <p:nvSpPr>
            <p:cNvPr id="121" name="Google Shape;121;p3"/>
            <p:cNvSpPr txBox="1"/>
            <p:nvPr/>
          </p:nvSpPr>
          <p:spPr>
            <a:xfrm>
              <a:off x="3710" y="2869"/>
              <a:ext cx="1786" cy="10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5400"/>
                <a:buFont typeface="Microsoft Yahei"/>
                <a:buNone/>
              </a:pPr>
              <a:r>
                <a:rPr b="1" i="0" lang="zh-TW" sz="5400" u="none" cap="none" strike="noStrike">
                  <a:solidFill>
                    <a:srgbClr val="FF0000"/>
                  </a:solidFill>
                  <a:highlight>
                    <a:srgbClr val="FFFF00"/>
                  </a:highlight>
                  <a:latin typeface="Microsoft Yahei"/>
                  <a:ea typeface="Microsoft Yahei"/>
                  <a:cs typeface="Microsoft Yahei"/>
                  <a:sym typeface="Microsoft Yahei"/>
                </a:rPr>
                <a:t>01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2" name="Google Shape;122;p3"/>
            <p:cNvGrpSpPr/>
            <p:nvPr/>
          </p:nvGrpSpPr>
          <p:grpSpPr>
            <a:xfrm>
              <a:off x="2600" y="3959"/>
              <a:ext cx="4033" cy="1155"/>
              <a:chOff x="-410769" y="5550296"/>
              <a:chExt cx="2561225" cy="735646"/>
            </a:xfrm>
          </p:grpSpPr>
          <p:sp>
            <p:nvSpPr>
              <p:cNvPr id="123" name="Google Shape;123;p3"/>
              <p:cNvSpPr/>
              <p:nvPr/>
            </p:nvSpPr>
            <p:spPr>
              <a:xfrm>
                <a:off x="-343601" y="5550296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24;p3"/>
              <p:cNvSpPr/>
              <p:nvPr/>
            </p:nvSpPr>
            <p:spPr>
              <a:xfrm rot="10800000">
                <a:off x="1685345" y="5915708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125;p3"/>
              <p:cNvSpPr txBox="1"/>
              <p:nvPr/>
            </p:nvSpPr>
            <p:spPr>
              <a:xfrm>
                <a:off x="-410769" y="5599026"/>
                <a:ext cx="2561225" cy="6869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800"/>
                  <a:buFont typeface="Arial"/>
                  <a:buNone/>
                </a:pPr>
                <a:r>
                  <a:rPr b="1" i="0" lang="zh-TW" sz="2800" u="none" cap="none" strike="noStrike">
                    <a:solidFill>
                      <a:srgbClr val="FF000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說教材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800"/>
                  <a:buFont typeface="Arial"/>
                  <a:buNone/>
                </a:pPr>
                <a:r>
                  <a:rPr b="1" i="0" lang="zh-TW" sz="2800" u="none" cap="none" strike="noStrike">
                    <a:solidFill>
                      <a:srgbClr val="FF000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Teaching Material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4"/>
          <p:cNvGrpSpPr/>
          <p:nvPr/>
        </p:nvGrpSpPr>
        <p:grpSpPr>
          <a:xfrm>
            <a:off x="402360" y="218024"/>
            <a:ext cx="2504484" cy="618456"/>
            <a:chOff x="4040" y="2456"/>
            <a:chExt cx="5582" cy="1378"/>
          </a:xfrm>
        </p:grpSpPr>
        <p:sp>
          <p:nvSpPr>
            <p:cNvPr id="131" name="Google Shape;131;p4"/>
            <p:cNvSpPr txBox="1"/>
            <p:nvPr/>
          </p:nvSpPr>
          <p:spPr>
            <a:xfrm>
              <a:off x="4040" y="2711"/>
              <a:ext cx="1274" cy="10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Microsoft JhengHei"/>
                <a:buNone/>
              </a:pPr>
              <a:r>
                <a:rPr b="1" i="0" lang="zh-TW" sz="2400" u="none" cap="none" strike="noStrike">
                  <a:solidFill>
                    <a:srgbClr val="FF000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01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2" name="Google Shape;132;p4"/>
            <p:cNvGrpSpPr/>
            <p:nvPr/>
          </p:nvGrpSpPr>
          <p:grpSpPr>
            <a:xfrm>
              <a:off x="5805" y="2456"/>
              <a:ext cx="3817" cy="1378"/>
              <a:chOff x="1624231" y="4581215"/>
              <a:chExt cx="2424015" cy="875400"/>
            </a:xfrm>
          </p:grpSpPr>
          <p:sp>
            <p:nvSpPr>
              <p:cNvPr id="133" name="Google Shape;133;p4"/>
              <p:cNvSpPr/>
              <p:nvPr/>
            </p:nvSpPr>
            <p:spPr>
              <a:xfrm>
                <a:off x="1624231" y="45812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Google Shape;134;p4"/>
              <p:cNvSpPr/>
              <p:nvPr/>
            </p:nvSpPr>
            <p:spPr>
              <a:xfrm rot="10800000">
                <a:off x="3667246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35" name="Google Shape;135;p4"/>
          <p:cNvSpPr txBox="1"/>
          <p:nvPr/>
        </p:nvSpPr>
        <p:spPr>
          <a:xfrm>
            <a:off x="973968" y="214813"/>
            <a:ext cx="2163855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說教材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Teaching Material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6" name="Google Shape;136;p4"/>
          <p:cNvGrpSpPr/>
          <p:nvPr/>
        </p:nvGrpSpPr>
        <p:grpSpPr>
          <a:xfrm>
            <a:off x="688164" y="1235839"/>
            <a:ext cx="7819732" cy="4562063"/>
            <a:chOff x="0" y="16248"/>
            <a:chExt cx="7819732" cy="4562063"/>
          </a:xfrm>
        </p:grpSpPr>
        <p:sp>
          <p:nvSpPr>
            <p:cNvPr id="137" name="Google Shape;137;p4"/>
            <p:cNvSpPr/>
            <p:nvPr/>
          </p:nvSpPr>
          <p:spPr>
            <a:xfrm>
              <a:off x="0" y="16248"/>
              <a:ext cx="7819732" cy="1373493"/>
            </a:xfrm>
            <a:prstGeom prst="rect">
              <a:avLst/>
            </a:prstGeom>
            <a:solidFill>
              <a:srgbClr val="E1762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4"/>
            <p:cNvSpPr txBox="1"/>
            <p:nvPr/>
          </p:nvSpPr>
          <p:spPr>
            <a:xfrm>
              <a:off x="0" y="16248"/>
              <a:ext cx="7819732" cy="13734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5725" lIns="205725" spcFirstLastPara="1" rIns="205725" wrap="square" tIns="2057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5400"/>
                <a:buFont typeface="Microsoft JhengHei"/>
                <a:buNone/>
              </a:pPr>
              <a:r>
                <a:rPr b="1" i="0" lang="zh-TW" sz="5400" u="none" cap="none" strike="noStrike">
                  <a:solidFill>
                    <a:srgbClr val="0070C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教材地位分析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3818" y="1373493"/>
              <a:ext cx="2604031" cy="2884336"/>
            </a:xfrm>
            <a:prstGeom prst="rect">
              <a:avLst/>
            </a:prstGeom>
            <a:solidFill>
              <a:srgbClr val="548135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4"/>
            <p:cNvSpPr txBox="1"/>
            <p:nvPr/>
          </p:nvSpPr>
          <p:spPr>
            <a:xfrm>
              <a:off x="3818" y="1373493"/>
              <a:ext cx="2604031" cy="28843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7625" lIns="167625" spcFirstLastPara="1" rIns="167625" wrap="square" tIns="167625">
              <a:noAutofit/>
            </a:bodyPr>
            <a:lstStyle/>
            <a:p>
              <a:pPr indent="0" lvl="0" marL="0" marR="0" rtl="0" algn="ctr">
                <a:lnSpc>
                  <a:spcPct val="7954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400"/>
                <a:buFont typeface="Microsoft JhengHei"/>
                <a:buNone/>
              </a:pPr>
              <a:r>
                <a:rPr b="1" i="0" lang="zh-TW" sz="40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翰林版</a:t>
              </a:r>
              <a:br>
                <a:rPr b="1" i="0" lang="zh-TW" sz="40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</a:br>
              <a:r>
                <a:rPr b="1" i="0" lang="zh-TW" sz="40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資訊科技</a:t>
              </a:r>
              <a:br>
                <a:rPr b="1" i="0" lang="zh-TW" sz="40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</a:br>
              <a:r>
                <a:rPr b="1" i="0" lang="zh-TW" sz="40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1上課本</a:t>
              </a:r>
              <a:endPara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2607850" y="1373493"/>
              <a:ext cx="2604031" cy="2884336"/>
            </a:xfrm>
            <a:prstGeom prst="rect">
              <a:avLst/>
            </a:prstGeom>
            <a:solidFill>
              <a:schemeClr val="accent3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4"/>
            <p:cNvSpPr txBox="1"/>
            <p:nvPr/>
          </p:nvSpPr>
          <p:spPr>
            <a:xfrm>
              <a:off x="2607850" y="1373493"/>
              <a:ext cx="2604031" cy="28843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7625" lIns="167625" spcFirstLastPara="1" rIns="167625" wrap="square" tIns="167625">
              <a:noAutofit/>
            </a:bodyPr>
            <a:lstStyle/>
            <a:p>
              <a:pPr indent="0" lvl="0" marL="0" marR="0" rtl="0" algn="ctr">
                <a:lnSpc>
                  <a:spcPct val="113636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400"/>
                <a:buFont typeface="Microsoft JhengHei"/>
                <a:buNone/>
              </a:pPr>
              <a:r>
                <a:rPr b="1" i="0" lang="zh-TW" sz="40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Scratch程式設計-繪圖篇</a:t>
              </a:r>
              <a:br>
                <a:rPr b="1" i="0" lang="zh-TW" sz="40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</a:br>
              <a:r>
                <a:rPr b="1" i="0" lang="zh-TW" sz="40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共</a:t>
              </a:r>
              <a:r>
                <a:rPr b="1" i="0" lang="zh-TW" sz="4000" u="none" cap="none" strike="noStrike">
                  <a:solidFill>
                    <a:srgbClr val="0070C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3</a:t>
              </a:r>
              <a:r>
                <a:rPr b="1" i="0" lang="zh-TW" sz="40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節課</a:t>
              </a:r>
              <a:endPara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5211881" y="1373493"/>
              <a:ext cx="2604031" cy="2884336"/>
            </a:xfrm>
            <a:prstGeom prst="rect">
              <a:avLst/>
            </a:prstGeom>
            <a:solidFill>
              <a:schemeClr val="accent4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4"/>
            <p:cNvSpPr txBox="1"/>
            <p:nvPr/>
          </p:nvSpPr>
          <p:spPr>
            <a:xfrm>
              <a:off x="5211881" y="1373493"/>
              <a:ext cx="2604031" cy="28843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7625" lIns="167625" spcFirstLastPara="1" rIns="167625" wrap="square" tIns="1676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zh-TW" sz="40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本節課為第</a:t>
              </a:r>
              <a:r>
                <a:rPr b="1" lang="zh-TW" sz="4000">
                  <a:solidFill>
                    <a:srgbClr val="0070C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2</a:t>
              </a:r>
              <a:r>
                <a:rPr b="1" i="0" lang="zh-TW" sz="40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節</a:t>
              </a:r>
              <a:endPara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0" y="4257830"/>
              <a:ext cx="7819732" cy="320481"/>
            </a:xfrm>
            <a:prstGeom prst="rect">
              <a:avLst/>
            </a:prstGeom>
            <a:solidFill>
              <a:srgbClr val="E1762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Google Shape;150;p5"/>
          <p:cNvGrpSpPr/>
          <p:nvPr/>
        </p:nvGrpSpPr>
        <p:grpSpPr>
          <a:xfrm>
            <a:off x="402360" y="218024"/>
            <a:ext cx="2504484" cy="618456"/>
            <a:chOff x="4040" y="2456"/>
            <a:chExt cx="5582" cy="1378"/>
          </a:xfrm>
        </p:grpSpPr>
        <p:sp>
          <p:nvSpPr>
            <p:cNvPr id="151" name="Google Shape;151;p5"/>
            <p:cNvSpPr txBox="1"/>
            <p:nvPr/>
          </p:nvSpPr>
          <p:spPr>
            <a:xfrm>
              <a:off x="4040" y="2711"/>
              <a:ext cx="1274" cy="10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Microsoft JhengHei"/>
                <a:buNone/>
              </a:pPr>
              <a:r>
                <a:rPr b="1" i="0" lang="zh-TW" sz="2400" u="none" cap="none" strike="noStrike">
                  <a:solidFill>
                    <a:srgbClr val="FF000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01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52" name="Google Shape;152;p5"/>
            <p:cNvGrpSpPr/>
            <p:nvPr/>
          </p:nvGrpSpPr>
          <p:grpSpPr>
            <a:xfrm>
              <a:off x="5805" y="2456"/>
              <a:ext cx="3817" cy="1378"/>
              <a:chOff x="1624231" y="4581215"/>
              <a:chExt cx="2424015" cy="875400"/>
            </a:xfrm>
          </p:grpSpPr>
          <p:sp>
            <p:nvSpPr>
              <p:cNvPr id="153" name="Google Shape;153;p5"/>
              <p:cNvSpPr/>
              <p:nvPr/>
            </p:nvSpPr>
            <p:spPr>
              <a:xfrm>
                <a:off x="1624231" y="45812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Google Shape;154;p5"/>
              <p:cNvSpPr/>
              <p:nvPr/>
            </p:nvSpPr>
            <p:spPr>
              <a:xfrm rot="10800000">
                <a:off x="3667246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55" name="Google Shape;155;p5"/>
          <p:cNvSpPr txBox="1"/>
          <p:nvPr/>
        </p:nvSpPr>
        <p:spPr>
          <a:xfrm>
            <a:off x="973968" y="215840"/>
            <a:ext cx="2163855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說教材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Teaching Material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6" name="Google Shape;156;p5"/>
          <p:cNvGrpSpPr/>
          <p:nvPr/>
        </p:nvGrpSpPr>
        <p:grpSpPr>
          <a:xfrm>
            <a:off x="590204" y="1280194"/>
            <a:ext cx="8003486" cy="4995640"/>
            <a:chOff x="0" y="244"/>
            <a:chExt cx="8003486" cy="4995640"/>
          </a:xfrm>
        </p:grpSpPr>
        <p:sp>
          <p:nvSpPr>
            <p:cNvPr id="157" name="Google Shape;157;p5"/>
            <p:cNvSpPr/>
            <p:nvPr/>
          </p:nvSpPr>
          <p:spPr>
            <a:xfrm>
              <a:off x="2887045" y="244"/>
              <a:ext cx="5116441" cy="2093104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F7D5CB">
                <a:alpha val="89411"/>
              </a:srgbClr>
            </a:solidFill>
            <a:ln cap="flat" cmpd="sng" w="12700">
              <a:solidFill>
                <a:srgbClr val="F7D5CB">
                  <a:alpha val="89411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5"/>
            <p:cNvSpPr txBox="1"/>
            <p:nvPr/>
          </p:nvSpPr>
          <p:spPr>
            <a:xfrm>
              <a:off x="2887045" y="261882"/>
              <a:ext cx="4331527" cy="15698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7775" lIns="17775" spcFirstLastPara="1" rIns="17775" wrap="square" tIns="17775">
              <a:noAutofit/>
            </a:bodyPr>
            <a:lstStyle/>
            <a:p>
              <a:pPr indent="-285750" lvl="1" marL="285750" marR="0" rtl="0" algn="l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Microsoft JhengHei"/>
                <a:buChar char="•"/>
              </a:pPr>
              <a:r>
                <a:rPr b="1" i="0" lang="zh-TW" sz="2000" u="none" cap="none" strike="noStrike">
                  <a:solidFill>
                    <a:srgbClr val="0070C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利用Scratch畫筆功能，結合數學平面座標概念及</a:t>
              </a:r>
              <a:r>
                <a:rPr b="1" lang="zh-TW" sz="2000">
                  <a:solidFill>
                    <a:srgbClr val="0070C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正</a:t>
              </a:r>
              <a:r>
                <a:rPr b="1" i="0" lang="zh-TW" sz="2000" u="none" cap="none" strike="noStrike">
                  <a:solidFill>
                    <a:srgbClr val="0070C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多邊形外角概念，以繪製簡單幾何圖形</a:t>
              </a:r>
              <a:r>
                <a:rPr b="0" i="0" lang="zh-TW" sz="2000" u="none" cap="none" strike="noStrike">
                  <a:solidFill>
                    <a:schemeClr val="dk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。</a:t>
              </a:r>
              <a:endParaRPr b="0" i="0" sz="20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indent="-285750" lvl="1" marL="285750" marR="0" rtl="0" algn="l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Microsoft JhengHei"/>
                <a:buChar char="•"/>
              </a:pPr>
              <a:r>
                <a:rPr b="1" i="0" lang="zh-TW" sz="2000" u="none" cap="none" strike="noStrike">
                  <a:solidFill>
                    <a:srgbClr val="0070C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利用迴圈縮短程式碼。</a:t>
              </a:r>
              <a:endPara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107950" lvl="1" marL="285750" marR="0" rtl="0" algn="l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1669" y="61380"/>
              <a:ext cx="2885375" cy="1970832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5"/>
            <p:cNvSpPr txBox="1"/>
            <p:nvPr/>
          </p:nvSpPr>
          <p:spPr>
            <a:xfrm>
              <a:off x="97877" y="157588"/>
              <a:ext cx="2692959" cy="17784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ctr">
                <a:lnSpc>
                  <a:spcPct val="10312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Microsoft JhengHei"/>
                <a:buNone/>
              </a:pPr>
              <a:r>
                <a:rPr b="1" i="0" lang="zh-TW" sz="32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教學設計理念</a:t>
              </a:r>
              <a:r>
                <a:rPr b="1" i="0" lang="zh-TW" sz="28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Rationale for Instructional Design                     </a:t>
              </a:r>
              <a:endParaRPr b="1" i="0" sz="28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2872831" y="2286511"/>
              <a:ext cx="5122529" cy="2069568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548135"/>
            </a:solidFill>
            <a:ln cap="flat" cmpd="sng" w="12700">
              <a:solidFill>
                <a:srgbClr val="E0E0E0">
                  <a:alpha val="89411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5"/>
            <p:cNvSpPr txBox="1"/>
            <p:nvPr/>
          </p:nvSpPr>
          <p:spPr>
            <a:xfrm>
              <a:off x="2946834" y="3443684"/>
              <a:ext cx="4346400" cy="155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17775" lIns="17775" spcFirstLastPara="1" rIns="17775" wrap="square" tIns="17775">
              <a:noAutofit/>
            </a:bodyPr>
            <a:lstStyle/>
            <a:p>
              <a:pPr indent="-285750" lvl="1" marL="285750" marR="0" rtl="0" algn="l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Arial"/>
                <a:buChar char="•"/>
              </a:pPr>
              <a:r>
                <a:rPr b="1" i="0" lang="zh-TW" sz="16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添加Scratch‘畫筆’擴展，並學會使用畫筆類積木。</a:t>
              </a:r>
              <a:endParaRPr b="1" i="0" sz="16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indent="-285750" lvl="1" marL="285750" marR="0" rtl="0" algn="l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Arial"/>
                <a:buChar char="•"/>
              </a:pPr>
              <a:r>
                <a:rPr b="1" i="0" lang="zh-TW" sz="16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利用座標定位方式畫圖。</a:t>
              </a:r>
              <a:endParaRPr b="1" i="0" sz="16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indent="-285750" lvl="1" marL="285750" marR="0" rtl="0" algn="l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Arial"/>
                <a:buChar char="•"/>
              </a:pPr>
              <a:r>
                <a:rPr b="1" i="0" lang="zh-TW" sz="16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利用方向和移動方式畫圖</a:t>
              </a:r>
              <a:r>
                <a:rPr b="1" lang="zh-TW" sz="160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。</a:t>
              </a:r>
              <a:endParaRPr b="1" i="0" sz="16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indent="-285750" lvl="1" marL="285750" marR="0" rtl="0" algn="l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Arial"/>
                <a:buChar char="•"/>
              </a:pPr>
              <a:r>
                <a:rPr b="1" i="0" lang="zh-TW" sz="16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利用</a:t>
              </a:r>
              <a:r>
                <a:rPr b="1" lang="zh-TW" sz="160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上述兩種方式畫出一棵聖誕樹。</a:t>
              </a:r>
              <a:endParaRPr b="1" i="0" sz="16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indent="-107950" lvl="1" marL="285750" marR="0" rtl="0" algn="l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Arial"/>
                <a:buNone/>
              </a:pPr>
              <a:r>
                <a:t/>
              </a:r>
              <a:endParaRPr b="1" i="0" sz="2000" u="none" cap="none" strike="noStrik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indent="-107950" lvl="1" marL="285750" marR="0" rtl="0" algn="l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Arial"/>
                <a:buNone/>
              </a:pPr>
              <a:r>
                <a:t/>
              </a:r>
              <a:endParaRPr b="1" i="0" sz="2000" u="none" cap="none" strike="noStrik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indent="0" lvl="1" marL="0" marR="0" rtl="0" algn="l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0" y="2552889"/>
              <a:ext cx="2879638" cy="1515951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5"/>
            <p:cNvSpPr txBox="1"/>
            <p:nvPr/>
          </p:nvSpPr>
          <p:spPr>
            <a:xfrm>
              <a:off x="74003" y="2626892"/>
              <a:ext cx="2731632" cy="13679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ctr">
                <a:lnSpc>
                  <a:spcPct val="10937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200"/>
                <a:buFont typeface="Microsoft JhengHei"/>
                <a:buNone/>
              </a:pPr>
              <a:r>
                <a:rPr b="1" i="0" lang="zh-TW" sz="3200" u="none" cap="none" strike="noStrike">
                  <a:solidFill>
                    <a:srgbClr val="0070C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教學目標</a:t>
              </a:r>
              <a:r>
                <a:rPr b="1" i="0" lang="zh-TW" sz="2800" u="none" cap="none" strike="noStrike">
                  <a:solidFill>
                    <a:srgbClr val="0070C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Teaching Aims</a:t>
              </a:r>
              <a:endParaRPr b="1" i="0" sz="2800" u="none" cap="none" strike="noStrike">
                <a:solidFill>
                  <a:srgbClr val="0070C0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" name="Google Shape;169;p6"/>
          <p:cNvGrpSpPr/>
          <p:nvPr/>
        </p:nvGrpSpPr>
        <p:grpSpPr>
          <a:xfrm>
            <a:off x="2808480" y="1864220"/>
            <a:ext cx="3356839" cy="2044351"/>
            <a:chOff x="2521" y="2688"/>
            <a:chExt cx="3982" cy="2429"/>
          </a:xfrm>
        </p:grpSpPr>
        <p:sp>
          <p:nvSpPr>
            <p:cNvPr id="170" name="Google Shape;170;p6"/>
            <p:cNvSpPr txBox="1"/>
            <p:nvPr/>
          </p:nvSpPr>
          <p:spPr>
            <a:xfrm>
              <a:off x="3783" y="2688"/>
              <a:ext cx="1786" cy="10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50"/>
                </a:buClr>
                <a:buSzPts val="5400"/>
                <a:buFont typeface="Microsoft Yahei"/>
                <a:buNone/>
              </a:pPr>
              <a:r>
                <a:rPr b="1" i="0" lang="zh-TW" sz="5400" u="none" cap="none" strike="noStrike">
                  <a:solidFill>
                    <a:srgbClr val="00B050"/>
                  </a:solidFill>
                  <a:highlight>
                    <a:srgbClr val="FFFF00"/>
                  </a:highlight>
                  <a:latin typeface="Microsoft Yahei"/>
                  <a:ea typeface="Microsoft Yahei"/>
                  <a:cs typeface="Microsoft Yahei"/>
                  <a:sym typeface="Microsoft Yahei"/>
                </a:rPr>
                <a:t>02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1" name="Google Shape;171;p6"/>
            <p:cNvGrpSpPr/>
            <p:nvPr/>
          </p:nvGrpSpPr>
          <p:grpSpPr>
            <a:xfrm>
              <a:off x="2521" y="3962"/>
              <a:ext cx="3982" cy="1155"/>
              <a:chOff x="-460860" y="5550296"/>
              <a:chExt cx="2528550" cy="735335"/>
            </a:xfrm>
          </p:grpSpPr>
          <p:sp>
            <p:nvSpPr>
              <p:cNvPr id="172" name="Google Shape;172;p6"/>
              <p:cNvSpPr/>
              <p:nvPr/>
            </p:nvSpPr>
            <p:spPr>
              <a:xfrm>
                <a:off x="-343601" y="5550296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Google Shape;173;p6"/>
              <p:cNvSpPr/>
              <p:nvPr/>
            </p:nvSpPr>
            <p:spPr>
              <a:xfrm rot="10800000">
                <a:off x="1685345" y="5915708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Google Shape;174;p6"/>
              <p:cNvSpPr txBox="1"/>
              <p:nvPr/>
            </p:nvSpPr>
            <p:spPr>
              <a:xfrm>
                <a:off x="-460860" y="5599026"/>
                <a:ext cx="2528550" cy="68660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800"/>
                  <a:buFont typeface="Arial"/>
                  <a:buNone/>
                </a:pPr>
                <a:r>
                  <a:rPr b="1" i="0" lang="zh-TW" sz="2800" u="none" cap="none" strike="noStrike">
                    <a:solidFill>
                      <a:srgbClr val="00B05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說教法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800"/>
                  <a:buFont typeface="Arial"/>
                  <a:buNone/>
                </a:pPr>
                <a:r>
                  <a:rPr b="1" i="0" lang="zh-TW" sz="2800" u="none" cap="none" strike="noStrike">
                    <a:solidFill>
                      <a:srgbClr val="00B05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Teaching Methods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7"/>
          <p:cNvGrpSpPr/>
          <p:nvPr/>
        </p:nvGrpSpPr>
        <p:grpSpPr>
          <a:xfrm>
            <a:off x="402360" y="218024"/>
            <a:ext cx="2504484" cy="618456"/>
            <a:chOff x="4040" y="2456"/>
            <a:chExt cx="5582" cy="1378"/>
          </a:xfrm>
        </p:grpSpPr>
        <p:sp>
          <p:nvSpPr>
            <p:cNvPr id="180" name="Google Shape;180;p7"/>
            <p:cNvSpPr txBox="1"/>
            <p:nvPr/>
          </p:nvSpPr>
          <p:spPr>
            <a:xfrm>
              <a:off x="4040" y="2711"/>
              <a:ext cx="1274" cy="10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50"/>
                </a:buClr>
                <a:buSzPts val="2400"/>
                <a:buFont typeface="Microsoft JhengHei"/>
                <a:buNone/>
              </a:pPr>
              <a:r>
                <a:rPr b="1" i="0" lang="zh-TW" sz="2400" u="none" cap="none" strike="noStrike">
                  <a:solidFill>
                    <a:srgbClr val="00B05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02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1" name="Google Shape;181;p7"/>
            <p:cNvGrpSpPr/>
            <p:nvPr/>
          </p:nvGrpSpPr>
          <p:grpSpPr>
            <a:xfrm>
              <a:off x="5805" y="2456"/>
              <a:ext cx="3817" cy="1378"/>
              <a:chOff x="1624231" y="4581215"/>
              <a:chExt cx="2424015" cy="875400"/>
            </a:xfrm>
          </p:grpSpPr>
          <p:sp>
            <p:nvSpPr>
              <p:cNvPr id="182" name="Google Shape;182;p7"/>
              <p:cNvSpPr/>
              <p:nvPr/>
            </p:nvSpPr>
            <p:spPr>
              <a:xfrm>
                <a:off x="1624231" y="45812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Google Shape;183;p7"/>
              <p:cNvSpPr/>
              <p:nvPr/>
            </p:nvSpPr>
            <p:spPr>
              <a:xfrm rot="10800000">
                <a:off x="3667246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84" name="Google Shape;184;p7"/>
          <p:cNvSpPr txBox="1"/>
          <p:nvPr/>
        </p:nvSpPr>
        <p:spPr>
          <a:xfrm>
            <a:off x="973968" y="192781"/>
            <a:ext cx="2218119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B05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說教法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B05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Teaching Methods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5" name="Google Shape;185;p7"/>
          <p:cNvGrpSpPr/>
          <p:nvPr/>
        </p:nvGrpSpPr>
        <p:grpSpPr>
          <a:xfrm>
            <a:off x="692167" y="1482188"/>
            <a:ext cx="7994632" cy="4262783"/>
            <a:chOff x="4003" y="11197"/>
            <a:chExt cx="7994632" cy="4262783"/>
          </a:xfrm>
        </p:grpSpPr>
        <p:sp>
          <p:nvSpPr>
            <p:cNvPr id="186" name="Google Shape;186;p7"/>
            <p:cNvSpPr/>
            <p:nvPr/>
          </p:nvSpPr>
          <p:spPr>
            <a:xfrm>
              <a:off x="4003" y="11197"/>
              <a:ext cx="3850905" cy="4251585"/>
            </a:xfrm>
            <a:prstGeom prst="roundRect">
              <a:avLst>
                <a:gd fmla="val 10000" name="adj"/>
              </a:avLst>
            </a:prstGeom>
            <a:solidFill>
              <a:srgbClr val="FFE8C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4003" y="11197"/>
              <a:ext cx="3850905" cy="12754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7625" lIns="167625" spcFirstLastPara="1" rIns="167625" wrap="square" tIns="167625">
              <a:noAutofit/>
            </a:bodyPr>
            <a:lstStyle/>
            <a:p>
              <a:pPr indent="0" lvl="0" marL="0" marR="0" rtl="0" algn="ctr">
                <a:lnSpc>
                  <a:spcPct val="68181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400"/>
                <a:buFont typeface="Microsoft JhengHei"/>
                <a:buNone/>
              </a:pPr>
              <a:r>
                <a:rPr b="1" i="0" lang="zh-TW" sz="4400" u="none" cap="none" strike="noStrike">
                  <a:solidFill>
                    <a:schemeClr val="dk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學科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7"/>
            <p:cNvSpPr/>
            <p:nvPr/>
          </p:nvSpPr>
          <p:spPr>
            <a:xfrm>
              <a:off x="206884" y="1025416"/>
              <a:ext cx="3485254" cy="1048232"/>
            </a:xfrm>
            <a:prstGeom prst="roundRect">
              <a:avLst>
                <a:gd fmla="val 10000" name="adj"/>
              </a:avLst>
            </a:prstGeom>
            <a:solidFill>
              <a:schemeClr val="accent4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7"/>
            <p:cNvSpPr txBox="1"/>
            <p:nvPr/>
          </p:nvSpPr>
          <p:spPr>
            <a:xfrm>
              <a:off x="247409" y="1065941"/>
              <a:ext cx="3404204" cy="9807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81275" spcFirstLastPara="1" rIns="81275" wrap="square" tIns="60950">
              <a:noAutofit/>
            </a:bodyPr>
            <a:lstStyle/>
            <a:p>
              <a:pPr indent="0" lvl="0" marL="0" marR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3200"/>
                <a:buFont typeface="Microsoft JhengHei"/>
                <a:buNone/>
              </a:pPr>
              <a:r>
                <a:rPr b="1" i="0" lang="zh-TW" sz="2400" u="none" cap="none" strike="noStrike">
                  <a:solidFill>
                    <a:srgbClr val="FF000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對於數學平面座標有基本認識</a:t>
              </a:r>
              <a:endParaRPr b="1" i="0" sz="24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190" name="Google Shape;190;p7"/>
            <p:cNvSpPr/>
            <p:nvPr/>
          </p:nvSpPr>
          <p:spPr>
            <a:xfrm>
              <a:off x="206884" y="2164376"/>
              <a:ext cx="3485254" cy="923491"/>
            </a:xfrm>
            <a:prstGeom prst="roundRect">
              <a:avLst>
                <a:gd fmla="val 10000" name="adj"/>
              </a:avLst>
            </a:prstGeom>
            <a:solidFill>
              <a:srgbClr val="85F010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7"/>
            <p:cNvSpPr txBox="1"/>
            <p:nvPr/>
          </p:nvSpPr>
          <p:spPr>
            <a:xfrm>
              <a:off x="301418" y="2373217"/>
              <a:ext cx="3404204" cy="8030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81275" spcFirstLastPara="1" rIns="81275" wrap="square" tIns="60950">
              <a:noAutofit/>
            </a:bodyPr>
            <a:lstStyle/>
            <a:p>
              <a:pPr indent="0" lvl="0" marL="0" marR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zh-TW" sz="2400" u="none" cap="none" strike="noStrike">
                  <a:solidFill>
                    <a:srgbClr val="00206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具備正多邊形外角的概念</a:t>
              </a:r>
              <a:br>
                <a:rPr b="1" i="0" lang="zh-TW" sz="2400" u="none" cap="none" strike="noStrike">
                  <a:solidFill>
                    <a:srgbClr val="00206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</a:br>
              <a:endParaRPr b="0" i="0" sz="1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7"/>
            <p:cNvSpPr/>
            <p:nvPr/>
          </p:nvSpPr>
          <p:spPr>
            <a:xfrm>
              <a:off x="4147730" y="22395"/>
              <a:ext cx="3850905" cy="4251585"/>
            </a:xfrm>
            <a:prstGeom prst="roundRect">
              <a:avLst>
                <a:gd fmla="val 10000" name="adj"/>
              </a:avLst>
            </a:prstGeom>
            <a:solidFill>
              <a:srgbClr val="FFE8C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7"/>
            <p:cNvSpPr txBox="1"/>
            <p:nvPr/>
          </p:nvSpPr>
          <p:spPr>
            <a:xfrm>
              <a:off x="4147730" y="22395"/>
              <a:ext cx="3850905" cy="12754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7625" lIns="167625" spcFirstLastPara="1" rIns="167625" wrap="square" tIns="167625">
              <a:noAutofit/>
            </a:bodyPr>
            <a:lstStyle/>
            <a:p>
              <a:pPr indent="0" lvl="0" marL="0" marR="0" rtl="0" algn="ctr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4400"/>
                <a:buFont typeface="Microsoft JhengHei"/>
                <a:buNone/>
              </a:pPr>
              <a:r>
                <a:rPr b="1" i="0" lang="zh-TW" sz="4400" u="none" cap="none" strike="noStrike">
                  <a:solidFill>
                    <a:srgbClr val="C0000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英  語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7"/>
            <p:cNvSpPr/>
            <p:nvPr/>
          </p:nvSpPr>
          <p:spPr>
            <a:xfrm>
              <a:off x="4365936" y="1022460"/>
              <a:ext cx="3406500" cy="803100"/>
            </a:xfrm>
            <a:prstGeom prst="roundRect">
              <a:avLst>
                <a:gd fmla="val 10000" name="adj"/>
              </a:avLst>
            </a:prstGeom>
            <a:solidFill>
              <a:srgbClr val="21E146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7"/>
            <p:cNvSpPr txBox="1"/>
            <p:nvPr/>
          </p:nvSpPr>
          <p:spPr>
            <a:xfrm>
              <a:off x="4392886" y="1049409"/>
              <a:ext cx="3352500" cy="72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71100" spcFirstLastPara="1" rIns="71100" wrap="square" tIns="53325">
              <a:noAutofit/>
            </a:bodyPr>
            <a:lstStyle/>
            <a:p>
              <a:pPr indent="0" lvl="0" marL="0" marR="0" rtl="0" algn="l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800"/>
                <a:buFont typeface="Microsoft JhengHei"/>
                <a:buNone/>
              </a:pPr>
              <a:r>
                <a:rPr b="1" i="0" lang="zh-TW" sz="2400" u="none" cap="none" strike="noStrike">
                  <a:solidFill>
                    <a:srgbClr val="FF000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知道簡單的問候語句</a:t>
              </a:r>
              <a:endParaRPr b="1" i="0" sz="24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4365886" y="2019683"/>
              <a:ext cx="3406500" cy="920700"/>
            </a:xfrm>
            <a:prstGeom prst="roundRect">
              <a:avLst>
                <a:gd fmla="val 10000" name="adj"/>
              </a:avLst>
            </a:prstGeom>
            <a:solidFill>
              <a:srgbClr val="31D2C5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7"/>
            <p:cNvSpPr txBox="1"/>
            <p:nvPr/>
          </p:nvSpPr>
          <p:spPr>
            <a:xfrm>
              <a:off x="4392886" y="2046684"/>
              <a:ext cx="3352500" cy="866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71100" spcFirstLastPara="1" rIns="71100" wrap="square" tIns="53325">
              <a:noAutofit/>
            </a:bodyPr>
            <a:lstStyle/>
            <a:p>
              <a:pPr indent="0" lvl="0" marL="0" marR="0" rtl="0" algn="l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800"/>
                <a:buFont typeface="Microsoft JhengHei"/>
                <a:buNone/>
              </a:pPr>
              <a:r>
                <a:rPr b="1" i="0" lang="zh-TW" sz="2400" u="none" cap="none" strike="noStrike">
                  <a:solidFill>
                    <a:srgbClr val="FFFF0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了解簡單的動</a:t>
              </a:r>
              <a:r>
                <a:rPr b="1" lang="zh-TW" sz="2400">
                  <a:solidFill>
                    <a:srgbClr val="FFFF0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作</a:t>
              </a:r>
              <a:r>
                <a:rPr b="1" i="0" lang="zh-TW" sz="2400" u="none" cap="none" strike="noStrike">
                  <a:solidFill>
                    <a:srgbClr val="FFFF0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指令</a:t>
              </a:r>
              <a:r>
                <a:rPr b="1" lang="zh-TW" sz="2400">
                  <a:solidFill>
                    <a:srgbClr val="FFFF0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和課室英語</a:t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4365924" y="3032368"/>
              <a:ext cx="3406511" cy="920716"/>
            </a:xfrm>
            <a:prstGeom prst="roundRect">
              <a:avLst>
                <a:gd fmla="val 10000" name="adj"/>
              </a:avLst>
            </a:prstGeom>
            <a:solidFill>
              <a:srgbClr val="4371C3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4392891" y="3059335"/>
              <a:ext cx="3352577" cy="8667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71100" spcFirstLastPara="1" rIns="71100" wrap="square" tIns="53325">
              <a:noAutofit/>
            </a:bodyPr>
            <a:lstStyle/>
            <a:p>
              <a:pPr indent="0" lvl="0" marL="0" marR="0" rtl="0" algn="l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Microsoft JhengHei"/>
                <a:buNone/>
              </a:pPr>
              <a:r>
                <a:rPr b="1" i="0" lang="zh-TW" sz="24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了解</a:t>
              </a:r>
              <a:r>
                <a:rPr b="1" lang="zh-TW" sz="240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一些座標和幾何相關的</a:t>
              </a:r>
              <a:r>
                <a:rPr b="1" i="0" lang="zh-TW" sz="24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英文</a:t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0" name="Google Shape;200;p7"/>
          <p:cNvSpPr txBox="1"/>
          <p:nvPr/>
        </p:nvSpPr>
        <p:spPr>
          <a:xfrm>
            <a:off x="502548" y="983270"/>
            <a:ext cx="8324197" cy="4985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zh-TW" sz="40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學生準備度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7"/>
          <p:cNvSpPr/>
          <p:nvPr/>
        </p:nvSpPr>
        <p:spPr>
          <a:xfrm>
            <a:off x="949057" y="4642807"/>
            <a:ext cx="3485254" cy="1019879"/>
          </a:xfrm>
          <a:prstGeom prst="roundRect">
            <a:avLst>
              <a:gd fmla="val 10000" name="adj"/>
            </a:avLst>
          </a:prstGeom>
          <a:solidFill>
            <a:srgbClr val="00B0F0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24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熟悉Scratch的操作介面</a:t>
            </a:r>
            <a:endParaRPr b="1" i="0" sz="2400" u="none" cap="none" strike="noStrike">
              <a:solidFill>
                <a:schemeClr val="l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" name="Google Shape;206;p8"/>
          <p:cNvGrpSpPr/>
          <p:nvPr/>
        </p:nvGrpSpPr>
        <p:grpSpPr>
          <a:xfrm>
            <a:off x="331470" y="218024"/>
            <a:ext cx="2575374" cy="701485"/>
            <a:chOff x="3882" y="2456"/>
            <a:chExt cx="5740" cy="1563"/>
          </a:xfrm>
        </p:grpSpPr>
        <p:grpSp>
          <p:nvGrpSpPr>
            <p:cNvPr id="207" name="Google Shape;207;p8"/>
            <p:cNvGrpSpPr/>
            <p:nvPr/>
          </p:nvGrpSpPr>
          <p:grpSpPr>
            <a:xfrm>
              <a:off x="3882" y="2515"/>
              <a:ext cx="1590" cy="1504"/>
              <a:chOff x="3617" y="3374"/>
              <a:chExt cx="1590" cy="1504"/>
            </a:xfrm>
          </p:grpSpPr>
          <p:pic>
            <p:nvPicPr>
              <p:cNvPr descr="5b39e8e138645" id="208" name="Google Shape;208;p8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3617" y="3374"/>
                <a:ext cx="1590" cy="150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09" name="Google Shape;209;p8"/>
              <p:cNvSpPr txBox="1"/>
              <p:nvPr/>
            </p:nvSpPr>
            <p:spPr>
              <a:xfrm>
                <a:off x="3775" y="3570"/>
                <a:ext cx="1274" cy="10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B050"/>
                  </a:buClr>
                  <a:buSzPts val="2400"/>
                  <a:buFont typeface="Microsoft JhengHei"/>
                  <a:buNone/>
                </a:pPr>
                <a:r>
                  <a:rPr b="1" i="0" lang="zh-TW" sz="2400" u="none" cap="none" strike="noStrike">
                    <a:solidFill>
                      <a:srgbClr val="00B050"/>
                    </a:solidFill>
                    <a:latin typeface="Microsoft JhengHei"/>
                    <a:ea typeface="Microsoft JhengHei"/>
                    <a:cs typeface="Microsoft JhengHei"/>
                    <a:sym typeface="Microsoft JhengHei"/>
                  </a:rPr>
                  <a:t>02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0" name="Google Shape;210;p8"/>
            <p:cNvGrpSpPr/>
            <p:nvPr/>
          </p:nvGrpSpPr>
          <p:grpSpPr>
            <a:xfrm>
              <a:off x="5805" y="2456"/>
              <a:ext cx="3817" cy="1378"/>
              <a:chOff x="1624231" y="4581215"/>
              <a:chExt cx="2424015" cy="875400"/>
            </a:xfrm>
          </p:grpSpPr>
          <p:sp>
            <p:nvSpPr>
              <p:cNvPr id="211" name="Google Shape;211;p8"/>
              <p:cNvSpPr/>
              <p:nvPr/>
            </p:nvSpPr>
            <p:spPr>
              <a:xfrm>
                <a:off x="1624231" y="45812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" name="Google Shape;212;p8"/>
              <p:cNvSpPr/>
              <p:nvPr/>
            </p:nvSpPr>
            <p:spPr>
              <a:xfrm rot="10800000">
                <a:off x="3667246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13" name="Google Shape;213;p8"/>
          <p:cNvSpPr txBox="1"/>
          <p:nvPr/>
        </p:nvSpPr>
        <p:spPr>
          <a:xfrm>
            <a:off x="973968" y="216586"/>
            <a:ext cx="2211988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B05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說教法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B05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Teaching Methods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8"/>
          <p:cNvSpPr txBox="1"/>
          <p:nvPr/>
        </p:nvSpPr>
        <p:spPr>
          <a:xfrm>
            <a:off x="502546" y="916893"/>
            <a:ext cx="8324197" cy="1017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zh-TW" sz="40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中英文使用時機</a:t>
            </a:r>
            <a:endParaRPr b="1" i="0" sz="4000" u="none" cap="none" strike="noStrike">
              <a:solidFill>
                <a:srgbClr val="7030A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zh-TW" sz="40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Timing for using Chinese/English</a:t>
            </a:r>
            <a:endParaRPr b="1" i="0" sz="4000" u="none" cap="none" strike="noStrike">
              <a:solidFill>
                <a:srgbClr val="7030A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15" name="Google Shape;215;p8"/>
          <p:cNvSpPr/>
          <p:nvPr/>
        </p:nvSpPr>
        <p:spPr>
          <a:xfrm>
            <a:off x="1871750" y="1601872"/>
            <a:ext cx="5585791" cy="227735"/>
          </a:xfrm>
          <a:prstGeom prst="roundRect">
            <a:avLst>
              <a:gd fmla="val 50000" name="adj"/>
            </a:avLst>
          </a:prstGeom>
          <a:solidFill>
            <a:srgbClr val="FF3399">
              <a:alpha val="1450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8"/>
          <p:cNvSpPr txBox="1"/>
          <p:nvPr>
            <p:ph idx="1" type="body"/>
          </p:nvPr>
        </p:nvSpPr>
        <p:spPr>
          <a:xfrm>
            <a:off x="592374" y="2044931"/>
            <a:ext cx="3886200" cy="4101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b="1" lang="zh-TW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教師Teacher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17" name="Google Shape;217;p8"/>
          <p:cNvSpPr txBox="1"/>
          <p:nvPr>
            <p:ph idx="2" type="body"/>
          </p:nvPr>
        </p:nvSpPr>
        <p:spPr>
          <a:xfrm>
            <a:off x="4666784" y="2044931"/>
            <a:ext cx="3886200" cy="4132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None/>
            </a:pPr>
            <a:r>
              <a:rPr b="1" lang="zh-TW">
                <a:solidFill>
                  <a:srgbClr val="00B0F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學生Student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18" name="Google Shape;218;p8"/>
          <p:cNvSpPr/>
          <p:nvPr/>
        </p:nvSpPr>
        <p:spPr>
          <a:xfrm>
            <a:off x="684952" y="2504920"/>
            <a:ext cx="3546088" cy="514411"/>
          </a:xfrm>
          <a:prstGeom prst="homePlate">
            <a:avLst>
              <a:gd fmla="val 50000" name="adj"/>
            </a:avLst>
          </a:prstGeom>
          <a:solidFill>
            <a:srgbClr val="FFFF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8"/>
          <p:cNvSpPr/>
          <p:nvPr/>
        </p:nvSpPr>
        <p:spPr>
          <a:xfrm>
            <a:off x="684952" y="3138908"/>
            <a:ext cx="3555992" cy="533804"/>
          </a:xfrm>
          <a:prstGeom prst="homePlate">
            <a:avLst>
              <a:gd fmla="val 50000" name="adj"/>
            </a:avLst>
          </a:prstGeom>
          <a:solidFill>
            <a:srgbClr val="92D05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8"/>
          <p:cNvSpPr/>
          <p:nvPr/>
        </p:nvSpPr>
        <p:spPr>
          <a:xfrm>
            <a:off x="674658" y="3762140"/>
            <a:ext cx="3566285" cy="523559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8"/>
          <p:cNvSpPr txBox="1"/>
          <p:nvPr/>
        </p:nvSpPr>
        <p:spPr>
          <a:xfrm>
            <a:off x="698866" y="2491103"/>
            <a:ext cx="314464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zh-TW" sz="2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1. Greeting</a:t>
            </a:r>
            <a:endParaRPr b="1" i="0" sz="2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22" name="Google Shape;222;p8"/>
          <p:cNvSpPr txBox="1"/>
          <p:nvPr/>
        </p:nvSpPr>
        <p:spPr>
          <a:xfrm>
            <a:off x="674659" y="3124392"/>
            <a:ext cx="323706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zh-TW" sz="2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2. Ask questions</a:t>
            </a:r>
            <a:endParaRPr b="1" i="0" sz="2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23" name="Google Shape;223;p8"/>
          <p:cNvSpPr txBox="1"/>
          <p:nvPr/>
        </p:nvSpPr>
        <p:spPr>
          <a:xfrm>
            <a:off x="674659" y="3769080"/>
            <a:ext cx="347325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zh-TW" sz="2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3. Give instructions</a:t>
            </a:r>
            <a:endParaRPr b="1" i="0" sz="2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24" name="Google Shape;224;p8"/>
          <p:cNvSpPr/>
          <p:nvPr/>
        </p:nvSpPr>
        <p:spPr>
          <a:xfrm>
            <a:off x="694856" y="4395573"/>
            <a:ext cx="3546088" cy="523559"/>
          </a:xfrm>
          <a:prstGeom prst="homePlate">
            <a:avLst>
              <a:gd fmla="val 50000" name="adj"/>
            </a:avLst>
          </a:prstGeom>
          <a:solidFill>
            <a:srgbClr val="FFC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8"/>
          <p:cNvSpPr txBox="1"/>
          <p:nvPr/>
        </p:nvSpPr>
        <p:spPr>
          <a:xfrm>
            <a:off x="592374" y="4405092"/>
            <a:ext cx="357974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zh-TW" sz="2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4. Explain the rules</a:t>
            </a:r>
            <a:endParaRPr b="1" i="0" sz="2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26" name="Google Shape;226;p8"/>
          <p:cNvSpPr/>
          <p:nvPr/>
        </p:nvSpPr>
        <p:spPr>
          <a:xfrm>
            <a:off x="5006895" y="2514430"/>
            <a:ext cx="3566285" cy="514411"/>
          </a:xfrm>
          <a:prstGeom prst="homePlate">
            <a:avLst>
              <a:gd fmla="val 50000" name="adj"/>
            </a:avLst>
          </a:prstGeom>
          <a:solidFill>
            <a:srgbClr val="FFFF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8"/>
          <p:cNvSpPr/>
          <p:nvPr/>
        </p:nvSpPr>
        <p:spPr>
          <a:xfrm>
            <a:off x="5016993" y="3158682"/>
            <a:ext cx="3555992" cy="533804"/>
          </a:xfrm>
          <a:prstGeom prst="homePlate">
            <a:avLst>
              <a:gd fmla="val 50000" name="adj"/>
            </a:avLst>
          </a:prstGeom>
          <a:solidFill>
            <a:srgbClr val="92D05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8"/>
          <p:cNvSpPr/>
          <p:nvPr/>
        </p:nvSpPr>
        <p:spPr>
          <a:xfrm>
            <a:off x="5027093" y="3783644"/>
            <a:ext cx="3566285" cy="523559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8"/>
          <p:cNvSpPr/>
          <p:nvPr/>
        </p:nvSpPr>
        <p:spPr>
          <a:xfrm>
            <a:off x="694566" y="5056237"/>
            <a:ext cx="3886200" cy="636494"/>
          </a:xfrm>
          <a:prstGeom prst="homePlate">
            <a:avLst>
              <a:gd fmla="val 50000" name="adj"/>
            </a:avLst>
          </a:prstGeom>
          <a:solidFill>
            <a:schemeClr val="accent2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8"/>
          <p:cNvSpPr txBox="1"/>
          <p:nvPr/>
        </p:nvSpPr>
        <p:spPr>
          <a:xfrm>
            <a:off x="5027093" y="2510025"/>
            <a:ext cx="245326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zh-TW" sz="2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1. Greeting</a:t>
            </a:r>
            <a:endParaRPr b="1" i="0" sz="2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31" name="Google Shape;231;p8"/>
          <p:cNvSpPr txBox="1"/>
          <p:nvPr/>
        </p:nvSpPr>
        <p:spPr>
          <a:xfrm>
            <a:off x="5006895" y="3138908"/>
            <a:ext cx="371410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zh-TW" sz="2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2. Answer questions</a:t>
            </a:r>
            <a:endParaRPr b="1" i="0" sz="2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32" name="Google Shape;232;p8"/>
          <p:cNvSpPr txBox="1"/>
          <p:nvPr/>
        </p:nvSpPr>
        <p:spPr>
          <a:xfrm>
            <a:off x="5006895" y="3783983"/>
            <a:ext cx="304428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zh-TW" sz="2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3. Do homework</a:t>
            </a:r>
            <a:endParaRPr b="1" i="0" sz="2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33" name="Google Shape;233;p8"/>
          <p:cNvSpPr txBox="1"/>
          <p:nvPr/>
        </p:nvSpPr>
        <p:spPr>
          <a:xfrm>
            <a:off x="694566" y="5112874"/>
            <a:ext cx="5051810" cy="5231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zh-TW" sz="2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3. Assign homework</a:t>
            </a:r>
            <a:endParaRPr b="1" i="0" sz="2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9"/>
          <p:cNvSpPr txBox="1"/>
          <p:nvPr/>
        </p:nvSpPr>
        <p:spPr>
          <a:xfrm>
            <a:off x="950482" y="1097143"/>
            <a:ext cx="1945504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說課總結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Conclusion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9" name="Google Shape;239;p9"/>
          <p:cNvGrpSpPr/>
          <p:nvPr/>
        </p:nvGrpSpPr>
        <p:grpSpPr>
          <a:xfrm>
            <a:off x="903685" y="1071975"/>
            <a:ext cx="7336630" cy="3470498"/>
            <a:chOff x="599318" y="70791"/>
            <a:chExt cx="7336630" cy="3470498"/>
          </a:xfrm>
        </p:grpSpPr>
        <p:sp>
          <p:nvSpPr>
            <p:cNvPr id="240" name="Google Shape;240;p9"/>
            <p:cNvSpPr/>
            <p:nvPr/>
          </p:nvSpPr>
          <p:spPr>
            <a:xfrm>
              <a:off x="599318" y="78099"/>
              <a:ext cx="7336630" cy="847013"/>
            </a:xfrm>
            <a:prstGeom prst="roundRect">
              <a:avLst>
                <a:gd fmla="val 10000" name="adj"/>
              </a:avLst>
            </a:prstGeom>
            <a:solidFill>
              <a:schemeClr val="accent4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9"/>
            <p:cNvSpPr txBox="1"/>
            <p:nvPr/>
          </p:nvSpPr>
          <p:spPr>
            <a:xfrm>
              <a:off x="624126" y="70791"/>
              <a:ext cx="7287014" cy="7973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4000"/>
                <a:buFont typeface="Microsoft JhengHei"/>
                <a:buNone/>
              </a:pPr>
              <a:r>
                <a:rPr b="1" i="0" lang="zh-TW" sz="4000" u="none" cap="none" strike="noStrike">
                  <a:solidFill>
                    <a:srgbClr val="0070C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鼓勵學生使用英文之策略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9"/>
            <p:cNvSpPr/>
            <p:nvPr/>
          </p:nvSpPr>
          <p:spPr>
            <a:xfrm rot="5502836">
              <a:off x="4176250" y="927125"/>
              <a:ext cx="153355" cy="148227"/>
            </a:xfrm>
            <a:prstGeom prst="rightArrow">
              <a:avLst>
                <a:gd fmla="val 66700" name="adj1"/>
                <a:gd fmla="val 50000" name="adj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9"/>
            <p:cNvSpPr/>
            <p:nvPr/>
          </p:nvSpPr>
          <p:spPr>
            <a:xfrm>
              <a:off x="2326426" y="1154525"/>
              <a:ext cx="3813188" cy="1024048"/>
            </a:xfrm>
            <a:prstGeom prst="roundRect">
              <a:avLst>
                <a:gd fmla="val 10000" name="adj"/>
              </a:avLst>
            </a:prstGeom>
            <a:solidFill>
              <a:srgbClr val="FFE8CA">
                <a:alpha val="89411"/>
              </a:srgbClr>
            </a:solidFill>
            <a:ln cap="flat" cmpd="sng" w="12700">
              <a:solidFill>
                <a:srgbClr val="FFE8CA">
                  <a:alpha val="89411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9"/>
            <p:cNvSpPr txBox="1"/>
            <p:nvPr/>
          </p:nvSpPr>
          <p:spPr>
            <a:xfrm>
              <a:off x="2438962" y="1184518"/>
              <a:ext cx="3753202" cy="9640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50" lIns="35550" spcFirstLastPara="1" rIns="35550" wrap="square" tIns="35550">
              <a:noAutofit/>
            </a:bodyPr>
            <a:lstStyle/>
            <a:p>
              <a:pPr indent="0" lvl="0" marL="0" marR="0" rtl="0" algn="ctr">
                <a:lnSpc>
                  <a:spcPct val="10714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t/>
              </a:r>
              <a:endParaRPr b="1" i="0" sz="28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indent="0" lvl="0" marL="0" marR="0" rtl="0" algn="ctr">
                <a:lnSpc>
                  <a:spcPct val="10714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t/>
              </a:r>
              <a:endParaRPr b="1" i="0" sz="28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t/>
              </a:r>
              <a:endParaRPr b="1" i="0" sz="28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245" name="Google Shape;245;p9"/>
            <p:cNvSpPr/>
            <p:nvPr/>
          </p:nvSpPr>
          <p:spPr>
            <a:xfrm rot="5300805">
              <a:off x="4182816" y="2247628"/>
              <a:ext cx="138228" cy="148227"/>
            </a:xfrm>
            <a:prstGeom prst="rightArrow">
              <a:avLst>
                <a:gd fmla="val 66700" name="adj1"/>
                <a:gd fmla="val 50000" name="adj2"/>
              </a:avLst>
            </a:prstGeom>
            <a:solidFill>
              <a:srgbClr val="21E14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9"/>
            <p:cNvSpPr/>
            <p:nvPr/>
          </p:nvSpPr>
          <p:spPr>
            <a:xfrm>
              <a:off x="2176979" y="2464910"/>
              <a:ext cx="4186416" cy="978724"/>
            </a:xfrm>
            <a:prstGeom prst="roundRect">
              <a:avLst>
                <a:gd fmla="val 10000" name="adj"/>
              </a:avLst>
            </a:prstGeom>
            <a:solidFill>
              <a:srgbClr val="CAF4D0">
                <a:alpha val="89411"/>
              </a:srgbClr>
            </a:solidFill>
            <a:ln cap="flat" cmpd="sng" w="12700">
              <a:solidFill>
                <a:srgbClr val="CAF4D0">
                  <a:alpha val="89411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9"/>
            <p:cNvSpPr txBox="1"/>
            <p:nvPr/>
          </p:nvSpPr>
          <p:spPr>
            <a:xfrm>
              <a:off x="2187388" y="2619897"/>
              <a:ext cx="4129084" cy="9213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5550" lIns="35550" spcFirstLastPara="1" rIns="35550" wrap="square" tIns="35550">
              <a:noAutofit/>
            </a:bodyPr>
            <a:lstStyle/>
            <a:p>
              <a:pPr indent="0" lvl="0" marL="0" marR="0" rtl="0" algn="ctr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zh-TW" sz="2800" u="none" cap="none" strike="noStrike">
                  <a:solidFill>
                    <a:srgbClr val="FF000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Answer Questions</a:t>
              </a:r>
              <a:endPara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14285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800"/>
                <a:buFont typeface="Microsoft JhengHei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8" name="Google Shape;248;p9"/>
          <p:cNvGrpSpPr/>
          <p:nvPr/>
        </p:nvGrpSpPr>
        <p:grpSpPr>
          <a:xfrm>
            <a:off x="402360" y="218024"/>
            <a:ext cx="2504484" cy="618456"/>
            <a:chOff x="4040" y="2456"/>
            <a:chExt cx="5582" cy="1378"/>
          </a:xfrm>
        </p:grpSpPr>
        <p:sp>
          <p:nvSpPr>
            <p:cNvPr id="249" name="Google Shape;249;p9"/>
            <p:cNvSpPr txBox="1"/>
            <p:nvPr/>
          </p:nvSpPr>
          <p:spPr>
            <a:xfrm>
              <a:off x="4040" y="2711"/>
              <a:ext cx="1274" cy="10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50"/>
                </a:buClr>
                <a:buSzPts val="2400"/>
                <a:buFont typeface="Microsoft JhengHei"/>
                <a:buNone/>
              </a:pPr>
              <a:r>
                <a:rPr b="1" i="0" lang="zh-TW" sz="2400" u="none" cap="none" strike="noStrike">
                  <a:solidFill>
                    <a:srgbClr val="00B050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02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0" name="Google Shape;250;p9"/>
            <p:cNvGrpSpPr/>
            <p:nvPr/>
          </p:nvGrpSpPr>
          <p:grpSpPr>
            <a:xfrm>
              <a:off x="5805" y="2456"/>
              <a:ext cx="3817" cy="1378"/>
              <a:chOff x="1624231" y="4581215"/>
              <a:chExt cx="2424015" cy="875400"/>
            </a:xfrm>
          </p:grpSpPr>
          <p:sp>
            <p:nvSpPr>
              <p:cNvPr id="251" name="Google Shape;251;p9"/>
              <p:cNvSpPr/>
              <p:nvPr/>
            </p:nvSpPr>
            <p:spPr>
              <a:xfrm>
                <a:off x="1624231" y="45812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" name="Google Shape;252;p9"/>
              <p:cNvSpPr/>
              <p:nvPr/>
            </p:nvSpPr>
            <p:spPr>
              <a:xfrm rot="10800000">
                <a:off x="3667246" y="5088315"/>
                <a:ext cx="381000" cy="368300"/>
              </a:xfrm>
              <a:custGeom>
                <a:rect b="b" l="l" r="r" t="t"/>
                <a:pathLst>
                  <a:path extrusionOk="0" h="368300" w="381000">
                    <a:moveTo>
                      <a:pt x="0" y="368300"/>
                    </a:moveTo>
                    <a:lnTo>
                      <a:pt x="0" y="0"/>
                    </a:lnTo>
                    <a:lnTo>
                      <a:pt x="381000" y="0"/>
                    </a:lnTo>
                  </a:path>
                </a:pathLst>
              </a:custGeom>
              <a:noFill/>
              <a:ln cap="flat" cmpd="sng" w="63500">
                <a:solidFill>
                  <a:srgbClr val="F0B13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53" name="Google Shape;253;p9"/>
          <p:cNvSpPr txBox="1"/>
          <p:nvPr/>
        </p:nvSpPr>
        <p:spPr>
          <a:xfrm>
            <a:off x="950482" y="204053"/>
            <a:ext cx="2211988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B05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說教法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B05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Teaching Methods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9"/>
          <p:cNvSpPr txBox="1"/>
          <p:nvPr/>
        </p:nvSpPr>
        <p:spPr>
          <a:xfrm>
            <a:off x="2699622" y="2166729"/>
            <a:ext cx="3675529" cy="1290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28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Greet to Me  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2800" u="none" cap="none" strike="noStrike">
                <a:solidFill>
                  <a:srgbClr val="7030A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Response a Roll Call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佈景主題">
  <a:themeElements>
    <a:clrScheme name="Office 佈景主題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2021-07-14T15:04:11Z</dcterms:created>
  <dc:creator>HIKI</dc:creator>
</cp:coreProperties>
</file>