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2" r:id="rId2"/>
    <p:sldId id="278" r:id="rId3"/>
    <p:sldId id="281" r:id="rId4"/>
    <p:sldId id="283" r:id="rId5"/>
    <p:sldId id="279" r:id="rId6"/>
    <p:sldId id="277" r:id="rId7"/>
    <p:sldId id="256" r:id="rId8"/>
    <p:sldId id="259" r:id="rId9"/>
    <p:sldId id="280" r:id="rId10"/>
    <p:sldId id="260" r:id="rId11"/>
    <p:sldId id="261" r:id="rId12"/>
    <p:sldId id="266" r:id="rId13"/>
    <p:sldId id="262" r:id="rId14"/>
    <p:sldId id="271" r:id="rId15"/>
    <p:sldId id="274" r:id="rId16"/>
    <p:sldId id="272" r:id="rId17"/>
    <p:sldId id="273" r:id="rId18"/>
    <p:sldId id="269" r:id="rId19"/>
    <p:sldId id="267" r:id="rId20"/>
    <p:sldId id="268" r:id="rId21"/>
    <p:sldId id="276" r:id="rId22"/>
  </p:sldIdLst>
  <p:sldSz cx="18288000" cy="10287000"/>
  <p:notesSz cx="6858000" cy="9144000"/>
  <p:embeddedFontLst>
    <p:embeddedFont>
      <p:font typeface="Open Sans Bold" panose="02020500000000000000" charset="-120"/>
      <p:regular r:id="rId25"/>
    </p:embeddedFont>
    <p:embeddedFont>
      <p:font typeface="Arimo" panose="02020500000000000000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M Sans Bold" panose="02020500000000000000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0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152"/>
    </p:cViewPr>
  </p:sorter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F915BF2-46BC-4A02-B965-95782E7E4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929E8D-A1BB-44E0-B543-12D223D866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81FD3-F992-40D5-B517-DA684EB0553E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DF8F1BC-7A4F-49AC-B6CB-6606149D52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8C61AF-A72E-4532-A78D-34B587987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527E2-6536-47A7-B06B-43EB6A0BE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48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B58E-107C-4355-8A22-3333D85E3CE2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FD6C-AC85-4FBC-9F1A-55D4E6246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66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8FD6C-AC85-4FBC-9F1A-55D4E624600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83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8FD6C-AC85-4FBC-9F1A-55D4E624600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37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8FD6C-AC85-4FBC-9F1A-55D4E624600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31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8FD6C-AC85-4FBC-9F1A-55D4E624600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34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sv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0" y="-58854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76401" y="584638"/>
            <a:ext cx="15011400" cy="1043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Shape of the class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734800" y="7886700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59"/>
                </a:lnTo>
                <a:lnTo>
                  <a:pt x="0" y="1546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28441" y="3883681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60"/>
                </a:lnTo>
                <a:lnTo>
                  <a:pt x="0" y="1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8DD5D3B9-41AB-4992-97AF-CB5F1B2443D4}"/>
              </a:ext>
            </a:extLst>
          </p:cNvPr>
          <p:cNvSpPr txBox="1"/>
          <p:nvPr/>
        </p:nvSpPr>
        <p:spPr>
          <a:xfrm>
            <a:off x="1447800" y="2552700"/>
            <a:ext cx="16154400" cy="6690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19"/>
              </a:lnSpc>
            </a:pPr>
            <a:r>
              <a:rPr lang="en-US" sz="5400" dirty="0">
                <a:solidFill>
                  <a:srgbClr val="000000"/>
                </a:solidFill>
                <a:latin typeface="DM Sans Bold"/>
              </a:rPr>
              <a:t>1. Talk about “Carbon footprint.”</a:t>
            </a:r>
          </a:p>
          <a:p>
            <a:pPr>
              <a:lnSpc>
                <a:spcPts val="7519"/>
              </a:lnSpc>
            </a:pPr>
            <a:endParaRPr lang="en-US" sz="5400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7519"/>
              </a:lnSpc>
            </a:pPr>
            <a:r>
              <a:rPr lang="en-US" sz="5400" dirty="0">
                <a:solidFill>
                  <a:srgbClr val="000000"/>
                </a:solidFill>
                <a:latin typeface="DM Sans Bold"/>
              </a:rPr>
              <a:t>2. Group competition.</a:t>
            </a:r>
          </a:p>
          <a:p>
            <a:pPr>
              <a:lnSpc>
                <a:spcPts val="7519"/>
              </a:lnSpc>
            </a:pPr>
            <a:endParaRPr lang="en-US" sz="5400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7519"/>
              </a:lnSpc>
            </a:pPr>
            <a:r>
              <a:rPr lang="en-US" sz="5400" dirty="0">
                <a:solidFill>
                  <a:srgbClr val="000000"/>
                </a:solidFill>
                <a:latin typeface="DM Sans Bold"/>
              </a:rPr>
              <a:t>3. Bingo activity: Find someone who say “yes.”</a:t>
            </a:r>
          </a:p>
          <a:p>
            <a:pPr>
              <a:lnSpc>
                <a:spcPts val="7519"/>
              </a:lnSpc>
            </a:pPr>
            <a:endParaRPr lang="en-US" sz="5400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7519"/>
              </a:lnSpc>
            </a:pPr>
            <a:r>
              <a:rPr lang="en-US" sz="5400" dirty="0">
                <a:solidFill>
                  <a:srgbClr val="000000"/>
                </a:solidFill>
                <a:latin typeface="DM Sans Bold"/>
              </a:rPr>
              <a:t>4. Time for sharing</a:t>
            </a:r>
          </a:p>
        </p:txBody>
      </p:sp>
    </p:spTree>
    <p:extLst>
      <p:ext uri="{BB962C8B-B14F-4D97-AF65-F5344CB8AC3E}">
        <p14:creationId xmlns:p14="http://schemas.microsoft.com/office/powerpoint/2010/main" val="6706985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199446"/>
            <a:ext cx="9288825" cy="2175108"/>
            <a:chOff x="0" y="0"/>
            <a:chExt cx="1976965" cy="462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76965" cy="462934"/>
            </a:xfrm>
            <a:custGeom>
              <a:avLst/>
              <a:gdLst/>
              <a:ahLst/>
              <a:cxnLst/>
              <a:rect l="l" t="t" r="r" b="b"/>
              <a:pathLst>
                <a:path w="1976965" h="462934">
                  <a:moveTo>
                    <a:pt x="0" y="0"/>
                  </a:moveTo>
                  <a:lnTo>
                    <a:pt x="1976965" y="0"/>
                  </a:lnTo>
                  <a:lnTo>
                    <a:pt x="1976965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9199446"/>
            <a:ext cx="9144000" cy="2175108"/>
            <a:chOff x="0" y="0"/>
            <a:chExt cx="1946142" cy="46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6142" cy="462934"/>
            </a:xfrm>
            <a:custGeom>
              <a:avLst/>
              <a:gdLst/>
              <a:ahLst/>
              <a:cxnLst/>
              <a:rect l="l" t="t" r="r" b="b"/>
              <a:pathLst>
                <a:path w="1946142" h="462934">
                  <a:moveTo>
                    <a:pt x="0" y="0"/>
                  </a:moveTo>
                  <a:lnTo>
                    <a:pt x="1946142" y="0"/>
                  </a:lnTo>
                  <a:lnTo>
                    <a:pt x="1946142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-58854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042481" y="584638"/>
            <a:ext cx="12203037" cy="992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7093" dirty="0">
                <a:solidFill>
                  <a:srgbClr val="000000"/>
                </a:solidFill>
                <a:latin typeface="DM Sans Bold"/>
              </a:rPr>
              <a:t>Have you ever …?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712640" y="6375616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59"/>
                </a:lnTo>
                <a:lnTo>
                  <a:pt x="0" y="1546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2742112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60"/>
                </a:lnTo>
                <a:lnTo>
                  <a:pt x="0" y="1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4" descr="6 Steps to Making Personal Changes When Chanting for a Goal | Margaret ...">
            <a:extLst>
              <a:ext uri="{FF2B5EF4-FFF2-40B4-BE49-F238E27FC236}">
                <a16:creationId xmlns:a16="http://schemas.microsoft.com/office/drawing/2014/main" id="{6FBC828E-2F2D-4924-9D49-33CFEF7E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63" y="2369907"/>
            <a:ext cx="9630337" cy="68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7" y="18420"/>
            <a:ext cx="18508016" cy="3818963"/>
            <a:chOff x="0" y="0"/>
            <a:chExt cx="393911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9821" y="1114295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3892" y="1442104"/>
            <a:ext cx="3885656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1. A  from each 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3892" y="3407715"/>
            <a:ext cx="8038708" cy="2274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91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bring your shopping bag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551595" y="2928196"/>
            <a:ext cx="2215304" cy="2215304"/>
          </a:xfrm>
          <a:custGeom>
            <a:avLst/>
            <a:gdLst/>
            <a:ahLst/>
            <a:cxnLst/>
            <a:rect l="l" t="t" r="r" b="b"/>
            <a:pathLst>
              <a:path w="2215304" h="2215304">
                <a:moveTo>
                  <a:pt x="0" y="0"/>
                </a:moveTo>
                <a:lnTo>
                  <a:pt x="2215304" y="0"/>
                </a:lnTo>
                <a:lnTo>
                  <a:pt x="2215304" y="2215304"/>
                </a:lnTo>
                <a:lnTo>
                  <a:pt x="0" y="221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242" name="Picture 2" descr="bring shopping bag 圖片 的圖片結果">
            <a:extLst>
              <a:ext uri="{FF2B5EF4-FFF2-40B4-BE49-F238E27FC236}">
                <a16:creationId xmlns:a16="http://schemas.microsoft.com/office/drawing/2014/main" id="{B6BBE5EE-CFC2-4166-BAC8-25F03CED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664" y="3111390"/>
            <a:ext cx="6846018" cy="48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0A636DE-59C5-4B1E-BDF4-F09419160B71}"/>
              </a:ext>
            </a:extLst>
          </p:cNvPr>
          <p:cNvSpPr/>
          <p:nvPr/>
        </p:nvSpPr>
        <p:spPr>
          <a:xfrm>
            <a:off x="7086600" y="158229"/>
            <a:ext cx="10172700" cy="193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0070C0"/>
                </a:solidFill>
                <a:latin typeface="DM Sans Bold"/>
              </a:rPr>
              <a:t>Q: Have you ever………………....….….…….…?</a:t>
            </a:r>
          </a:p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FF0000"/>
                </a:solidFill>
                <a:latin typeface="DM Sans Bold"/>
              </a:rPr>
              <a:t>A: Yes, I have…/No, I haven’t…before.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65404"/>
            <a:ext cx="18508016" cy="2687685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7644" y="1164094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3892" y="1442104"/>
            <a:ext cx="3885656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2. B from each 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3892" y="3407715"/>
            <a:ext cx="8038708" cy="4506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91"/>
              </a:lnSpc>
            </a:pPr>
            <a:r>
              <a:rPr lang="en-US" sz="8199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8800" dirty="0">
                <a:solidFill>
                  <a:srgbClr val="000000"/>
                </a:solidFill>
                <a:latin typeface="DM Sans Bold"/>
              </a:rPr>
              <a:t>read any books about climate crisis</a:t>
            </a:r>
          </a:p>
          <a:p>
            <a:pPr>
              <a:lnSpc>
                <a:spcPts val="8691"/>
              </a:lnSpc>
            </a:pPr>
            <a:r>
              <a:rPr lang="en-US" altLang="zh-TW" sz="8800" dirty="0">
                <a:solidFill>
                  <a:srgbClr val="000000"/>
                </a:solidFill>
                <a:latin typeface="DM Sans Bold"/>
              </a:rPr>
              <a:t>(</a:t>
            </a:r>
            <a:r>
              <a:rPr lang="zh-TW" altLang="en-US" sz="8800" dirty="0">
                <a:solidFill>
                  <a:srgbClr val="000000"/>
                </a:solidFill>
                <a:latin typeface="DM Sans Bold"/>
              </a:rPr>
              <a:t>氣候危機</a:t>
            </a:r>
            <a:r>
              <a:rPr lang="en-US" altLang="zh-TW" sz="8800" dirty="0">
                <a:solidFill>
                  <a:srgbClr val="000000"/>
                </a:solidFill>
                <a:latin typeface="DM Sans Bold"/>
              </a:rPr>
              <a:t>)</a:t>
            </a:r>
            <a:endParaRPr lang="en-US" sz="8800" dirty="0">
              <a:solidFill>
                <a:srgbClr val="000000"/>
              </a:solidFill>
              <a:latin typeface="DM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005583" y="2851265"/>
            <a:ext cx="2215304" cy="2215304"/>
          </a:xfrm>
          <a:custGeom>
            <a:avLst/>
            <a:gdLst/>
            <a:ahLst/>
            <a:cxnLst/>
            <a:rect l="l" t="t" r="r" b="b"/>
            <a:pathLst>
              <a:path w="2215304" h="2215304">
                <a:moveTo>
                  <a:pt x="0" y="0"/>
                </a:moveTo>
                <a:lnTo>
                  <a:pt x="2215304" y="0"/>
                </a:lnTo>
                <a:lnTo>
                  <a:pt x="2215304" y="2215304"/>
                </a:lnTo>
                <a:lnTo>
                  <a:pt x="0" y="221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290" name="Picture 2" descr="Buy Climate Crisis for Beginners by Andy Prentice | Children's Books ...">
            <a:extLst>
              <a:ext uri="{FF2B5EF4-FFF2-40B4-BE49-F238E27FC236}">
                <a16:creationId xmlns:a16="http://schemas.microsoft.com/office/drawing/2014/main" id="{4CC135F1-29AF-4827-83B8-4B6002BC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16266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DB845D6-CB22-43EC-8D14-D2AF309923C5}"/>
              </a:ext>
            </a:extLst>
          </p:cNvPr>
          <p:cNvSpPr/>
          <p:nvPr/>
        </p:nvSpPr>
        <p:spPr>
          <a:xfrm>
            <a:off x="7158280" y="47198"/>
            <a:ext cx="10172700" cy="193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0070C0"/>
                </a:solidFill>
                <a:latin typeface="DM Sans Bold"/>
              </a:rPr>
              <a:t>Q: Have you ever………………....….….…….…?</a:t>
            </a:r>
          </a:p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FF0000"/>
                </a:solidFill>
                <a:latin typeface="DM Sans Bold"/>
              </a:rPr>
              <a:t>A: Yes, I have…/No, I haven’t…before.</a:t>
            </a:r>
          </a:p>
        </p:txBody>
      </p:sp>
    </p:spTree>
    <p:extLst>
      <p:ext uri="{BB962C8B-B14F-4D97-AF65-F5344CB8AC3E}">
        <p14:creationId xmlns:p14="http://schemas.microsoft.com/office/powerpoint/2010/main" val="21407416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7" y="57356"/>
            <a:ext cx="18508016" cy="2175108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13429" y="1323308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89677" y="1579893"/>
            <a:ext cx="3885656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3. C from each team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752432"/>
            <a:ext cx="8405938" cy="1838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8"/>
              </a:lnSpc>
            </a:pPr>
            <a:r>
              <a:rPr lang="en-US" sz="6677" dirty="0">
                <a:solidFill>
                  <a:srgbClr val="000000"/>
                </a:solidFill>
                <a:latin typeface="DM Sans Bold"/>
              </a:rPr>
              <a:t>eat a meal without meat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757154" y="2451386"/>
            <a:ext cx="1502146" cy="1502146"/>
          </a:xfrm>
          <a:custGeom>
            <a:avLst/>
            <a:gdLst/>
            <a:ahLst/>
            <a:cxnLst/>
            <a:rect l="l" t="t" r="r" b="b"/>
            <a:pathLst>
              <a:path w="1502146" h="1502146">
                <a:moveTo>
                  <a:pt x="0" y="0"/>
                </a:moveTo>
                <a:lnTo>
                  <a:pt x="1502146" y="0"/>
                </a:lnTo>
                <a:lnTo>
                  <a:pt x="1502146" y="1502146"/>
                </a:lnTo>
                <a:lnTo>
                  <a:pt x="0" y="150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266" name="Picture 2" descr="Healthy Eating 101: Trying Meatless – small eats">
            <a:extLst>
              <a:ext uri="{FF2B5EF4-FFF2-40B4-BE49-F238E27FC236}">
                <a16:creationId xmlns:a16="http://schemas.microsoft.com/office/drawing/2014/main" id="{E1AA1964-96F9-421E-BB09-6AFEAC55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9" y="3087818"/>
            <a:ext cx="7624999" cy="44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38F99C3-CC84-4522-8FE1-6A368F4AA24D}"/>
              </a:ext>
            </a:extLst>
          </p:cNvPr>
          <p:cNvSpPr/>
          <p:nvPr/>
        </p:nvSpPr>
        <p:spPr>
          <a:xfrm>
            <a:off x="7086600" y="158229"/>
            <a:ext cx="10172700" cy="193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0070C0"/>
                </a:solidFill>
                <a:latin typeface="DM Sans Bold"/>
              </a:rPr>
              <a:t>Q: Have you ever………………....….….…….…?</a:t>
            </a:r>
          </a:p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FF0000"/>
                </a:solidFill>
                <a:latin typeface="DM Sans Bold"/>
              </a:rPr>
              <a:t>A: Yes, I have…/No, I haven’t…before.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65403"/>
            <a:ext cx="18508016" cy="2655368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7644" y="1164094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3892" y="1442104"/>
            <a:ext cx="3885656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4. D from each 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3892" y="3407715"/>
            <a:ext cx="8038708" cy="2274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91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plant any trees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551595" y="2928196"/>
            <a:ext cx="2215304" cy="2215304"/>
          </a:xfrm>
          <a:custGeom>
            <a:avLst/>
            <a:gdLst/>
            <a:ahLst/>
            <a:cxnLst/>
            <a:rect l="l" t="t" r="r" b="b"/>
            <a:pathLst>
              <a:path w="2215304" h="2215304">
                <a:moveTo>
                  <a:pt x="0" y="0"/>
                </a:moveTo>
                <a:lnTo>
                  <a:pt x="2215304" y="0"/>
                </a:lnTo>
                <a:lnTo>
                  <a:pt x="2215304" y="2215304"/>
                </a:lnTo>
                <a:lnTo>
                  <a:pt x="0" y="221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122" name="Picture 2" descr="plant trees 圖片 的圖片結果">
            <a:extLst>
              <a:ext uri="{FF2B5EF4-FFF2-40B4-BE49-F238E27FC236}">
                <a16:creationId xmlns:a16="http://schemas.microsoft.com/office/drawing/2014/main" id="{83210B54-5DD5-4CE1-9F25-59F52D50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3253560"/>
            <a:ext cx="6115262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BD4A64F-E455-4201-8A74-E4D39A146D4A}"/>
              </a:ext>
            </a:extLst>
          </p:cNvPr>
          <p:cNvSpPr/>
          <p:nvPr/>
        </p:nvSpPr>
        <p:spPr>
          <a:xfrm>
            <a:off x="7086600" y="158229"/>
            <a:ext cx="10172700" cy="193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0070C0"/>
                </a:solidFill>
                <a:latin typeface="DM Sans Bold"/>
              </a:rPr>
              <a:t>Q: Have you ever………………....….….…….…?</a:t>
            </a:r>
          </a:p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FF0000"/>
                </a:solidFill>
                <a:latin typeface="DM Sans Bold"/>
              </a:rPr>
              <a:t>A: Yes, I have…/No, I haven’t…before.</a:t>
            </a:r>
          </a:p>
        </p:txBody>
      </p:sp>
    </p:spTree>
    <p:extLst>
      <p:ext uri="{BB962C8B-B14F-4D97-AF65-F5344CB8AC3E}">
        <p14:creationId xmlns:p14="http://schemas.microsoft.com/office/powerpoint/2010/main" val="10053070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48534"/>
            <a:ext cx="18288000" cy="3229833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200" y="1126571"/>
            <a:ext cx="4076596" cy="928745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3892" y="1442104"/>
            <a:ext cx="3885656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5. D/E from each team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3892" y="3407715"/>
            <a:ext cx="8038708" cy="2274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91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clean up the beach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551595" y="2928196"/>
            <a:ext cx="2215304" cy="2215304"/>
          </a:xfrm>
          <a:custGeom>
            <a:avLst/>
            <a:gdLst/>
            <a:ahLst/>
            <a:cxnLst/>
            <a:rect l="l" t="t" r="r" b="b"/>
            <a:pathLst>
              <a:path w="2215304" h="2215304">
                <a:moveTo>
                  <a:pt x="0" y="0"/>
                </a:moveTo>
                <a:lnTo>
                  <a:pt x="2215304" y="0"/>
                </a:lnTo>
                <a:lnTo>
                  <a:pt x="2215304" y="2215304"/>
                </a:lnTo>
                <a:lnTo>
                  <a:pt x="0" y="221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136332" y="497843"/>
            <a:ext cx="1122968" cy="530857"/>
          </a:xfrm>
          <a:custGeom>
            <a:avLst/>
            <a:gdLst/>
            <a:ahLst/>
            <a:cxnLst/>
            <a:rect l="l" t="t" r="r" b="b"/>
            <a:pathLst>
              <a:path w="1122968" h="530857">
                <a:moveTo>
                  <a:pt x="0" y="0"/>
                </a:moveTo>
                <a:lnTo>
                  <a:pt x="1122968" y="0"/>
                </a:lnTo>
                <a:lnTo>
                  <a:pt x="1122968" y="530857"/>
                </a:lnTo>
                <a:lnTo>
                  <a:pt x="0" y="530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194" name="Picture 2" descr="clean up the beach 圖片 的圖片結果">
            <a:extLst>
              <a:ext uri="{FF2B5EF4-FFF2-40B4-BE49-F238E27FC236}">
                <a16:creationId xmlns:a16="http://schemas.microsoft.com/office/drawing/2014/main" id="{A9695918-597B-4201-A92C-FC5D1103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910" y="3225125"/>
            <a:ext cx="7286625" cy="48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1FA0CEF-DF09-4933-A353-72396C80194D}"/>
              </a:ext>
            </a:extLst>
          </p:cNvPr>
          <p:cNvSpPr/>
          <p:nvPr/>
        </p:nvSpPr>
        <p:spPr>
          <a:xfrm>
            <a:off x="7086600" y="158229"/>
            <a:ext cx="10172700" cy="193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0070C0"/>
                </a:solidFill>
                <a:latin typeface="DM Sans Bold"/>
              </a:rPr>
              <a:t>Q: Have you ever………………....….….…….…?</a:t>
            </a:r>
          </a:p>
          <a:p>
            <a:pPr algn="r">
              <a:lnSpc>
                <a:spcPts val="7519"/>
              </a:lnSpc>
            </a:pPr>
            <a:r>
              <a:rPr lang="en-US" altLang="zh-TW" sz="4400" dirty="0">
                <a:solidFill>
                  <a:srgbClr val="FF0000"/>
                </a:solidFill>
                <a:latin typeface="DM Sans Bold"/>
              </a:rPr>
              <a:t>A: Yes, I have…/No, I haven’t…before.</a:t>
            </a:r>
          </a:p>
        </p:txBody>
      </p:sp>
    </p:spTree>
    <p:extLst>
      <p:ext uri="{BB962C8B-B14F-4D97-AF65-F5344CB8AC3E}">
        <p14:creationId xmlns:p14="http://schemas.microsoft.com/office/powerpoint/2010/main" val="31550576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65404"/>
            <a:ext cx="18508016" cy="2569677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3800" y="1113052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86296" y="1387921"/>
            <a:ext cx="3885656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6. A from each team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752432"/>
            <a:ext cx="8405938" cy="1838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8"/>
              </a:lnSpc>
            </a:pPr>
            <a:r>
              <a:rPr lang="en-US" sz="6677" dirty="0">
                <a:solidFill>
                  <a:srgbClr val="000000"/>
                </a:solidFill>
                <a:latin typeface="DM Sans Bold"/>
              </a:rPr>
              <a:t>live as car-free as possible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757154" y="2451386"/>
            <a:ext cx="1502146" cy="1502146"/>
          </a:xfrm>
          <a:custGeom>
            <a:avLst/>
            <a:gdLst/>
            <a:ahLst/>
            <a:cxnLst/>
            <a:rect l="l" t="t" r="r" b="b"/>
            <a:pathLst>
              <a:path w="1502146" h="1502146">
                <a:moveTo>
                  <a:pt x="0" y="0"/>
                </a:moveTo>
                <a:lnTo>
                  <a:pt x="1502146" y="0"/>
                </a:lnTo>
                <a:lnTo>
                  <a:pt x="1502146" y="1502146"/>
                </a:lnTo>
                <a:lnTo>
                  <a:pt x="0" y="150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659435" y="398580"/>
            <a:ext cx="1122968" cy="530857"/>
          </a:xfrm>
          <a:custGeom>
            <a:avLst/>
            <a:gdLst/>
            <a:ahLst/>
            <a:cxnLst/>
            <a:rect l="l" t="t" r="r" b="b"/>
            <a:pathLst>
              <a:path w="1122968" h="530857">
                <a:moveTo>
                  <a:pt x="0" y="0"/>
                </a:moveTo>
                <a:lnTo>
                  <a:pt x="1122968" y="0"/>
                </a:lnTo>
                <a:lnTo>
                  <a:pt x="1122968" y="530857"/>
                </a:lnTo>
                <a:lnTo>
                  <a:pt x="0" y="530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146" name="Picture 2" descr="14 Years Not a Slave to Cars | A Dude Abikes">
            <a:extLst>
              <a:ext uri="{FF2B5EF4-FFF2-40B4-BE49-F238E27FC236}">
                <a16:creationId xmlns:a16="http://schemas.microsoft.com/office/drawing/2014/main" id="{8B12E533-8149-4879-AF57-F54DD01F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50" y="2023265"/>
            <a:ext cx="6113280" cy="84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E266652-3755-41F2-869A-2693908E3EBA}"/>
              </a:ext>
            </a:extLst>
          </p:cNvPr>
          <p:cNvSpPr/>
          <p:nvPr/>
        </p:nvSpPr>
        <p:spPr>
          <a:xfrm>
            <a:off x="8747022" y="158230"/>
            <a:ext cx="6309768" cy="101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5400" dirty="0">
                <a:solidFill>
                  <a:srgbClr val="000000"/>
                </a:solidFill>
                <a:latin typeface="DM Sans Bold"/>
              </a:rPr>
              <a:t>Have you ever…?</a:t>
            </a:r>
          </a:p>
        </p:txBody>
      </p:sp>
    </p:spTree>
    <p:extLst>
      <p:ext uri="{BB962C8B-B14F-4D97-AF65-F5344CB8AC3E}">
        <p14:creationId xmlns:p14="http://schemas.microsoft.com/office/powerpoint/2010/main" val="38865647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7" y="6195"/>
            <a:ext cx="18508016" cy="2175108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24248" y="1482513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00496" y="1762459"/>
            <a:ext cx="3885656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7. B from each team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752432"/>
            <a:ext cx="8405938" cy="9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8"/>
              </a:lnSpc>
            </a:pPr>
            <a:r>
              <a:rPr lang="en-US" sz="6677" dirty="0" err="1">
                <a:solidFill>
                  <a:srgbClr val="000000"/>
                </a:solidFill>
                <a:latin typeface="DM Sans Bold"/>
              </a:rPr>
              <a:t>Fsort</a:t>
            </a:r>
            <a:r>
              <a:rPr lang="en-US" sz="6677" dirty="0">
                <a:solidFill>
                  <a:srgbClr val="000000"/>
                </a:solidFill>
                <a:latin typeface="DM Sans Bold"/>
              </a:rPr>
              <a:t> the garbage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757154" y="2451386"/>
            <a:ext cx="1502146" cy="1502146"/>
          </a:xfrm>
          <a:custGeom>
            <a:avLst/>
            <a:gdLst/>
            <a:ahLst/>
            <a:cxnLst/>
            <a:rect l="l" t="t" r="r" b="b"/>
            <a:pathLst>
              <a:path w="1502146" h="1502146">
                <a:moveTo>
                  <a:pt x="0" y="0"/>
                </a:moveTo>
                <a:lnTo>
                  <a:pt x="1502146" y="0"/>
                </a:lnTo>
                <a:lnTo>
                  <a:pt x="1502146" y="1502146"/>
                </a:lnTo>
                <a:lnTo>
                  <a:pt x="0" y="150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385259" y="398580"/>
            <a:ext cx="1122968" cy="530857"/>
          </a:xfrm>
          <a:custGeom>
            <a:avLst/>
            <a:gdLst/>
            <a:ahLst/>
            <a:cxnLst/>
            <a:rect l="l" t="t" r="r" b="b"/>
            <a:pathLst>
              <a:path w="1122968" h="530857">
                <a:moveTo>
                  <a:pt x="0" y="0"/>
                </a:moveTo>
                <a:lnTo>
                  <a:pt x="1122968" y="0"/>
                </a:lnTo>
                <a:lnTo>
                  <a:pt x="1122968" y="530857"/>
                </a:lnTo>
                <a:lnTo>
                  <a:pt x="0" y="530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172" name="Picture 4" descr="sort out 圖片 的圖片結果">
            <a:extLst>
              <a:ext uri="{FF2B5EF4-FFF2-40B4-BE49-F238E27FC236}">
                <a16:creationId xmlns:a16="http://schemas.microsoft.com/office/drawing/2014/main" id="{D35E53B0-3AAE-48D7-AEDB-5C7843F4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" y="2373735"/>
            <a:ext cx="9631579" cy="5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1211F70-68FF-4248-9006-95D6695C2E57}"/>
              </a:ext>
            </a:extLst>
          </p:cNvPr>
          <p:cNvSpPr/>
          <p:nvPr/>
        </p:nvSpPr>
        <p:spPr>
          <a:xfrm>
            <a:off x="8747022" y="158230"/>
            <a:ext cx="6309768" cy="101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5400" dirty="0">
                <a:solidFill>
                  <a:srgbClr val="000000"/>
                </a:solidFill>
                <a:latin typeface="DM Sans Bold"/>
              </a:rPr>
              <a:t>Have you ever…?</a:t>
            </a:r>
          </a:p>
        </p:txBody>
      </p:sp>
    </p:spTree>
    <p:extLst>
      <p:ext uri="{BB962C8B-B14F-4D97-AF65-F5344CB8AC3E}">
        <p14:creationId xmlns:p14="http://schemas.microsoft.com/office/powerpoint/2010/main" val="25041893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7" y="-1"/>
            <a:ext cx="18508016" cy="2600861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6600" y="1709639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09987" y="1966224"/>
            <a:ext cx="3632224" cy="378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8. C from each team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752432"/>
            <a:ext cx="8405938" cy="100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8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drink tap water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757154" y="1929995"/>
            <a:ext cx="1502146" cy="1502146"/>
          </a:xfrm>
          <a:custGeom>
            <a:avLst/>
            <a:gdLst/>
            <a:ahLst/>
            <a:cxnLst/>
            <a:rect l="l" t="t" r="r" b="b"/>
            <a:pathLst>
              <a:path w="1502146" h="1502146">
                <a:moveTo>
                  <a:pt x="0" y="0"/>
                </a:moveTo>
                <a:lnTo>
                  <a:pt x="1502146" y="0"/>
                </a:lnTo>
                <a:lnTo>
                  <a:pt x="1502146" y="1502146"/>
                </a:lnTo>
                <a:lnTo>
                  <a:pt x="0" y="150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136332" y="398580"/>
            <a:ext cx="1122968" cy="530857"/>
          </a:xfrm>
          <a:custGeom>
            <a:avLst/>
            <a:gdLst/>
            <a:ahLst/>
            <a:cxnLst/>
            <a:rect l="l" t="t" r="r" b="b"/>
            <a:pathLst>
              <a:path w="1122968" h="530857">
                <a:moveTo>
                  <a:pt x="0" y="0"/>
                </a:moveTo>
                <a:lnTo>
                  <a:pt x="1122968" y="0"/>
                </a:lnTo>
                <a:lnTo>
                  <a:pt x="1122968" y="530857"/>
                </a:lnTo>
                <a:lnTo>
                  <a:pt x="0" y="530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drink tap water 圖片 的圖片結果">
            <a:extLst>
              <a:ext uri="{FF2B5EF4-FFF2-40B4-BE49-F238E27FC236}">
                <a16:creationId xmlns:a16="http://schemas.microsoft.com/office/drawing/2014/main" id="{D563270F-281C-4074-88E0-2122A909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73" y="3098585"/>
            <a:ext cx="6875906" cy="47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13D315D-00E7-4ACF-B3CE-285F8DE8563A}"/>
              </a:ext>
            </a:extLst>
          </p:cNvPr>
          <p:cNvSpPr/>
          <p:nvPr/>
        </p:nvSpPr>
        <p:spPr>
          <a:xfrm>
            <a:off x="8747022" y="158230"/>
            <a:ext cx="6309768" cy="101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5400" dirty="0">
                <a:solidFill>
                  <a:srgbClr val="000000"/>
                </a:solidFill>
                <a:latin typeface="DM Sans Bold"/>
              </a:rPr>
              <a:t>Have you ever…?</a:t>
            </a:r>
          </a:p>
        </p:txBody>
      </p:sp>
    </p:spTree>
    <p:extLst>
      <p:ext uri="{BB962C8B-B14F-4D97-AF65-F5344CB8AC3E}">
        <p14:creationId xmlns:p14="http://schemas.microsoft.com/office/powerpoint/2010/main" val="11583681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66"/>
            <a:ext cx="18508016" cy="2449420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07994" y="1465836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34758" y="1663194"/>
            <a:ext cx="3784624" cy="378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9. D from each team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752432"/>
            <a:ext cx="8405938" cy="1838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8"/>
              </a:lnSpc>
            </a:pPr>
            <a:r>
              <a:rPr lang="en-US" sz="6677" dirty="0">
                <a:solidFill>
                  <a:srgbClr val="000000"/>
                </a:solidFill>
                <a:latin typeface="DM Sans Bold"/>
              </a:rPr>
              <a:t>buy second-hand clothes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757154" y="2451386"/>
            <a:ext cx="1502146" cy="1502146"/>
          </a:xfrm>
          <a:custGeom>
            <a:avLst/>
            <a:gdLst/>
            <a:ahLst/>
            <a:cxnLst/>
            <a:rect l="l" t="t" r="r" b="b"/>
            <a:pathLst>
              <a:path w="1502146" h="1502146">
                <a:moveTo>
                  <a:pt x="0" y="0"/>
                </a:moveTo>
                <a:lnTo>
                  <a:pt x="1502146" y="0"/>
                </a:lnTo>
                <a:lnTo>
                  <a:pt x="1502146" y="1502146"/>
                </a:lnTo>
                <a:lnTo>
                  <a:pt x="0" y="150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544800" y="398580"/>
            <a:ext cx="1122968" cy="530857"/>
          </a:xfrm>
          <a:custGeom>
            <a:avLst/>
            <a:gdLst/>
            <a:ahLst/>
            <a:cxnLst/>
            <a:rect l="l" t="t" r="r" b="b"/>
            <a:pathLst>
              <a:path w="1122968" h="530857">
                <a:moveTo>
                  <a:pt x="0" y="0"/>
                </a:moveTo>
                <a:lnTo>
                  <a:pt x="1122968" y="0"/>
                </a:lnTo>
                <a:lnTo>
                  <a:pt x="1122968" y="530857"/>
                </a:lnTo>
                <a:lnTo>
                  <a:pt x="0" y="530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買二手衣 圖片 的圖片結果">
            <a:extLst>
              <a:ext uri="{FF2B5EF4-FFF2-40B4-BE49-F238E27FC236}">
                <a16:creationId xmlns:a16="http://schemas.microsoft.com/office/drawing/2014/main" id="{E998BF35-2A27-47F0-8903-75E43461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" y="2999513"/>
            <a:ext cx="7215188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4BB5630-4796-452A-91C4-8B9031858697}"/>
              </a:ext>
            </a:extLst>
          </p:cNvPr>
          <p:cNvSpPr/>
          <p:nvPr/>
        </p:nvSpPr>
        <p:spPr>
          <a:xfrm>
            <a:off x="8747022" y="158230"/>
            <a:ext cx="6309768" cy="101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5400" dirty="0">
                <a:solidFill>
                  <a:srgbClr val="000000"/>
                </a:solidFill>
                <a:latin typeface="DM Sans Bold"/>
              </a:rPr>
              <a:t>Have you ever…?</a:t>
            </a:r>
          </a:p>
        </p:txBody>
      </p:sp>
    </p:spTree>
    <p:extLst>
      <p:ext uri="{BB962C8B-B14F-4D97-AF65-F5344CB8AC3E}">
        <p14:creationId xmlns:p14="http://schemas.microsoft.com/office/powerpoint/2010/main" val="8165389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199446"/>
            <a:ext cx="9288825" cy="2175108"/>
            <a:chOff x="0" y="0"/>
            <a:chExt cx="1976965" cy="462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76965" cy="462934"/>
            </a:xfrm>
            <a:custGeom>
              <a:avLst/>
              <a:gdLst/>
              <a:ahLst/>
              <a:cxnLst/>
              <a:rect l="l" t="t" r="r" b="b"/>
              <a:pathLst>
                <a:path w="1976965" h="462934">
                  <a:moveTo>
                    <a:pt x="0" y="0"/>
                  </a:moveTo>
                  <a:lnTo>
                    <a:pt x="1976965" y="0"/>
                  </a:lnTo>
                  <a:lnTo>
                    <a:pt x="1976965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9199446"/>
            <a:ext cx="9144000" cy="2175108"/>
            <a:chOff x="0" y="0"/>
            <a:chExt cx="1946142" cy="46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6142" cy="462934"/>
            </a:xfrm>
            <a:custGeom>
              <a:avLst/>
              <a:gdLst/>
              <a:ahLst/>
              <a:cxnLst/>
              <a:rect l="l" t="t" r="r" b="b"/>
              <a:pathLst>
                <a:path w="1946142" h="462934">
                  <a:moveTo>
                    <a:pt x="0" y="0"/>
                  </a:moveTo>
                  <a:lnTo>
                    <a:pt x="1946142" y="0"/>
                  </a:lnTo>
                  <a:lnTo>
                    <a:pt x="1946142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-58854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76401" y="584638"/>
            <a:ext cx="15011400" cy="1043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What is “carbon footprint”?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712640" y="6375616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59"/>
                </a:lnTo>
                <a:lnTo>
                  <a:pt x="0" y="1546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2742112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60"/>
                </a:lnTo>
                <a:lnTo>
                  <a:pt x="0" y="1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查看相關的圖片詳細資料。「碳标签」8月起出口法国服装要贴“碳标签”_碳中和生活网">
            <a:extLst>
              <a:ext uri="{FF2B5EF4-FFF2-40B4-BE49-F238E27FC236}">
                <a16:creationId xmlns:a16="http://schemas.microsoft.com/office/drawing/2014/main" id="{62EDDC09-1342-4A83-88FE-2A10F84C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16" y="2271942"/>
            <a:ext cx="12259018" cy="67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6605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18508016" cy="2620719"/>
            <a:chOff x="0" y="0"/>
            <a:chExt cx="3939111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9111" cy="462934"/>
            </a:xfrm>
            <a:custGeom>
              <a:avLst/>
              <a:gdLst/>
              <a:ahLst/>
              <a:cxnLst/>
              <a:rect l="l" t="t" r="r" b="b"/>
              <a:pathLst>
                <a:path w="3939111" h="462934">
                  <a:moveTo>
                    <a:pt x="0" y="0"/>
                  </a:moveTo>
                  <a:lnTo>
                    <a:pt x="3939111" y="0"/>
                  </a:lnTo>
                  <a:lnTo>
                    <a:pt x="3939111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69100" y="1729497"/>
            <a:ext cx="4038152" cy="891222"/>
            <a:chOff x="0" y="0"/>
            <a:chExt cx="996702" cy="21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6702" cy="219972"/>
            </a:xfrm>
            <a:custGeom>
              <a:avLst/>
              <a:gdLst/>
              <a:ahLst/>
              <a:cxnLst/>
              <a:rect l="l" t="t" r="r" b="b"/>
              <a:pathLst>
                <a:path w="996702" h="219972">
                  <a:moveTo>
                    <a:pt x="0" y="0"/>
                  </a:moveTo>
                  <a:lnTo>
                    <a:pt x="996702" y="0"/>
                  </a:lnTo>
                  <a:lnTo>
                    <a:pt x="996702" y="219972"/>
                  </a:lnTo>
                  <a:lnTo>
                    <a:pt x="0" y="21997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69100" y="2019861"/>
            <a:ext cx="3885656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 dirty="0">
                <a:solidFill>
                  <a:srgbClr val="000000"/>
                </a:solidFill>
                <a:latin typeface="DM Sans Bold"/>
              </a:rPr>
              <a:t>10. C/E from each team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752432"/>
            <a:ext cx="8405938" cy="9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8"/>
              </a:lnSpc>
            </a:pPr>
            <a:r>
              <a:rPr lang="en-US" sz="6677" dirty="0">
                <a:solidFill>
                  <a:srgbClr val="000000"/>
                </a:solidFill>
                <a:latin typeface="DM Sans Bold"/>
              </a:rPr>
              <a:t>fix broken things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757154" y="2451386"/>
            <a:ext cx="1502146" cy="1502146"/>
          </a:xfrm>
          <a:custGeom>
            <a:avLst/>
            <a:gdLst/>
            <a:ahLst/>
            <a:cxnLst/>
            <a:rect l="l" t="t" r="r" b="b"/>
            <a:pathLst>
              <a:path w="1502146" h="1502146">
                <a:moveTo>
                  <a:pt x="0" y="0"/>
                </a:moveTo>
                <a:lnTo>
                  <a:pt x="1502146" y="0"/>
                </a:lnTo>
                <a:lnTo>
                  <a:pt x="1502146" y="1502146"/>
                </a:lnTo>
                <a:lnTo>
                  <a:pt x="0" y="150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195670" y="398580"/>
            <a:ext cx="1122968" cy="530857"/>
          </a:xfrm>
          <a:custGeom>
            <a:avLst/>
            <a:gdLst/>
            <a:ahLst/>
            <a:cxnLst/>
            <a:rect l="l" t="t" r="r" b="b"/>
            <a:pathLst>
              <a:path w="1122968" h="530857">
                <a:moveTo>
                  <a:pt x="0" y="0"/>
                </a:moveTo>
                <a:lnTo>
                  <a:pt x="1122968" y="0"/>
                </a:lnTo>
                <a:lnTo>
                  <a:pt x="1122968" y="530857"/>
                </a:lnTo>
                <a:lnTo>
                  <a:pt x="0" y="530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074" name="Picture 2" descr="fix broken things 圖片 的圖片結果">
            <a:extLst>
              <a:ext uri="{FF2B5EF4-FFF2-40B4-BE49-F238E27FC236}">
                <a16:creationId xmlns:a16="http://schemas.microsoft.com/office/drawing/2014/main" id="{BD41E944-4282-49B3-AE9D-B18CEC2A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36" y="3016008"/>
            <a:ext cx="6510035" cy="44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DDD66E0-ABB7-49A5-9FAE-E514B4AC207B}"/>
              </a:ext>
            </a:extLst>
          </p:cNvPr>
          <p:cNvSpPr/>
          <p:nvPr/>
        </p:nvSpPr>
        <p:spPr>
          <a:xfrm>
            <a:off x="8747022" y="158230"/>
            <a:ext cx="6309768" cy="101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5400" dirty="0">
                <a:solidFill>
                  <a:srgbClr val="000000"/>
                </a:solidFill>
                <a:latin typeface="DM Sans Bold"/>
              </a:rPr>
              <a:t>Have you ever…?</a:t>
            </a:r>
          </a:p>
        </p:txBody>
      </p:sp>
    </p:spTree>
    <p:extLst>
      <p:ext uri="{BB962C8B-B14F-4D97-AF65-F5344CB8AC3E}">
        <p14:creationId xmlns:p14="http://schemas.microsoft.com/office/powerpoint/2010/main" val="293687278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281402-9C97-47DB-B9DF-F285BD4BDA4A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9444" b="-9444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2342F94-5FFE-44C1-98EF-38DA35C79888}"/>
              </a:ext>
            </a:extLst>
          </p:cNvPr>
          <p:cNvSpPr/>
          <p:nvPr/>
        </p:nvSpPr>
        <p:spPr>
          <a:xfrm>
            <a:off x="5029200" y="1562100"/>
            <a:ext cx="9182259" cy="8229600"/>
          </a:xfrm>
          <a:custGeom>
            <a:avLst/>
            <a:gdLst/>
            <a:ahLst/>
            <a:cxnLst/>
            <a:rect l="l" t="t" r="r" b="b"/>
            <a:pathLst>
              <a:path w="9182259" h="8229600">
                <a:moveTo>
                  <a:pt x="0" y="0"/>
                </a:moveTo>
                <a:lnTo>
                  <a:pt x="9182260" y="0"/>
                </a:lnTo>
                <a:lnTo>
                  <a:pt x="91822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97B71DB-43DE-47FE-AEB6-3DE68D2CE970}"/>
              </a:ext>
            </a:extLst>
          </p:cNvPr>
          <p:cNvGrpSpPr/>
          <p:nvPr/>
        </p:nvGrpSpPr>
        <p:grpSpPr>
          <a:xfrm>
            <a:off x="5612606" y="1729978"/>
            <a:ext cx="7329487" cy="1125141"/>
            <a:chOff x="0" y="0"/>
            <a:chExt cx="1930400" cy="29633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1149070-BAC3-4C56-B7ED-49CB24338591}"/>
                </a:ext>
              </a:extLst>
            </p:cNvPr>
            <p:cNvSpPr/>
            <p:nvPr/>
          </p:nvSpPr>
          <p:spPr>
            <a:xfrm>
              <a:off x="0" y="0"/>
              <a:ext cx="1930400" cy="296333"/>
            </a:xfrm>
            <a:custGeom>
              <a:avLst/>
              <a:gdLst/>
              <a:ahLst/>
              <a:cxnLst/>
              <a:rect l="l" t="t" r="r" b="b"/>
              <a:pathLst>
                <a:path w="1930400" h="296333">
                  <a:moveTo>
                    <a:pt x="0" y="0"/>
                  </a:moveTo>
                  <a:lnTo>
                    <a:pt x="1930400" y="0"/>
                  </a:lnTo>
                  <a:lnTo>
                    <a:pt x="1930400" y="296333"/>
                  </a:lnTo>
                  <a:lnTo>
                    <a:pt x="0" y="296333"/>
                  </a:lnTo>
                  <a:close/>
                </a:path>
              </a:pathLst>
            </a:custGeom>
            <a:solidFill>
              <a:srgbClr val="B3D6B5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2609D54-A321-4FEB-839A-6B9E65338A77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AC131DF-E50C-47A9-8D3A-E8DAEB289220}"/>
              </a:ext>
            </a:extLst>
          </p:cNvPr>
          <p:cNvSpPr/>
          <p:nvPr/>
        </p:nvSpPr>
        <p:spPr>
          <a:xfrm>
            <a:off x="6477001" y="2095500"/>
            <a:ext cx="617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TW" sz="3600" b="1" spc="600" dirty="0">
                <a:solidFill>
                  <a:srgbClr val="1B1B1B"/>
                </a:solidFill>
                <a:latin typeface="Open Sans Bold"/>
              </a:rPr>
              <a:t>Daily Reminder</a:t>
            </a:r>
          </a:p>
        </p:txBody>
      </p:sp>
      <p:sp>
        <p:nvSpPr>
          <p:cNvPr id="9" name="AutoShape 2" descr="Eco-Friendly Tips - Vivagreen Group">
            <a:extLst>
              <a:ext uri="{FF2B5EF4-FFF2-40B4-BE49-F238E27FC236}">
                <a16:creationId xmlns:a16="http://schemas.microsoft.com/office/drawing/2014/main" id="{985E5DD5-7858-4D7E-B1B6-05EED4A346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4" descr="Eco-Friendly Tips - Vivagreen Group">
            <a:extLst>
              <a:ext uri="{FF2B5EF4-FFF2-40B4-BE49-F238E27FC236}">
                <a16:creationId xmlns:a16="http://schemas.microsoft.com/office/drawing/2014/main" id="{C2AF2C0E-FF6D-4FC5-955D-5CA267513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Eco-Friendly Tips - Vivagreen Group">
            <a:extLst>
              <a:ext uri="{FF2B5EF4-FFF2-40B4-BE49-F238E27FC236}">
                <a16:creationId xmlns:a16="http://schemas.microsoft.com/office/drawing/2014/main" id="{455781F2-02EA-424A-AAC2-78192EFE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93" y="2803574"/>
            <a:ext cx="7300912" cy="73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5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199446"/>
            <a:ext cx="9288825" cy="2175108"/>
            <a:chOff x="0" y="0"/>
            <a:chExt cx="1976965" cy="462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76965" cy="462934"/>
            </a:xfrm>
            <a:custGeom>
              <a:avLst/>
              <a:gdLst/>
              <a:ahLst/>
              <a:cxnLst/>
              <a:rect l="l" t="t" r="r" b="b"/>
              <a:pathLst>
                <a:path w="1976965" h="462934">
                  <a:moveTo>
                    <a:pt x="0" y="0"/>
                  </a:moveTo>
                  <a:lnTo>
                    <a:pt x="1976965" y="0"/>
                  </a:lnTo>
                  <a:lnTo>
                    <a:pt x="1976965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9199446"/>
            <a:ext cx="9144000" cy="2175108"/>
            <a:chOff x="0" y="0"/>
            <a:chExt cx="1946142" cy="46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6142" cy="462934"/>
            </a:xfrm>
            <a:custGeom>
              <a:avLst/>
              <a:gdLst/>
              <a:ahLst/>
              <a:cxnLst/>
              <a:rect l="l" t="t" r="r" b="b"/>
              <a:pathLst>
                <a:path w="1946142" h="462934">
                  <a:moveTo>
                    <a:pt x="0" y="0"/>
                  </a:moveTo>
                  <a:lnTo>
                    <a:pt x="1946142" y="0"/>
                  </a:lnTo>
                  <a:lnTo>
                    <a:pt x="1946142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-58854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0" y="584638"/>
            <a:ext cx="18287999" cy="1014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8000" dirty="0">
                <a:solidFill>
                  <a:srgbClr val="000000"/>
                </a:solidFill>
                <a:latin typeface="DM Sans Bold"/>
              </a:rPr>
              <a:t>The meaning of “carbon footprint”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712640" y="6375616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59"/>
                </a:lnTo>
                <a:lnTo>
                  <a:pt x="0" y="1546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2742112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60"/>
                </a:lnTo>
                <a:lnTo>
                  <a:pt x="0" y="1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查看相關的圖片詳細資料。「碳标签」8月起出口法国服装要贴“碳标签”_碳中和生活网">
            <a:extLst>
              <a:ext uri="{FF2B5EF4-FFF2-40B4-BE49-F238E27FC236}">
                <a16:creationId xmlns:a16="http://schemas.microsoft.com/office/drawing/2014/main" id="{62EDDC09-1342-4A83-88FE-2A10F84C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862" y="7066467"/>
            <a:ext cx="2400300" cy="13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29D233C8-9238-4215-8EB8-E67F42567EA4}"/>
              </a:ext>
            </a:extLst>
          </p:cNvPr>
          <p:cNvSpPr txBox="1"/>
          <p:nvPr/>
        </p:nvSpPr>
        <p:spPr>
          <a:xfrm>
            <a:off x="1827430" y="2721840"/>
            <a:ext cx="15278100" cy="3894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altLang="zh-TW" sz="8000" b="1" dirty="0"/>
              <a:t>A carbon footprint is the total amount of greenhouse gases (including carbon dioxide and methane) that are from our actions.</a:t>
            </a:r>
            <a:endParaRPr lang="en-US" sz="8000" b="1" dirty="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20" name="Picture 2" descr="查看相關的圖片詳細資料。「碳标签」8月起出口法国服装要贴“碳标签”_碳中和生活网">
            <a:extLst>
              <a:ext uri="{FF2B5EF4-FFF2-40B4-BE49-F238E27FC236}">
                <a16:creationId xmlns:a16="http://schemas.microsoft.com/office/drawing/2014/main" id="{A88FF551-8A8C-4D9C-BAE9-5673B6A8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509757"/>
            <a:ext cx="4260285" cy="23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查看相關的圖片詳細資料。「碳标签」8月起出口法国服装要贴“碳标签”_碳中和生活网">
            <a:extLst>
              <a:ext uri="{FF2B5EF4-FFF2-40B4-BE49-F238E27FC236}">
                <a16:creationId xmlns:a16="http://schemas.microsoft.com/office/drawing/2014/main" id="{97597EFF-D178-4896-9DE4-CE968361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35" y="6701529"/>
            <a:ext cx="3549665" cy="19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查看相關的圖片詳細資料。「碳标签」8月起出口法国服装要贴“碳标签”_碳中和生活网">
            <a:extLst>
              <a:ext uri="{FF2B5EF4-FFF2-40B4-BE49-F238E27FC236}">
                <a16:creationId xmlns:a16="http://schemas.microsoft.com/office/drawing/2014/main" id="{2F0123A3-3A2C-4264-AD83-51698097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59" y="6897441"/>
            <a:ext cx="3239142" cy="17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595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199446"/>
            <a:ext cx="9288825" cy="2175108"/>
            <a:chOff x="0" y="0"/>
            <a:chExt cx="1976965" cy="462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76965" cy="462934"/>
            </a:xfrm>
            <a:custGeom>
              <a:avLst/>
              <a:gdLst/>
              <a:ahLst/>
              <a:cxnLst/>
              <a:rect l="l" t="t" r="r" b="b"/>
              <a:pathLst>
                <a:path w="1976965" h="462934">
                  <a:moveTo>
                    <a:pt x="0" y="0"/>
                  </a:moveTo>
                  <a:lnTo>
                    <a:pt x="1976965" y="0"/>
                  </a:lnTo>
                  <a:lnTo>
                    <a:pt x="1976965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9199446"/>
            <a:ext cx="9144000" cy="2175108"/>
            <a:chOff x="0" y="0"/>
            <a:chExt cx="1946142" cy="46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6142" cy="462934"/>
            </a:xfrm>
            <a:custGeom>
              <a:avLst/>
              <a:gdLst/>
              <a:ahLst/>
              <a:cxnLst/>
              <a:rect l="l" t="t" r="r" b="b"/>
              <a:pathLst>
                <a:path w="1946142" h="462934">
                  <a:moveTo>
                    <a:pt x="0" y="0"/>
                  </a:moveTo>
                  <a:lnTo>
                    <a:pt x="1946142" y="0"/>
                  </a:lnTo>
                  <a:lnTo>
                    <a:pt x="1946142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00" y="-70081"/>
            <a:ext cx="18288000" cy="3277904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56545" y="441113"/>
            <a:ext cx="17931454" cy="3899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altLang="zh-TW" sz="8000" b="1" dirty="0"/>
              <a:t>Q: Which country was the top 1 with the   highest CO₂ emissions</a:t>
            </a:r>
            <a:r>
              <a:rPr lang="en-US" altLang="zh-TW" sz="6000" b="1" dirty="0"/>
              <a:t>(</a:t>
            </a:r>
            <a:r>
              <a:rPr lang="zh-TW" altLang="en-US" sz="6000" b="1" dirty="0"/>
              <a:t>排放量</a:t>
            </a:r>
            <a:r>
              <a:rPr lang="en-US" altLang="zh-TW" sz="6000" b="1" dirty="0"/>
              <a:t>) </a:t>
            </a:r>
          </a:p>
          <a:p>
            <a:pPr algn="ctr">
              <a:lnSpc>
                <a:spcPts val="7519"/>
              </a:lnSpc>
            </a:pPr>
            <a:r>
              <a:rPr lang="en-US" altLang="zh-TW" sz="8000" b="1" dirty="0"/>
              <a:t>in 2020 in the world?</a:t>
            </a:r>
          </a:p>
          <a:p>
            <a:pPr algn="ctr">
              <a:lnSpc>
                <a:spcPts val="7519"/>
              </a:lnSpc>
            </a:pPr>
            <a:r>
              <a:rPr lang="en-US" sz="8000" dirty="0">
                <a:solidFill>
                  <a:srgbClr val="000000"/>
                </a:solidFill>
                <a:latin typeface="DM Sans Bold"/>
              </a:rPr>
              <a:t>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712640" y="6375616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59"/>
                </a:lnTo>
                <a:lnTo>
                  <a:pt x="0" y="1546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4400" y="3599832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60"/>
                </a:lnTo>
                <a:lnTo>
                  <a:pt x="0" y="1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查看相關的圖片詳細資料。「碳标签」8月起出口法国服装要贴“碳标签”_碳中和生活网">
            <a:extLst>
              <a:ext uri="{FF2B5EF4-FFF2-40B4-BE49-F238E27FC236}">
                <a16:creationId xmlns:a16="http://schemas.microsoft.com/office/drawing/2014/main" id="{62EDDC09-1342-4A83-88FE-2A10F84C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635255"/>
            <a:ext cx="4346000" cy="23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29D233C8-9238-4215-8EB8-E67F42567EA4}"/>
              </a:ext>
            </a:extLst>
          </p:cNvPr>
          <p:cNvSpPr txBox="1"/>
          <p:nvPr/>
        </p:nvSpPr>
        <p:spPr>
          <a:xfrm>
            <a:off x="4231700" y="3896412"/>
            <a:ext cx="6172200" cy="3923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71600" indent="-1371600">
              <a:lnSpc>
                <a:spcPts val="7519"/>
              </a:lnSpc>
              <a:buFontTx/>
              <a:buAutoNum type="alphaUcParenBoth"/>
            </a:pPr>
            <a:r>
              <a:rPr lang="en-US" altLang="zh-TW" sz="8800" b="1" dirty="0"/>
              <a:t> </a:t>
            </a:r>
            <a:r>
              <a:rPr lang="en-US" altLang="zh-TW" sz="8800" b="1" dirty="0">
                <a:solidFill>
                  <a:srgbClr val="000000"/>
                </a:solidFill>
                <a:latin typeface="DM Sans Bold"/>
              </a:rPr>
              <a:t>China</a:t>
            </a:r>
          </a:p>
          <a:p>
            <a:pPr>
              <a:lnSpc>
                <a:spcPts val="7519"/>
              </a:lnSpc>
            </a:pPr>
            <a:r>
              <a:rPr lang="en-US" altLang="zh-TW" sz="8800" b="1" dirty="0"/>
              <a:t>(B) The USA</a:t>
            </a:r>
            <a:endParaRPr lang="en-US" altLang="zh-TW" sz="8800" b="1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7519"/>
              </a:lnSpc>
            </a:pPr>
            <a:r>
              <a:rPr lang="en-US" altLang="zh-TW" sz="8800" b="1" dirty="0"/>
              <a:t>(C) </a:t>
            </a:r>
            <a:r>
              <a:rPr lang="en-US" altLang="zh-TW" sz="8800" b="1" dirty="0">
                <a:solidFill>
                  <a:srgbClr val="000000"/>
                </a:solidFill>
                <a:latin typeface="DM Sans Bold"/>
              </a:rPr>
              <a:t>India</a:t>
            </a:r>
          </a:p>
          <a:p>
            <a:pPr>
              <a:lnSpc>
                <a:spcPts val="7519"/>
              </a:lnSpc>
            </a:pPr>
            <a:r>
              <a:rPr lang="en-US" altLang="zh-TW" sz="8800" b="1" dirty="0"/>
              <a:t>(D)</a:t>
            </a:r>
            <a:r>
              <a:rPr lang="en-US" altLang="zh-TW" sz="8800" b="1" dirty="0">
                <a:solidFill>
                  <a:srgbClr val="000000"/>
                </a:solidFill>
                <a:latin typeface="DM Sans Bold"/>
              </a:rPr>
              <a:t>Russia</a:t>
            </a:r>
            <a:endParaRPr lang="en-US" altLang="zh-TW" sz="8800" b="1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592E55A-9522-4E64-8088-40B48B56B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5" y="3303278"/>
            <a:ext cx="17017055" cy="57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3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199446"/>
            <a:ext cx="9288825" cy="2175108"/>
            <a:chOff x="0" y="0"/>
            <a:chExt cx="1976965" cy="462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76965" cy="462934"/>
            </a:xfrm>
            <a:custGeom>
              <a:avLst/>
              <a:gdLst/>
              <a:ahLst/>
              <a:cxnLst/>
              <a:rect l="l" t="t" r="r" b="b"/>
              <a:pathLst>
                <a:path w="1976965" h="462934">
                  <a:moveTo>
                    <a:pt x="0" y="0"/>
                  </a:moveTo>
                  <a:lnTo>
                    <a:pt x="1976965" y="0"/>
                  </a:lnTo>
                  <a:lnTo>
                    <a:pt x="1976965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9199446"/>
            <a:ext cx="9144000" cy="2175108"/>
            <a:chOff x="0" y="0"/>
            <a:chExt cx="1946142" cy="46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6142" cy="462934"/>
            </a:xfrm>
            <a:custGeom>
              <a:avLst/>
              <a:gdLst/>
              <a:ahLst/>
              <a:cxnLst/>
              <a:rect l="l" t="t" r="r" b="b"/>
              <a:pathLst>
                <a:path w="1946142" h="462934">
                  <a:moveTo>
                    <a:pt x="0" y="0"/>
                  </a:moveTo>
                  <a:lnTo>
                    <a:pt x="1946142" y="0"/>
                  </a:lnTo>
                  <a:lnTo>
                    <a:pt x="1946142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670" y="384468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76401" y="584638"/>
            <a:ext cx="15011400" cy="200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What can we do to reduce “carbon footprint”?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712640" y="6375616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59"/>
                </a:lnTo>
                <a:lnTo>
                  <a:pt x="0" y="1546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2742112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60"/>
                </a:lnTo>
                <a:lnTo>
                  <a:pt x="0" y="1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4" descr="What Is A Carbon Footprint? | Solar Installer | Plug It In Solar | Los ...">
            <a:extLst>
              <a:ext uri="{FF2B5EF4-FFF2-40B4-BE49-F238E27FC236}">
                <a16:creationId xmlns:a16="http://schemas.microsoft.com/office/drawing/2014/main" id="{46EDB11C-0A16-4D8B-9908-62DB0B76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60109"/>
            <a:ext cx="9599812" cy="47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duce Your Carbon Footprint Stock Illustration - Download Image Now ...">
            <a:extLst>
              <a:ext uri="{FF2B5EF4-FFF2-40B4-BE49-F238E27FC236}">
                <a16:creationId xmlns:a16="http://schemas.microsoft.com/office/drawing/2014/main" id="{7CA4B890-88B3-4BBE-B904-B1D95475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044" y="2706730"/>
            <a:ext cx="6266757" cy="62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623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199446"/>
            <a:ext cx="9288825" cy="2175108"/>
            <a:chOff x="0" y="0"/>
            <a:chExt cx="1976965" cy="462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76965" cy="462934"/>
            </a:xfrm>
            <a:custGeom>
              <a:avLst/>
              <a:gdLst/>
              <a:ahLst/>
              <a:cxnLst/>
              <a:rect l="l" t="t" r="r" b="b"/>
              <a:pathLst>
                <a:path w="1976965" h="462934">
                  <a:moveTo>
                    <a:pt x="0" y="0"/>
                  </a:moveTo>
                  <a:lnTo>
                    <a:pt x="1976965" y="0"/>
                  </a:lnTo>
                  <a:lnTo>
                    <a:pt x="1976965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9199446"/>
            <a:ext cx="9144000" cy="2175108"/>
            <a:chOff x="0" y="0"/>
            <a:chExt cx="1946142" cy="46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6142" cy="462934"/>
            </a:xfrm>
            <a:custGeom>
              <a:avLst/>
              <a:gdLst/>
              <a:ahLst/>
              <a:cxnLst/>
              <a:rect l="l" t="t" r="r" b="b"/>
              <a:pathLst>
                <a:path w="1946142" h="462934">
                  <a:moveTo>
                    <a:pt x="0" y="0"/>
                  </a:moveTo>
                  <a:lnTo>
                    <a:pt x="1946142" y="0"/>
                  </a:lnTo>
                  <a:lnTo>
                    <a:pt x="1946142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716958" y="7960375"/>
            <a:ext cx="2854085" cy="37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705">
                <a:solidFill>
                  <a:srgbClr val="000000"/>
                </a:solidFill>
                <a:latin typeface="DM Sans Bold"/>
              </a:rPr>
              <a:t>THE GAME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-58854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187306" y="-40856"/>
            <a:ext cx="12203037" cy="992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7093" dirty="0">
                <a:solidFill>
                  <a:srgbClr val="000000"/>
                </a:solidFill>
                <a:latin typeface="DM Sans Bold"/>
              </a:rPr>
              <a:t>Have you ever …?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712640" y="6375616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59"/>
                </a:lnTo>
                <a:lnTo>
                  <a:pt x="0" y="1546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2742112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60"/>
                </a:lnTo>
                <a:lnTo>
                  <a:pt x="0" y="1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650B3BE-DAC6-4ED4-B12D-E4BB42BBA66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5" y="817562"/>
            <a:ext cx="8466694" cy="988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4D76E81-2106-45F1-A618-7E12F66218B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299" y="817562"/>
            <a:ext cx="8552268" cy="9845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0862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727" y="8111892"/>
            <a:ext cx="9760610" cy="2175108"/>
            <a:chOff x="0" y="0"/>
            <a:chExt cx="2077377" cy="462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7377" cy="462934"/>
            </a:xfrm>
            <a:custGeom>
              <a:avLst/>
              <a:gdLst/>
              <a:ahLst/>
              <a:cxnLst/>
              <a:rect l="l" t="t" r="r" b="b"/>
              <a:pathLst>
                <a:path w="2077377" h="462934">
                  <a:moveTo>
                    <a:pt x="0" y="0"/>
                  </a:moveTo>
                  <a:lnTo>
                    <a:pt x="2077377" y="0"/>
                  </a:lnTo>
                  <a:lnTo>
                    <a:pt x="2077377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1412481"/>
            <a:ext cx="18288000" cy="2175108"/>
            <a:chOff x="0" y="0"/>
            <a:chExt cx="3892284" cy="4629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33883" y="8111892"/>
            <a:ext cx="8754117" cy="2175108"/>
            <a:chOff x="0" y="0"/>
            <a:chExt cx="1863162" cy="4629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3162" cy="462934"/>
            </a:xfrm>
            <a:custGeom>
              <a:avLst/>
              <a:gdLst/>
              <a:ahLst/>
              <a:cxnLst/>
              <a:rect l="l" t="t" r="r" b="b"/>
              <a:pathLst>
                <a:path w="1863162" h="462934">
                  <a:moveTo>
                    <a:pt x="0" y="0"/>
                  </a:moveTo>
                  <a:lnTo>
                    <a:pt x="1863162" y="0"/>
                  </a:lnTo>
                  <a:lnTo>
                    <a:pt x="1863162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14400" y="1996430"/>
            <a:ext cx="11132505" cy="367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89"/>
              </a:lnSpc>
            </a:pPr>
            <a:r>
              <a:rPr lang="en-US" sz="13386" dirty="0">
                <a:solidFill>
                  <a:srgbClr val="000000"/>
                </a:solidFill>
                <a:latin typeface="DM Sans Bold"/>
              </a:rPr>
              <a:t>Have you ever …?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9600" y="8766613"/>
            <a:ext cx="9982200" cy="981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19"/>
              </a:lnSpc>
            </a:pPr>
            <a:r>
              <a:rPr lang="en-US" sz="6500" dirty="0">
                <a:solidFill>
                  <a:srgbClr val="000000"/>
                </a:solidFill>
                <a:latin typeface="DM Sans Bold"/>
              </a:rPr>
              <a:t>Present perfect tense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288759" y="2136596"/>
            <a:ext cx="1242730" cy="1242730"/>
          </a:xfrm>
          <a:custGeom>
            <a:avLst/>
            <a:gdLst/>
            <a:ahLst/>
            <a:cxnLst/>
            <a:rect l="l" t="t" r="r" b="b"/>
            <a:pathLst>
              <a:path w="1242730" h="1242730">
                <a:moveTo>
                  <a:pt x="0" y="0"/>
                </a:moveTo>
                <a:lnTo>
                  <a:pt x="1242730" y="0"/>
                </a:lnTo>
                <a:lnTo>
                  <a:pt x="1242730" y="1242730"/>
                </a:lnTo>
                <a:lnTo>
                  <a:pt x="0" y="1242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404282" y="8841910"/>
            <a:ext cx="5466631" cy="917602"/>
            <a:chOff x="0" y="0"/>
            <a:chExt cx="9140024" cy="1223469"/>
          </a:xfrm>
        </p:grpSpPr>
        <p:sp>
          <p:nvSpPr>
            <p:cNvPr id="17" name="Freeform 17"/>
            <p:cNvSpPr/>
            <p:nvPr/>
          </p:nvSpPr>
          <p:spPr>
            <a:xfrm>
              <a:off x="6551916" y="0"/>
              <a:ext cx="2588108" cy="1223469"/>
            </a:xfrm>
            <a:custGeom>
              <a:avLst/>
              <a:gdLst/>
              <a:ahLst/>
              <a:cxnLst/>
              <a:rect l="l" t="t" r="r" b="b"/>
              <a:pathLst>
                <a:path w="2588108" h="1223469">
                  <a:moveTo>
                    <a:pt x="0" y="0"/>
                  </a:moveTo>
                  <a:lnTo>
                    <a:pt x="2588108" y="0"/>
                  </a:lnTo>
                  <a:lnTo>
                    <a:pt x="2588108" y="1223469"/>
                  </a:lnTo>
                  <a:lnTo>
                    <a:pt x="0" y="1223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AutoShape 18"/>
            <p:cNvSpPr/>
            <p:nvPr/>
          </p:nvSpPr>
          <p:spPr>
            <a:xfrm flipV="1">
              <a:off x="53" y="607522"/>
              <a:ext cx="7124236" cy="4213"/>
            </a:xfrm>
            <a:prstGeom prst="line">
              <a:avLst/>
            </a:prstGeom>
            <a:ln w="179191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0FC79958-7B14-4355-A180-EF1B738B72A5}"/>
              </a:ext>
            </a:extLst>
          </p:cNvPr>
          <p:cNvGrpSpPr/>
          <p:nvPr/>
        </p:nvGrpSpPr>
        <p:grpSpPr>
          <a:xfrm>
            <a:off x="12954000" y="1318966"/>
            <a:ext cx="2916913" cy="2538011"/>
            <a:chOff x="0" y="0"/>
            <a:chExt cx="3222884" cy="2497396"/>
          </a:xfrm>
        </p:grpSpPr>
        <p:pic>
          <p:nvPicPr>
            <p:cNvPr id="20" name="Picture 32">
              <a:extLst>
                <a:ext uri="{FF2B5EF4-FFF2-40B4-BE49-F238E27FC236}">
                  <a16:creationId xmlns:a16="http://schemas.microsoft.com/office/drawing/2014/main" id="{8EC69494-866E-4D46-A9D8-7C48A2C1C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9489" b="18850"/>
            <a:stretch>
              <a:fillRect/>
            </a:stretch>
          </p:blipFill>
          <p:spPr>
            <a:xfrm>
              <a:off x="0" y="0"/>
              <a:ext cx="3222884" cy="2497396"/>
            </a:xfrm>
            <a:prstGeom prst="rect">
              <a:avLst/>
            </a:prstGeom>
          </p:spPr>
        </p:pic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5BC5CDA9-2803-4BD9-9C48-DE45807C5BD0}"/>
              </a:ext>
            </a:extLst>
          </p:cNvPr>
          <p:cNvGrpSpPr/>
          <p:nvPr/>
        </p:nvGrpSpPr>
        <p:grpSpPr>
          <a:xfrm>
            <a:off x="8915400" y="5673655"/>
            <a:ext cx="3584210" cy="2290956"/>
            <a:chOff x="0" y="0"/>
            <a:chExt cx="4778947" cy="3054609"/>
          </a:xfrm>
        </p:grpSpPr>
        <p:pic>
          <p:nvPicPr>
            <p:cNvPr id="22" name="Picture 19">
              <a:extLst>
                <a:ext uri="{FF2B5EF4-FFF2-40B4-BE49-F238E27FC236}">
                  <a16:creationId xmlns:a16="http://schemas.microsoft.com/office/drawing/2014/main" id="{DE617B6D-9319-4BC2-947B-23F8A2ED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121" b="2121"/>
            <a:stretch>
              <a:fillRect/>
            </a:stretch>
          </p:blipFill>
          <p:spPr>
            <a:xfrm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id="23" name="Group 11">
            <a:extLst>
              <a:ext uri="{FF2B5EF4-FFF2-40B4-BE49-F238E27FC236}">
                <a16:creationId xmlns:a16="http://schemas.microsoft.com/office/drawing/2014/main" id="{5A305FF4-4DC5-47EB-ACD6-D22C93CCA114}"/>
              </a:ext>
            </a:extLst>
          </p:cNvPr>
          <p:cNvGrpSpPr/>
          <p:nvPr/>
        </p:nvGrpSpPr>
        <p:grpSpPr>
          <a:xfrm>
            <a:off x="13089837" y="4263057"/>
            <a:ext cx="5118960" cy="4333934"/>
            <a:chOff x="0" y="0"/>
            <a:chExt cx="8880588" cy="7572740"/>
          </a:xfrm>
        </p:grpSpPr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67538BFC-5986-4DB0-A7C2-08C2C7375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7017" r="17017"/>
            <a:stretch>
              <a:fillRect/>
            </a:stretch>
          </p:blipFill>
          <p:spPr>
            <a:xfrm>
              <a:off x="0" y="0"/>
              <a:ext cx="8880588" cy="7572740"/>
            </a:xfrm>
            <a:prstGeom prst="rect">
              <a:avLst/>
            </a:prstGeom>
          </p:spPr>
        </p:pic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2DC40B65-31D3-431F-A67E-2E364F1D522C}"/>
              </a:ext>
            </a:extLst>
          </p:cNvPr>
          <p:cNvGrpSpPr/>
          <p:nvPr/>
        </p:nvGrpSpPr>
        <p:grpSpPr>
          <a:xfrm rot="-84616">
            <a:off x="8878817" y="2608082"/>
            <a:ext cx="4042797" cy="2665947"/>
            <a:chOff x="0" y="0"/>
            <a:chExt cx="9077522" cy="6346581"/>
          </a:xfrm>
        </p:grpSpPr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A279EE85-1E99-4D16-B793-680FF70DA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353" r="2353"/>
            <a:stretch>
              <a:fillRect/>
            </a:stretch>
          </p:blipFill>
          <p:spPr>
            <a:xfrm>
              <a:off x="0" y="0"/>
              <a:ext cx="9077522" cy="63465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44189" y="-62823"/>
            <a:ext cx="14545709" cy="10704945"/>
            <a:chOff x="0" y="0"/>
            <a:chExt cx="3095802" cy="2278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5802" cy="2278362"/>
            </a:xfrm>
            <a:custGeom>
              <a:avLst/>
              <a:gdLst/>
              <a:ahLst/>
              <a:cxnLst/>
              <a:rect l="l" t="t" r="r" b="b"/>
              <a:pathLst>
                <a:path w="3095802" h="2278362">
                  <a:moveTo>
                    <a:pt x="0" y="0"/>
                  </a:moveTo>
                  <a:lnTo>
                    <a:pt x="3095802" y="0"/>
                  </a:lnTo>
                  <a:lnTo>
                    <a:pt x="3095802" y="2278362"/>
                  </a:lnTo>
                  <a:lnTo>
                    <a:pt x="0" y="2278362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45795"/>
            <a:ext cx="9735144" cy="445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13"/>
              </a:lnSpc>
            </a:pPr>
            <a:r>
              <a:rPr lang="en-US" sz="16239" dirty="0">
                <a:solidFill>
                  <a:srgbClr val="000000"/>
                </a:solidFill>
                <a:latin typeface="DM Sans Bold"/>
              </a:rPr>
              <a:t>The </a:t>
            </a:r>
          </a:p>
          <a:p>
            <a:pPr>
              <a:lnSpc>
                <a:spcPts val="17213"/>
              </a:lnSpc>
            </a:pPr>
            <a:r>
              <a:rPr lang="en-US" sz="16239" dirty="0">
                <a:solidFill>
                  <a:srgbClr val="000000"/>
                </a:solidFill>
                <a:latin typeface="DM Sans Bold"/>
              </a:rPr>
              <a:t>rules!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-58854"/>
            <a:ext cx="18288000" cy="2175108"/>
            <a:chOff x="0" y="0"/>
            <a:chExt cx="3892284" cy="46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686533" y="3032622"/>
            <a:ext cx="9012105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4480" lvl="1" indent="-397240">
              <a:lnSpc>
                <a:spcPts val="4415"/>
              </a:lnSpc>
              <a:buFont typeface="Arial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Arimo"/>
              </a:rPr>
              <a:t>Each of you (from A to D/E) needs to look at the picture, and write down </a:t>
            </a:r>
            <a:r>
              <a:rPr lang="en-US" sz="4800" b="1" dirty="0">
                <a:solidFill>
                  <a:srgbClr val="0070C0"/>
                </a:solidFill>
                <a:latin typeface="Arimo"/>
              </a:rPr>
              <a:t>a question </a:t>
            </a:r>
            <a:r>
              <a:rPr lang="en-US" sz="4800" b="1" dirty="0">
                <a:solidFill>
                  <a:srgbClr val="000000"/>
                </a:solidFill>
                <a:latin typeface="Arimo"/>
              </a:rPr>
              <a:t>and </a:t>
            </a:r>
            <a:r>
              <a:rPr lang="en-US" sz="4800" b="1" dirty="0">
                <a:solidFill>
                  <a:srgbClr val="FF0000"/>
                </a:solidFill>
                <a:latin typeface="Arimo"/>
              </a:rPr>
              <a:t>an answer </a:t>
            </a:r>
            <a:r>
              <a:rPr lang="en-US" sz="4800" b="1" dirty="0">
                <a:solidFill>
                  <a:srgbClr val="000000"/>
                </a:solidFill>
                <a:latin typeface="Arimo"/>
              </a:rPr>
              <a:t>by using </a:t>
            </a:r>
            <a:r>
              <a:rPr lang="en-US" sz="4800" b="1" u="sng" dirty="0">
                <a:latin typeface="Arimo"/>
              </a:rPr>
              <a:t>perfect present tense</a:t>
            </a:r>
            <a:r>
              <a:rPr lang="en-US" sz="4800" b="1" dirty="0">
                <a:solidFill>
                  <a:srgbClr val="FF0000"/>
                </a:solidFill>
                <a:latin typeface="Arimo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39200" y="5929328"/>
            <a:ext cx="9115134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4480" lvl="1" indent="-397240" algn="l">
              <a:lnSpc>
                <a:spcPts val="4415"/>
              </a:lnSpc>
              <a:buFont typeface="Arial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Arimo"/>
              </a:rPr>
              <a:t>If you can</a:t>
            </a:r>
            <a:r>
              <a:rPr lang="zh-TW" altLang="en-US" sz="48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altLang="zh-TW" sz="4800" b="1" dirty="0">
                <a:solidFill>
                  <a:srgbClr val="000000"/>
                </a:solidFill>
                <a:latin typeface="Arimo"/>
              </a:rPr>
              <a:t>write down</a:t>
            </a:r>
            <a:r>
              <a:rPr lang="en-US" sz="4800" b="1" dirty="0">
                <a:solidFill>
                  <a:srgbClr val="000000"/>
                </a:solidFill>
                <a:latin typeface="Arimo"/>
              </a:rPr>
              <a:t> correct sentences in a minute, your team can get one point. The winner team can get some rewards.</a:t>
            </a:r>
            <a:r>
              <a:rPr lang="en-US" sz="4800" b="1" u="none" dirty="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199446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9118673" y="9199446"/>
            <a:ext cx="18288000" cy="2175108"/>
            <a:chOff x="0" y="0"/>
            <a:chExt cx="3892284" cy="4629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0" y="-58854"/>
            <a:ext cx="5192568" cy="2175108"/>
            <a:chOff x="0" y="0"/>
            <a:chExt cx="1105148" cy="4629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05148" cy="462934"/>
            </a:xfrm>
            <a:custGeom>
              <a:avLst/>
              <a:gdLst/>
              <a:ahLst/>
              <a:cxnLst/>
              <a:rect l="l" t="t" r="r" b="b"/>
              <a:pathLst>
                <a:path w="1105148" h="462934">
                  <a:moveTo>
                    <a:pt x="0" y="0"/>
                  </a:moveTo>
                  <a:lnTo>
                    <a:pt x="1105148" y="0"/>
                  </a:lnTo>
                  <a:lnTo>
                    <a:pt x="1105148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64491" y="498913"/>
            <a:ext cx="2063586" cy="975513"/>
          </a:xfrm>
          <a:custGeom>
            <a:avLst/>
            <a:gdLst/>
            <a:ahLst/>
            <a:cxnLst/>
            <a:rect l="l" t="t" r="r" b="b"/>
            <a:pathLst>
              <a:path w="2063586" h="975513">
                <a:moveTo>
                  <a:pt x="0" y="0"/>
                </a:moveTo>
                <a:lnTo>
                  <a:pt x="2063586" y="0"/>
                </a:lnTo>
                <a:lnTo>
                  <a:pt x="2063586" y="975513"/>
                </a:lnTo>
                <a:lnTo>
                  <a:pt x="0" y="9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738115" y="3214903"/>
            <a:ext cx="2237026" cy="2237026"/>
          </a:xfrm>
          <a:custGeom>
            <a:avLst/>
            <a:gdLst/>
            <a:ahLst/>
            <a:cxnLst/>
            <a:rect l="l" t="t" r="r" b="b"/>
            <a:pathLst>
              <a:path w="2237026" h="2237026">
                <a:moveTo>
                  <a:pt x="0" y="0"/>
                </a:moveTo>
                <a:lnTo>
                  <a:pt x="2237026" y="0"/>
                </a:lnTo>
                <a:lnTo>
                  <a:pt x="2237026" y="2237026"/>
                </a:lnTo>
                <a:lnTo>
                  <a:pt x="0" y="2237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F7F676B-781D-4F43-BEEE-5E9A2BE87FAB}"/>
              </a:ext>
            </a:extLst>
          </p:cNvPr>
          <p:cNvSpPr/>
          <p:nvPr/>
        </p:nvSpPr>
        <p:spPr>
          <a:xfrm>
            <a:off x="7506092" y="158230"/>
            <a:ext cx="8800708" cy="1973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7519"/>
              </a:lnSpc>
            </a:pPr>
            <a:r>
              <a:rPr lang="en-US" altLang="zh-TW" sz="5400" dirty="0">
                <a:solidFill>
                  <a:srgbClr val="0070C0"/>
                </a:solidFill>
                <a:latin typeface="DM Sans Bold"/>
              </a:rPr>
              <a:t>Q: Have you ever……..…….…?</a:t>
            </a:r>
          </a:p>
          <a:p>
            <a:pPr algn="r">
              <a:lnSpc>
                <a:spcPts val="7519"/>
              </a:lnSpc>
            </a:pPr>
            <a:r>
              <a:rPr lang="en-US" altLang="zh-TW" sz="5400" dirty="0">
                <a:solidFill>
                  <a:srgbClr val="FF0000"/>
                </a:solidFill>
                <a:latin typeface="DM Sans Bold"/>
              </a:rPr>
              <a:t>A: Yes, I have </a:t>
            </a:r>
            <a:r>
              <a:rPr lang="en-US" altLang="zh-TW" sz="5400" dirty="0" err="1">
                <a:solidFill>
                  <a:srgbClr val="FF0000"/>
                </a:solidFill>
                <a:latin typeface="DM Sans Bold"/>
              </a:rPr>
              <a:t>p.p</a:t>
            </a:r>
            <a:r>
              <a:rPr lang="en-US" altLang="zh-TW" sz="5400" dirty="0">
                <a:solidFill>
                  <a:srgbClr val="FF0000"/>
                </a:solidFill>
                <a:latin typeface="DM Sans Bold"/>
              </a:rPr>
              <a:t>…. before.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199446"/>
            <a:ext cx="9288825" cy="2175108"/>
            <a:chOff x="0" y="0"/>
            <a:chExt cx="1976965" cy="4629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76965" cy="462934"/>
            </a:xfrm>
            <a:custGeom>
              <a:avLst/>
              <a:gdLst/>
              <a:ahLst/>
              <a:cxnLst/>
              <a:rect l="l" t="t" r="r" b="b"/>
              <a:pathLst>
                <a:path w="1976965" h="462934">
                  <a:moveTo>
                    <a:pt x="0" y="0"/>
                  </a:moveTo>
                  <a:lnTo>
                    <a:pt x="1976965" y="0"/>
                  </a:lnTo>
                  <a:lnTo>
                    <a:pt x="1976965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FDBFE5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9199446"/>
            <a:ext cx="9144000" cy="2175108"/>
            <a:chOff x="0" y="0"/>
            <a:chExt cx="1946142" cy="46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6142" cy="462934"/>
            </a:xfrm>
            <a:custGeom>
              <a:avLst/>
              <a:gdLst/>
              <a:ahLst/>
              <a:cxnLst/>
              <a:rect l="l" t="t" r="r" b="b"/>
              <a:pathLst>
                <a:path w="1946142" h="462934">
                  <a:moveTo>
                    <a:pt x="0" y="0"/>
                  </a:moveTo>
                  <a:lnTo>
                    <a:pt x="1946142" y="0"/>
                  </a:lnTo>
                  <a:lnTo>
                    <a:pt x="1946142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4825" y="331990"/>
            <a:ext cx="18288000" cy="2175108"/>
            <a:chOff x="0" y="0"/>
            <a:chExt cx="3892284" cy="462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2284" cy="462934"/>
            </a:xfrm>
            <a:custGeom>
              <a:avLst/>
              <a:gdLst/>
              <a:ahLst/>
              <a:cxnLst/>
              <a:rect l="l" t="t" r="r" b="b"/>
              <a:pathLst>
                <a:path w="3892284" h="462934">
                  <a:moveTo>
                    <a:pt x="0" y="0"/>
                  </a:moveTo>
                  <a:lnTo>
                    <a:pt x="3892284" y="0"/>
                  </a:lnTo>
                  <a:lnTo>
                    <a:pt x="3892284" y="462934"/>
                  </a:lnTo>
                  <a:lnTo>
                    <a:pt x="0" y="462934"/>
                  </a:lnTo>
                  <a:close/>
                </a:path>
              </a:pathLst>
            </a:custGeom>
            <a:solidFill>
              <a:srgbClr val="DBFAA1"/>
            </a:solidFill>
            <a:ln w="28575" cap="sq">
              <a:solidFill>
                <a:srgbClr val="000000"/>
              </a:solidFill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38300" y="573452"/>
            <a:ext cx="15811500" cy="200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Use the sentence pattern </a:t>
            </a:r>
          </a:p>
          <a:p>
            <a:pPr algn="ctr">
              <a:lnSpc>
                <a:spcPts val="7519"/>
              </a:lnSpc>
            </a:pPr>
            <a:r>
              <a:rPr lang="en-US" sz="8800" dirty="0">
                <a:solidFill>
                  <a:srgbClr val="000000"/>
                </a:solidFill>
                <a:latin typeface="DM Sans Bold"/>
              </a:rPr>
              <a:t>“</a:t>
            </a:r>
            <a:r>
              <a:rPr lang="en-US" sz="8800" dirty="0">
                <a:solidFill>
                  <a:srgbClr val="FF0000"/>
                </a:solidFill>
                <a:latin typeface="DM Sans Bold"/>
              </a:rPr>
              <a:t> </a:t>
            </a:r>
            <a:r>
              <a:rPr lang="en-US" sz="6000" dirty="0">
                <a:solidFill>
                  <a:srgbClr val="0070C0"/>
                </a:solidFill>
                <a:latin typeface="DM Sans Bold"/>
              </a:rPr>
              <a:t>Q: Have you ever…? </a:t>
            </a:r>
            <a:r>
              <a:rPr lang="en-US" sz="6000" dirty="0">
                <a:solidFill>
                  <a:srgbClr val="FF0000"/>
                </a:solidFill>
                <a:latin typeface="DM Sans Bold"/>
              </a:rPr>
              <a:t>A: I have… before</a:t>
            </a:r>
            <a:r>
              <a:rPr lang="en-US" sz="8800" dirty="0">
                <a:solidFill>
                  <a:srgbClr val="FF0000"/>
                </a:solidFill>
                <a:latin typeface="DM Sans Bold"/>
              </a:rPr>
              <a:t>.</a:t>
            </a:r>
            <a:r>
              <a:rPr lang="en-US" sz="8800" dirty="0">
                <a:solidFill>
                  <a:srgbClr val="000000"/>
                </a:solidFill>
                <a:latin typeface="DM Sans Bold"/>
              </a:rPr>
              <a:t>”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712640" y="6375616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59"/>
                </a:lnTo>
                <a:lnTo>
                  <a:pt x="0" y="1546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2742112"/>
            <a:ext cx="1546660" cy="1546660"/>
          </a:xfrm>
          <a:custGeom>
            <a:avLst/>
            <a:gdLst/>
            <a:ahLst/>
            <a:cxnLst/>
            <a:rect l="l" t="t" r="r" b="b"/>
            <a:pathLst>
              <a:path w="1546660" h="1546660">
                <a:moveTo>
                  <a:pt x="0" y="0"/>
                </a:moveTo>
                <a:lnTo>
                  <a:pt x="1546660" y="0"/>
                </a:lnTo>
                <a:lnTo>
                  <a:pt x="1546660" y="1546660"/>
                </a:lnTo>
                <a:lnTo>
                  <a:pt x="0" y="1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5062C523-4C5E-4B9A-973C-634753BDAC3F}"/>
              </a:ext>
            </a:extLst>
          </p:cNvPr>
          <p:cNvSpPr txBox="1"/>
          <p:nvPr/>
        </p:nvSpPr>
        <p:spPr>
          <a:xfrm>
            <a:off x="4699435" y="2748560"/>
            <a:ext cx="13443740" cy="6814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8800" dirty="0">
                <a:solidFill>
                  <a:srgbClr val="0070C0"/>
                </a:solidFill>
                <a:latin typeface="DM Sans Bold"/>
              </a:rPr>
              <a:t>Q: Have you ever brought your chopsticks? </a:t>
            </a:r>
          </a:p>
          <a:p>
            <a:pPr algn="ctr">
              <a:lnSpc>
                <a:spcPts val="7519"/>
              </a:lnSpc>
            </a:pPr>
            <a:r>
              <a:rPr lang="en-US" sz="8800" b="1" dirty="0">
                <a:solidFill>
                  <a:srgbClr val="FF0000"/>
                </a:solidFill>
                <a:latin typeface="DM Sans Bold" panose="02020500000000000000" charset="0"/>
              </a:rPr>
              <a:t>A:</a:t>
            </a:r>
            <a:r>
              <a:rPr lang="en-US" sz="8800" b="1" dirty="0">
                <a:solidFill>
                  <a:srgbClr val="FF0000"/>
                </a:solidFill>
                <a:latin typeface="DM Sans Bold" panose="02020500000000000000" charset="0"/>
                <a:sym typeface="Wingdings" panose="05000000000000000000" pitchFamily="2" charset="2"/>
              </a:rPr>
              <a:t>(1)</a:t>
            </a:r>
            <a:r>
              <a:rPr lang="en-US" sz="8800" b="1" dirty="0">
                <a:solidFill>
                  <a:srgbClr val="FF0000"/>
                </a:solidFill>
                <a:latin typeface="DM Sans Bold" panose="02020500000000000000" charset="0"/>
              </a:rPr>
              <a:t> Yes, I </a:t>
            </a:r>
            <a:r>
              <a:rPr lang="en-US" sz="8800" b="1" u="sng" dirty="0">
                <a:solidFill>
                  <a:srgbClr val="FF0000"/>
                </a:solidFill>
                <a:latin typeface="DM Sans Bold" panose="02020500000000000000" charset="0"/>
              </a:rPr>
              <a:t>have brought </a:t>
            </a:r>
            <a:r>
              <a:rPr lang="en-US" sz="8800" b="1" dirty="0">
                <a:solidFill>
                  <a:srgbClr val="FF0000"/>
                </a:solidFill>
                <a:latin typeface="DM Sans Bold" panose="02020500000000000000" charset="0"/>
              </a:rPr>
              <a:t>our chopsticks before.</a:t>
            </a:r>
          </a:p>
          <a:p>
            <a:pPr algn="ctr">
              <a:lnSpc>
                <a:spcPts val="7519"/>
              </a:lnSpc>
            </a:pPr>
            <a:r>
              <a:rPr lang="en-US" sz="8800" b="1" dirty="0">
                <a:solidFill>
                  <a:srgbClr val="FF0000"/>
                </a:solidFill>
                <a:latin typeface="DM Sans Bold" panose="02020500000000000000" charset="0"/>
              </a:rPr>
              <a:t> (2) No, I </a:t>
            </a:r>
            <a:r>
              <a:rPr lang="en-US" sz="8800" u="sng" dirty="0">
                <a:solidFill>
                  <a:srgbClr val="FF0000"/>
                </a:solidFill>
                <a:latin typeface="DM Sans Bold" panose="02020500000000000000" charset="0"/>
              </a:rPr>
              <a:t>haven’t brought </a:t>
            </a:r>
            <a:r>
              <a:rPr lang="en-US" sz="8800" b="1" dirty="0">
                <a:solidFill>
                  <a:srgbClr val="FF0000"/>
                </a:solidFill>
                <a:latin typeface="DM Sans Bold" panose="02020500000000000000" charset="0"/>
              </a:rPr>
              <a:t>our chopsticks before.</a:t>
            </a:r>
          </a:p>
        </p:txBody>
      </p:sp>
      <p:pic>
        <p:nvPicPr>
          <p:cNvPr id="3074" name="Picture 2" descr="bring chopsticks 的圖片結果">
            <a:extLst>
              <a:ext uri="{FF2B5EF4-FFF2-40B4-BE49-F238E27FC236}">
                <a16:creationId xmlns:a16="http://schemas.microsoft.com/office/drawing/2014/main" id="{0CB85BDE-A649-4DE2-AC69-46A7984A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5" y="2536489"/>
            <a:ext cx="4248150" cy="56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02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506</Words>
  <Application>Microsoft Office PowerPoint</Application>
  <PresentationFormat>自訂</PresentationFormat>
  <Paragraphs>76</Paragraphs>
  <Slides>21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Wingdings</vt:lpstr>
      <vt:lpstr>新細明體</vt:lpstr>
      <vt:lpstr>Arimo</vt:lpstr>
      <vt:lpstr>Calibri</vt:lpstr>
      <vt:lpstr>Arial</vt:lpstr>
      <vt:lpstr>DM Sans Bold</vt:lpstr>
      <vt:lpstr>Open Sans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lingying chen</dc:creator>
  <cp:lastModifiedBy>lingying chen</cp:lastModifiedBy>
  <cp:revision>56</cp:revision>
  <dcterms:created xsi:type="dcterms:W3CDTF">2006-08-16T00:00:00Z</dcterms:created>
  <dcterms:modified xsi:type="dcterms:W3CDTF">2025-10-02T23:53:19Z</dcterms:modified>
  <dc:identifier>DAFuDfsocvM</dc:identifier>
</cp:coreProperties>
</file>