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y="6858000" cx="12192000"/>
  <p:notesSz cx="6858000" cy="9144000"/>
  <p:embeddedFontLst>
    <p:embeddedFont>
      <p:font typeface="Quattrocento Sans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3" roundtripDataSignature="AMtx7mgkwzXiNcvUomuk6o4SJyo93zi3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font" Target="fonts/QuattrocentoSa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QuattrocentoSans-italic.fntdata"/><Relationship Id="rId50" Type="http://schemas.openxmlformats.org/officeDocument/2006/relationships/font" Target="fonts/QuattrocentoSans-bold.fntdata"/><Relationship Id="rId53" Type="http://customschemas.google.com/relationships/presentationmetadata" Target="metadata"/><Relationship Id="rId52" Type="http://schemas.openxmlformats.org/officeDocument/2006/relationships/font" Target="fonts/Quattrocento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6"/>
          <p:cNvSpPr txBox="1"/>
          <p:nvPr>
            <p:ph type="ctrTitle"/>
          </p:nvPr>
        </p:nvSpPr>
        <p:spPr>
          <a:xfrm>
            <a:off x="4265611" y="1752600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5400"/>
              <a:buFont typeface="Microsoft JhengHei"/>
              <a:buNone/>
              <a:defRPr sz="5400">
                <a:solidFill>
                  <a:srgbClr val="1C62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6"/>
          <p:cNvSpPr txBox="1"/>
          <p:nvPr>
            <p:ph idx="1" type="subTitle"/>
          </p:nvPr>
        </p:nvSpPr>
        <p:spPr>
          <a:xfrm>
            <a:off x="4265610" y="3733800"/>
            <a:ext cx="685800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三張圖片">
  <p:cSld name="含標題的三張圖片 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5"/>
          <p:cNvSpPr txBox="1"/>
          <p:nvPr>
            <p:ph type="title"/>
          </p:nvPr>
        </p:nvSpPr>
        <p:spPr>
          <a:xfrm>
            <a:off x="9066214" y="421594"/>
            <a:ext cx="2286000" cy="1885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None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4" name="Google Shape;134;p55"/>
          <p:cNvGrpSpPr/>
          <p:nvPr/>
        </p:nvGrpSpPr>
        <p:grpSpPr>
          <a:xfrm flipH="1" rot="5400000">
            <a:off x="274315" y="1102304"/>
            <a:ext cx="5053664" cy="4411852"/>
            <a:chOff x="895350" y="3313113"/>
            <a:chExt cx="3613151" cy="2790825"/>
          </a:xfrm>
        </p:grpSpPr>
        <p:sp>
          <p:nvSpPr>
            <p:cNvPr id="135" name="Google Shape;135;p55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6" name="Google Shape;136;p55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7" name="Google Shape;137;p55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8" name="Google Shape;138;p55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9" name="Google Shape;139;p55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0" name="Google Shape;140;p55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1" name="Google Shape;141;p55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2" name="Google Shape;142;p55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3" name="Google Shape;143;p55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4" name="Google Shape;144;p55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5" name="Google Shape;145;p55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6" name="Google Shape;146;p55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147" name="Google Shape;147;p55"/>
          <p:cNvSpPr/>
          <p:nvPr>
            <p:ph idx="2" type="pic"/>
          </p:nvPr>
        </p:nvSpPr>
        <p:spPr>
          <a:xfrm>
            <a:off x="840795" y="1020193"/>
            <a:ext cx="3886200" cy="45720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148" name="Google Shape;148;p55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</p:grpSpPr>
        <p:sp>
          <p:nvSpPr>
            <p:cNvPr id="149" name="Google Shape;149;p55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0" name="Google Shape;150;p55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1" name="Google Shape;151;p55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2" name="Google Shape;152;p55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3" name="Google Shape;153;p55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4" name="Google Shape;154;p55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5" name="Google Shape;155;p55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6" name="Google Shape;156;p55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7" name="Google Shape;157;p55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8" name="Google Shape;158;p55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9" name="Google Shape;159;p55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0" name="Google Shape;160;p55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161" name="Google Shape;161;p55"/>
          <p:cNvSpPr/>
          <p:nvPr>
            <p:ph idx="3" type="pic"/>
          </p:nvPr>
        </p:nvSpPr>
        <p:spPr>
          <a:xfrm>
            <a:off x="5546780" y="529603"/>
            <a:ext cx="2993366" cy="2305338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162" name="Google Shape;162;p55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</p:grpSpPr>
        <p:sp>
          <p:nvSpPr>
            <p:cNvPr id="163" name="Google Shape;163;p55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4" name="Google Shape;164;p55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5" name="Google Shape;165;p55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6" name="Google Shape;166;p55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7" name="Google Shape;167;p55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8" name="Google Shape;168;p55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9" name="Google Shape;169;p55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0" name="Google Shape;170;p55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1" name="Google Shape;171;p55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2" name="Google Shape;172;p55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3" name="Google Shape;173;p55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4" name="Google Shape;174;p55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175" name="Google Shape;175;p55"/>
          <p:cNvSpPr/>
          <p:nvPr>
            <p:ph idx="4" type="pic"/>
          </p:nvPr>
        </p:nvSpPr>
        <p:spPr>
          <a:xfrm>
            <a:off x="5546780" y="3456066"/>
            <a:ext cx="2993366" cy="2305338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55"/>
          <p:cNvSpPr txBox="1"/>
          <p:nvPr>
            <p:ph idx="1" type="body"/>
          </p:nvPr>
        </p:nvSpPr>
        <p:spPr>
          <a:xfrm>
            <a:off x="9066214" y="2484992"/>
            <a:ext cx="2286000" cy="324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7" name="Google Shape;177;p55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8" name="Google Shape;178;p55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55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6"/>
          <p:cNvSpPr txBox="1"/>
          <p:nvPr>
            <p:ph type="title"/>
          </p:nvPr>
        </p:nvSpPr>
        <p:spPr>
          <a:xfrm>
            <a:off x="7511732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crosoft JhengHe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6"/>
          <p:cNvSpPr txBox="1"/>
          <p:nvPr>
            <p:ph idx="1" type="body"/>
          </p:nvPr>
        </p:nvSpPr>
        <p:spPr>
          <a:xfrm>
            <a:off x="836613" y="914400"/>
            <a:ext cx="6172201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3" name="Google Shape;183;p56"/>
          <p:cNvSpPr txBox="1"/>
          <p:nvPr>
            <p:ph idx="2" type="body"/>
          </p:nvPr>
        </p:nvSpPr>
        <p:spPr>
          <a:xfrm>
            <a:off x="7511732" y="3555523"/>
            <a:ext cx="3840480" cy="238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4" name="Google Shape;184;p56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0" marR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5" name="Google Shape;185;p56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6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7"/>
          <p:cNvSpPr txBox="1"/>
          <p:nvPr>
            <p:ph type="title"/>
          </p:nvPr>
        </p:nvSpPr>
        <p:spPr>
          <a:xfrm>
            <a:off x="7492891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crosoft JhengHei"/>
              <a:buNone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9" name="Google Shape;189;p57"/>
          <p:cNvGrpSpPr/>
          <p:nvPr/>
        </p:nvGrpSpPr>
        <p:grpSpPr>
          <a:xfrm>
            <a:off x="595546" y="781398"/>
            <a:ext cx="6433399" cy="5053665"/>
            <a:chOff x="5162444" y="781398"/>
            <a:chExt cx="6433399" cy="5053665"/>
          </a:xfrm>
        </p:grpSpPr>
        <p:sp>
          <p:nvSpPr>
            <p:cNvPr id="190" name="Google Shape;190;p57"/>
            <p:cNvSpPr/>
            <p:nvPr/>
          </p:nvSpPr>
          <p:spPr>
            <a:xfrm flipH="1" rot="5400000">
              <a:off x="3342557" y="3275021"/>
              <a:ext cx="3827994" cy="17568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1" name="Google Shape;191;p57"/>
            <p:cNvSpPr/>
            <p:nvPr/>
          </p:nvSpPr>
          <p:spPr>
            <a:xfrm flipH="1" rot="5400000">
              <a:off x="9565728" y="3299447"/>
              <a:ext cx="3836876" cy="17568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192" name="Google Shape;192;p57"/>
            <p:cNvGrpSpPr/>
            <p:nvPr/>
          </p:nvGrpSpPr>
          <p:grpSpPr>
            <a:xfrm>
              <a:off x="5814205" y="859113"/>
              <a:ext cx="5129147" cy="4880471"/>
              <a:chOff x="7856559" y="859113"/>
              <a:chExt cx="3086792" cy="4880471"/>
            </a:xfrm>
          </p:grpSpPr>
          <p:sp>
            <p:nvSpPr>
              <p:cNvPr id="193" name="Google Shape;193;p57"/>
              <p:cNvSpPr/>
              <p:nvPr/>
            </p:nvSpPr>
            <p:spPr>
              <a:xfrm flipH="1" rot="5400000">
                <a:off x="9392183" y="4188416"/>
                <a:ext cx="15544" cy="3086791"/>
              </a:xfrm>
              <a:custGeom>
                <a:rect b="b" l="l" r="r" t="t"/>
                <a:pathLst>
                  <a:path extrusionOk="0" h="868" w="5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94" name="Google Shape;194;p57"/>
              <p:cNvSpPr/>
              <p:nvPr/>
            </p:nvSpPr>
            <p:spPr>
              <a:xfrm flipH="1" rot="5400000">
                <a:off x="9366943" y="-651271"/>
                <a:ext cx="13322" cy="3034090"/>
              </a:xfrm>
              <a:custGeom>
                <a:rect b="b" l="l" r="r" t="t"/>
                <a:pathLst>
                  <a:path extrusionOk="0" h="853" w="4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195" name="Google Shape;195;p57"/>
            <p:cNvSpPr/>
            <p:nvPr/>
          </p:nvSpPr>
          <p:spPr>
            <a:xfrm flipH="1" rot="5400000">
              <a:off x="5186001" y="5323012"/>
              <a:ext cx="477390" cy="524504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6" name="Google Shape;196;p57"/>
            <p:cNvSpPr/>
            <p:nvPr/>
          </p:nvSpPr>
          <p:spPr>
            <a:xfrm flipH="1" rot="5400000">
              <a:off x="5197295" y="5324846"/>
              <a:ext cx="477390" cy="511956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7" name="Google Shape;197;p57"/>
            <p:cNvSpPr/>
            <p:nvPr/>
          </p:nvSpPr>
          <p:spPr>
            <a:xfrm flipH="1" rot="5400000">
              <a:off x="11076843" y="5321082"/>
              <a:ext cx="508476" cy="519485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8" name="Google Shape;198;p57"/>
            <p:cNvSpPr/>
            <p:nvPr/>
          </p:nvSpPr>
          <p:spPr>
            <a:xfrm flipH="1" rot="5400000">
              <a:off x="11093207" y="5321324"/>
              <a:ext cx="470728" cy="534543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9" name="Google Shape;199;p57"/>
            <p:cNvSpPr/>
            <p:nvPr/>
          </p:nvSpPr>
          <p:spPr>
            <a:xfrm flipH="1" rot="5400000">
              <a:off x="11051654" y="771453"/>
              <a:ext cx="468508" cy="519485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00" name="Google Shape;200;p57"/>
            <p:cNvSpPr/>
            <p:nvPr/>
          </p:nvSpPr>
          <p:spPr>
            <a:xfrm flipH="1" rot="5400000">
              <a:off x="11044126" y="786511"/>
              <a:ext cx="468508" cy="489370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01" name="Google Shape;201;p57"/>
            <p:cNvSpPr/>
            <p:nvPr/>
          </p:nvSpPr>
          <p:spPr>
            <a:xfrm flipH="1" rot="5400000">
              <a:off x="5232723" y="721157"/>
              <a:ext cx="424100" cy="544581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02" name="Google Shape;202;p57"/>
            <p:cNvSpPr/>
            <p:nvPr/>
          </p:nvSpPr>
          <p:spPr>
            <a:xfrm flipH="1" rot="5400000">
              <a:off x="5241796" y="749729"/>
              <a:ext cx="428541" cy="491879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203" name="Google Shape;203;p57"/>
          <p:cNvSpPr/>
          <p:nvPr>
            <p:ph idx="2" type="pic"/>
          </p:nvPr>
        </p:nvSpPr>
        <p:spPr>
          <a:xfrm>
            <a:off x="836613" y="1031195"/>
            <a:ext cx="5943600" cy="4572000"/>
          </a:xfrm>
          <a:prstGeom prst="rect">
            <a:avLst/>
          </a:prstGeom>
          <a:solidFill>
            <a:srgbClr val="BBE1E5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57"/>
          <p:cNvSpPr txBox="1"/>
          <p:nvPr>
            <p:ph idx="1" type="body"/>
          </p:nvPr>
        </p:nvSpPr>
        <p:spPr>
          <a:xfrm>
            <a:off x="7492891" y="3555521"/>
            <a:ext cx="3840480" cy="2168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5" name="Google Shape;205;p57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57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7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8"/>
          <p:cNvSpPr txBox="1"/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8"/>
          <p:cNvSpPr txBox="1"/>
          <p:nvPr>
            <p:ph idx="1" type="body"/>
          </p:nvPr>
        </p:nvSpPr>
        <p:spPr>
          <a:xfrm rot="5400000">
            <a:off x="3979864" y="-1162050"/>
            <a:ext cx="42291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58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2" name="Google Shape;212;p58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8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9"/>
          <p:cNvSpPr txBox="1"/>
          <p:nvPr>
            <p:ph type="title"/>
          </p:nvPr>
        </p:nvSpPr>
        <p:spPr>
          <a:xfrm rot="5400000">
            <a:off x="7650584" y="2278485"/>
            <a:ext cx="5676900" cy="1729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59"/>
          <p:cNvSpPr txBox="1"/>
          <p:nvPr>
            <p:ph idx="1" type="body"/>
          </p:nvPr>
        </p:nvSpPr>
        <p:spPr>
          <a:xfrm rot="5400000">
            <a:off x="2316585" y="-1173586"/>
            <a:ext cx="5676900" cy="8633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59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8" name="Google Shape;218;p59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59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>
  <p:cSld name="章節標題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7"/>
          <p:cNvSpPr txBox="1"/>
          <p:nvPr>
            <p:ph type="title"/>
          </p:nvPr>
        </p:nvSpPr>
        <p:spPr>
          <a:xfrm>
            <a:off x="4002657" y="2139351"/>
            <a:ext cx="791904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6600"/>
              <a:buFont typeface="Microsoft JhengHei"/>
              <a:buNone/>
              <a:defRPr sz="6600">
                <a:solidFill>
                  <a:srgbClr val="1C62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8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  <a:defRPr b="1" sz="4400">
                <a:solidFill>
                  <a:srgbClr val="1C62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8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ts val="2800"/>
              <a:buChar char="•"/>
              <a:defRPr sz="2800">
                <a:solidFill>
                  <a:srgbClr val="1C6294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" name="Google Shape;20;p48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8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內容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9"/>
          <p:cNvSpPr txBox="1"/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9"/>
          <p:cNvSpPr txBox="1"/>
          <p:nvPr>
            <p:ph idx="1" type="body"/>
          </p:nvPr>
        </p:nvSpPr>
        <p:spPr>
          <a:xfrm>
            <a:off x="1065212" y="1825625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2" type="body"/>
          </p:nvPr>
        </p:nvSpPr>
        <p:spPr>
          <a:xfrm>
            <a:off x="6172200" y="1825625"/>
            <a:ext cx="4951414" cy="418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" name="Google Shape;27;p49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/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" type="body"/>
          </p:nvPr>
        </p:nvSpPr>
        <p:spPr>
          <a:xfrm>
            <a:off x="1069848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" name="Google Shape;32;p50"/>
          <p:cNvSpPr txBox="1"/>
          <p:nvPr>
            <p:ph idx="2" type="body"/>
          </p:nvPr>
        </p:nvSpPr>
        <p:spPr>
          <a:xfrm>
            <a:off x="1069848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3" type="body"/>
          </p:nvPr>
        </p:nvSpPr>
        <p:spPr>
          <a:xfrm>
            <a:off x="6172200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50"/>
          <p:cNvSpPr txBox="1"/>
          <p:nvPr>
            <p:ph idx="4" type="body"/>
          </p:nvPr>
        </p:nvSpPr>
        <p:spPr>
          <a:xfrm>
            <a:off x="6172200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0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6" name="Google Shape;36;p50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/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" name="Google Shape;41;p51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1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2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" name="Google Shape;45;p52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2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兩張圖片">
  <p:cSld name="含標題的兩張圖片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 txBox="1"/>
          <p:nvPr>
            <p:ph type="title"/>
          </p:nvPr>
        </p:nvSpPr>
        <p:spPr>
          <a:xfrm>
            <a:off x="1065212" y="304799"/>
            <a:ext cx="10058402" cy="12161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" name="Google Shape;49;p53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</p:grpSpPr>
        <p:sp>
          <p:nvSpPr>
            <p:cNvPr id="50" name="Google Shape;50;p53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1" name="Google Shape;51;p53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2" name="Google Shape;52;p53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3" name="Google Shape;53;p53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4" name="Google Shape;54;p53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5" name="Google Shape;55;p53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6" name="Google Shape;56;p53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7" name="Google Shape;57;p53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8" name="Google Shape;58;p53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9" name="Google Shape;59;p53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0" name="Google Shape;60;p53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1" name="Google Shape;61;p53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62" name="Google Shape;62;p53"/>
          <p:cNvSpPr/>
          <p:nvPr>
            <p:ph idx="2" type="pic"/>
          </p:nvPr>
        </p:nvSpPr>
        <p:spPr>
          <a:xfrm>
            <a:off x="1265028" y="1900210"/>
            <a:ext cx="3935536" cy="2571736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53"/>
          <p:cNvSpPr txBox="1"/>
          <p:nvPr>
            <p:ph idx="1" type="body"/>
          </p:nvPr>
        </p:nvSpPr>
        <p:spPr>
          <a:xfrm>
            <a:off x="1052423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grpSp>
        <p:nvGrpSpPr>
          <p:cNvPr id="64" name="Google Shape;64;p53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</p:grpSpPr>
        <p:sp>
          <p:nvSpPr>
            <p:cNvPr id="65" name="Google Shape;65;p53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6" name="Google Shape;66;p53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7" name="Google Shape;67;p53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8" name="Google Shape;68;p53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9" name="Google Shape;69;p53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0" name="Google Shape;70;p53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1" name="Google Shape;71;p53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2" name="Google Shape;72;p53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3" name="Google Shape;73;p53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4" name="Google Shape;74;p53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5" name="Google Shape;75;p53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6" name="Google Shape;76;p53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77" name="Google Shape;77;p53"/>
          <p:cNvSpPr/>
          <p:nvPr>
            <p:ph idx="3" type="pic"/>
          </p:nvPr>
        </p:nvSpPr>
        <p:spPr>
          <a:xfrm>
            <a:off x="6975717" y="1900210"/>
            <a:ext cx="3935536" cy="2571736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53"/>
          <p:cNvSpPr txBox="1"/>
          <p:nvPr>
            <p:ph idx="4" type="body"/>
          </p:nvPr>
        </p:nvSpPr>
        <p:spPr>
          <a:xfrm>
            <a:off x="6742908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53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0" name="Google Shape;80;p53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3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三張圖片">
  <p:cSld name="含標題的三張圖片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4"/>
          <p:cNvSpPr txBox="1"/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p54"/>
          <p:cNvGrpSpPr/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</p:grpSpPr>
        <p:sp>
          <p:nvSpPr>
            <p:cNvPr id="85" name="Google Shape;85;p54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6" name="Google Shape;86;p54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7" name="Google Shape;87;p54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8" name="Google Shape;88;p54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9" name="Google Shape;89;p54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0" name="Google Shape;90;p54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1" name="Google Shape;91;p54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" name="Google Shape;92;p54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" name="Google Shape;93;p54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" name="Google Shape;94;p54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" name="Google Shape;95;p54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" name="Google Shape;96;p54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97" name="Google Shape;97;p54"/>
          <p:cNvSpPr/>
          <p:nvPr>
            <p:ph idx="2" type="pic"/>
          </p:nvPr>
        </p:nvSpPr>
        <p:spPr>
          <a:xfrm>
            <a:off x="1249168" y="1824285"/>
            <a:ext cx="2715289" cy="2776308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4"/>
          <p:cNvSpPr txBox="1"/>
          <p:nvPr>
            <p:ph idx="1" type="body"/>
          </p:nvPr>
        </p:nvSpPr>
        <p:spPr>
          <a:xfrm>
            <a:off x="123521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grpSp>
        <p:nvGrpSpPr>
          <p:cNvPr id="99" name="Google Shape;99;p54"/>
          <p:cNvGrpSpPr/>
          <p:nvPr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</p:grpSpPr>
        <p:sp>
          <p:nvSpPr>
            <p:cNvPr id="100" name="Google Shape;100;p54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" name="Google Shape;101;p54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" name="Google Shape;102;p54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" name="Google Shape;103;p54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" name="Google Shape;104;p54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" name="Google Shape;105;p54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6" name="Google Shape;106;p54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7" name="Google Shape;107;p54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8" name="Google Shape;108;p54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9" name="Google Shape;109;p54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0" name="Google Shape;110;p54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1" name="Google Shape;111;p54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112" name="Google Shape;112;p54"/>
          <p:cNvSpPr/>
          <p:nvPr>
            <p:ph idx="3" type="pic"/>
          </p:nvPr>
        </p:nvSpPr>
        <p:spPr>
          <a:xfrm>
            <a:off x="4720924" y="1824285"/>
            <a:ext cx="2715768" cy="2776308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54"/>
          <p:cNvSpPr txBox="1"/>
          <p:nvPr>
            <p:ph idx="4" type="body"/>
          </p:nvPr>
        </p:nvSpPr>
        <p:spPr>
          <a:xfrm>
            <a:off x="4707208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grpSp>
        <p:nvGrpSpPr>
          <p:cNvPr id="114" name="Google Shape;114;p54"/>
          <p:cNvGrpSpPr/>
          <p:nvPr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</p:grpSpPr>
        <p:sp>
          <p:nvSpPr>
            <p:cNvPr id="115" name="Google Shape;115;p54"/>
            <p:cNvSpPr/>
            <p:nvPr/>
          </p:nvSpPr>
          <p:spPr>
            <a:xfrm>
              <a:off x="963613" y="3725863"/>
              <a:ext cx="11113" cy="1952625"/>
            </a:xfrm>
            <a:custGeom>
              <a:rect b="b" l="l" r="r" t="t"/>
              <a:pathLst>
                <a:path extrusionOk="0" h="868" w="5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6" name="Google Shape;116;p54"/>
            <p:cNvSpPr/>
            <p:nvPr/>
          </p:nvSpPr>
          <p:spPr>
            <a:xfrm>
              <a:off x="1350963" y="6038850"/>
              <a:ext cx="2736850" cy="11113"/>
            </a:xfrm>
            <a:custGeom>
              <a:rect b="b" l="l" r="r" t="t"/>
              <a:pathLst>
                <a:path extrusionOk="0" h="5" w="1216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7" name="Google Shape;117;p54"/>
            <p:cNvSpPr/>
            <p:nvPr/>
          </p:nvSpPr>
          <p:spPr>
            <a:xfrm>
              <a:off x="1330325" y="3378200"/>
              <a:ext cx="2743200" cy="11113"/>
            </a:xfrm>
            <a:custGeom>
              <a:rect b="b" l="l" r="r" t="t"/>
              <a:pathLst>
                <a:path extrusionOk="0" h="5" w="1219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8" name="Google Shape;118;p54"/>
            <p:cNvSpPr/>
            <p:nvPr/>
          </p:nvSpPr>
          <p:spPr>
            <a:xfrm>
              <a:off x="4443413" y="3759200"/>
              <a:ext cx="9525" cy="1919288"/>
            </a:xfrm>
            <a:custGeom>
              <a:rect b="b" l="l" r="r" t="t"/>
              <a:pathLst>
                <a:path extrusionOk="0" h="853" w="4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9" name="Google Shape;119;p54"/>
            <p:cNvSpPr/>
            <p:nvPr/>
          </p:nvSpPr>
          <p:spPr>
            <a:xfrm>
              <a:off x="903288" y="5772150"/>
              <a:ext cx="341313" cy="331788"/>
            </a:xfrm>
            <a:custGeom>
              <a:rect b="b" l="l" r="r" t="t"/>
              <a:pathLst>
                <a:path extrusionOk="0" h="148" w="152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0" name="Google Shape;120;p54"/>
            <p:cNvSpPr/>
            <p:nvPr/>
          </p:nvSpPr>
          <p:spPr>
            <a:xfrm>
              <a:off x="906463" y="5768975"/>
              <a:ext cx="341313" cy="323850"/>
            </a:xfrm>
            <a:custGeom>
              <a:rect b="b" l="l" r="r" t="t"/>
              <a:pathLst>
                <a:path extrusionOk="0" h="144" w="151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1" name="Google Shape;121;p54"/>
            <p:cNvSpPr/>
            <p:nvPr/>
          </p:nvSpPr>
          <p:spPr>
            <a:xfrm>
              <a:off x="895350" y="3316288"/>
              <a:ext cx="363538" cy="328613"/>
            </a:xfrm>
            <a:custGeom>
              <a:rect b="b" l="l" r="r" t="t"/>
              <a:pathLst>
                <a:path extrusionOk="0" h="146" w="161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2" name="Google Shape;122;p54"/>
            <p:cNvSpPr/>
            <p:nvPr/>
          </p:nvSpPr>
          <p:spPr>
            <a:xfrm>
              <a:off x="903288" y="3313113"/>
              <a:ext cx="336550" cy="338138"/>
            </a:xfrm>
            <a:custGeom>
              <a:rect b="b" l="l" r="r" t="t"/>
              <a:pathLst>
                <a:path extrusionOk="0" h="150" w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3" name="Google Shape;123;p54"/>
            <p:cNvSpPr/>
            <p:nvPr/>
          </p:nvSpPr>
          <p:spPr>
            <a:xfrm>
              <a:off x="4162425" y="3344863"/>
              <a:ext cx="334963" cy="328613"/>
            </a:xfrm>
            <a:custGeom>
              <a:rect b="b" l="l" r="r" t="t"/>
              <a:pathLst>
                <a:path extrusionOk="0" h="146" w="149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4" name="Google Shape;124;p54"/>
            <p:cNvSpPr/>
            <p:nvPr/>
          </p:nvSpPr>
          <p:spPr>
            <a:xfrm>
              <a:off x="4162425" y="3359150"/>
              <a:ext cx="334963" cy="309563"/>
            </a:xfrm>
            <a:custGeom>
              <a:rect b="b" l="l" r="r" t="t"/>
              <a:pathLst>
                <a:path extrusionOk="0" h="138" w="149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5" name="Google Shape;125;p54"/>
            <p:cNvSpPr/>
            <p:nvPr/>
          </p:nvSpPr>
          <p:spPr>
            <a:xfrm>
              <a:off x="4205288" y="5753100"/>
              <a:ext cx="303213" cy="344488"/>
            </a:xfrm>
            <a:custGeom>
              <a:rect b="b" l="l" r="r" t="t"/>
              <a:pathLst>
                <a:path extrusionOk="0" h="153" w="135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6" name="Google Shape;126;p54"/>
            <p:cNvSpPr/>
            <p:nvPr/>
          </p:nvSpPr>
          <p:spPr>
            <a:xfrm>
              <a:off x="4202113" y="5762625"/>
              <a:ext cx="306388" cy="311150"/>
            </a:xfrm>
            <a:custGeom>
              <a:rect b="b" l="l" r="r" t="t"/>
              <a:pathLst>
                <a:path extrusionOk="0" h="138" w="136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descr="要新增影像的空白預留位置。按一下預留位置，然後選取您想要新增的影像。" id="127" name="Google Shape;127;p54"/>
          <p:cNvSpPr/>
          <p:nvPr>
            <p:ph idx="5" type="pic"/>
          </p:nvPr>
        </p:nvSpPr>
        <p:spPr>
          <a:xfrm>
            <a:off x="8222798" y="1824285"/>
            <a:ext cx="2715768" cy="2776308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54"/>
          <p:cNvSpPr txBox="1"/>
          <p:nvPr>
            <p:ph idx="6" type="body"/>
          </p:nvPr>
        </p:nvSpPr>
        <p:spPr>
          <a:xfrm>
            <a:off x="820908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9" name="Google Shape;129;p54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0" name="Google Shape;130;p54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4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/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crosoft JhengHei"/>
              <a:buNone/>
              <a:defRPr b="0" i="0" sz="3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5"/>
          <p:cNvSpPr txBox="1"/>
          <p:nvPr>
            <p:ph idx="1" type="body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8" name="Google Shape;8;p45"/>
          <p:cNvSpPr txBox="1"/>
          <p:nvPr>
            <p:ph idx="12" type="sldNum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" name="Google Shape;9;p45"/>
          <p:cNvSpPr txBox="1"/>
          <p:nvPr>
            <p:ph idx="11" type="ftr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0" name="Google Shape;10;p45"/>
          <p:cNvSpPr txBox="1"/>
          <p:nvPr>
            <p:ph idx="10" type="dt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tinkercad.com/things/29PQPF1fypC" TargetMode="External"/><Relationship Id="rId4" Type="http://schemas.openxmlformats.org/officeDocument/2006/relationships/hyperlink" Target="https://www.youtube.com/playlist?list=PLvd9ZUvYuLVpnV5S9NIRkP_YNtGE7wBjY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Relationship Id="rId4" Type="http://schemas.openxmlformats.org/officeDocument/2006/relationships/image" Target="../media/image47.jpg"/><Relationship Id="rId5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png"/><Relationship Id="rId4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4.jpg"/><Relationship Id="rId5" Type="http://schemas.openxmlformats.org/officeDocument/2006/relationships/image" Target="../media/image7.jpg"/><Relationship Id="rId6" Type="http://schemas.openxmlformats.org/officeDocument/2006/relationships/image" Target="../media/image1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8.jpg"/><Relationship Id="rId7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"/>
          <p:cNvSpPr txBox="1"/>
          <p:nvPr>
            <p:ph type="ctrTitle"/>
          </p:nvPr>
        </p:nvSpPr>
        <p:spPr>
          <a:xfrm>
            <a:off x="4265611" y="1752600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5400"/>
              <a:buFont typeface="Microsoft JhengHei"/>
              <a:buNone/>
            </a:pPr>
            <a:r>
              <a:rPr lang="zh-TW"/>
              <a:t>能源與動力系列─</a:t>
            </a:r>
            <a:br>
              <a:rPr lang="zh-TW"/>
            </a:br>
            <a:r>
              <a:rPr lang="zh-TW"/>
              <a:t>【逆風自走車】</a:t>
            </a:r>
            <a:endParaRPr/>
          </a:p>
        </p:txBody>
      </p:sp>
      <p:sp>
        <p:nvSpPr>
          <p:cNvPr id="225" name="Google Shape;225;p1"/>
          <p:cNvSpPr txBox="1"/>
          <p:nvPr>
            <p:ph idx="1" type="subTitle"/>
          </p:nvPr>
        </p:nvSpPr>
        <p:spPr>
          <a:xfrm>
            <a:off x="4265610" y="3733800"/>
            <a:ext cx="685800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zh-TW"/>
              <a:t>銘傳國中│蔡依帆老師</a:t>
            </a:r>
            <a:endParaRPr/>
          </a:p>
        </p:txBody>
      </p:sp>
      <p:pic>
        <p:nvPicPr>
          <p:cNvPr id="226" name="Google Shape;22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9102" y="4227731"/>
            <a:ext cx="2363789" cy="236378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"/>
          <p:cNvSpPr/>
          <p:nvPr/>
        </p:nvSpPr>
        <p:spPr>
          <a:xfrm>
            <a:off x="7491046" y="3581400"/>
            <a:ext cx="38483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shorturl.at/iBTW9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製作要素歸納</a:t>
            </a:r>
            <a:endParaRPr/>
          </a:p>
        </p:txBody>
      </p:sp>
      <p:grpSp>
        <p:nvGrpSpPr>
          <p:cNvPr id="298" name="Google Shape;298;p10"/>
          <p:cNvGrpSpPr/>
          <p:nvPr/>
        </p:nvGrpSpPr>
        <p:grpSpPr>
          <a:xfrm>
            <a:off x="2655260" y="1320665"/>
            <a:ext cx="7141554" cy="5381231"/>
            <a:chOff x="304715" y="825"/>
            <a:chExt cx="7141554" cy="5381231"/>
          </a:xfrm>
        </p:grpSpPr>
        <p:sp>
          <p:nvSpPr>
            <p:cNvPr id="299" name="Google Shape;299;p10"/>
            <p:cNvSpPr/>
            <p:nvPr/>
          </p:nvSpPr>
          <p:spPr>
            <a:xfrm rot="2563334">
              <a:off x="2397485" y="3773304"/>
              <a:ext cx="811248" cy="60117"/>
            </a:xfrm>
            <a:custGeom>
              <a:rect b="b" l="l" r="r" t="t"/>
              <a:pathLst>
                <a:path extrusionOk="0" h="120000" w="12000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cap="flat" cmpd="sng" w="40000">
              <a:solidFill>
                <a:srgbClr val="3194B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0" name="Google Shape;300;p10"/>
            <p:cNvSpPr/>
            <p:nvPr/>
          </p:nvSpPr>
          <p:spPr>
            <a:xfrm>
              <a:off x="2505117" y="2661382"/>
              <a:ext cx="902767" cy="60117"/>
            </a:xfrm>
            <a:custGeom>
              <a:rect b="b" l="l" r="r" t="t"/>
              <a:pathLst>
                <a:path extrusionOk="0" h="120000" w="12000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cap="flat" cmpd="sng" w="40000">
              <a:solidFill>
                <a:srgbClr val="3194B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1" name="Google Shape;301;p10"/>
            <p:cNvSpPr/>
            <p:nvPr/>
          </p:nvSpPr>
          <p:spPr>
            <a:xfrm rot="-2563334">
              <a:off x="2397485" y="1549461"/>
              <a:ext cx="811248" cy="60117"/>
            </a:xfrm>
            <a:custGeom>
              <a:rect b="b" l="l" r="r" t="t"/>
              <a:pathLst>
                <a:path extrusionOk="0" h="120000" w="12000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cap="flat" cmpd="sng" w="40000">
              <a:solidFill>
                <a:srgbClr val="3194B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2" name="Google Shape;302;p10"/>
            <p:cNvSpPr/>
            <p:nvPr/>
          </p:nvSpPr>
          <p:spPr>
            <a:xfrm>
              <a:off x="304715" y="1397087"/>
              <a:ext cx="2588707" cy="2588707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40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2895029" y="825"/>
              <a:ext cx="1553224" cy="1553224"/>
            </a:xfrm>
            <a:prstGeom prst="ellipse">
              <a:avLst/>
            </a:prstGeom>
            <a:solidFill>
              <a:srgbClr val="75BDA5"/>
            </a:solidFill>
            <a:ln cap="flat" cmpd="sng" w="40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0"/>
            <p:cNvSpPr txBox="1"/>
            <p:nvPr/>
          </p:nvSpPr>
          <p:spPr>
            <a:xfrm>
              <a:off x="3122493" y="228289"/>
              <a:ext cx="1098296" cy="109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Microsoft JhengHei"/>
                <a:buNone/>
              </a:pPr>
              <a:r>
                <a:rPr lang="zh-TW" sz="36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風扇</a:t>
              </a:r>
              <a:endParaRPr/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4603576" y="825"/>
              <a:ext cx="2329837" cy="1553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0"/>
            <p:cNvSpPr txBox="1"/>
            <p:nvPr/>
          </p:nvSpPr>
          <p:spPr>
            <a:xfrm>
              <a:off x="4603576" y="825"/>
              <a:ext cx="2329837" cy="1553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葉片數</a:t>
              </a:r>
              <a:endParaRPr/>
            </a:p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大小</a:t>
              </a:r>
              <a:endParaRPr/>
            </a:p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材質</a:t>
              </a:r>
              <a:endParaRPr/>
            </a:p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角度</a:t>
              </a:r>
              <a:endParaRPr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407885" y="1914829"/>
              <a:ext cx="1553224" cy="1553224"/>
            </a:xfrm>
            <a:prstGeom prst="ellipse">
              <a:avLst/>
            </a:prstGeom>
            <a:solidFill>
              <a:schemeClr val="accent4"/>
            </a:solidFill>
            <a:ln cap="flat" cmpd="sng" w="40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0"/>
            <p:cNvSpPr txBox="1"/>
            <p:nvPr/>
          </p:nvSpPr>
          <p:spPr>
            <a:xfrm>
              <a:off x="3635349" y="2142293"/>
              <a:ext cx="1098296" cy="109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Microsoft JhengHei"/>
                <a:buNone/>
              </a:pPr>
              <a:r>
                <a:rPr lang="zh-TW" sz="32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車體結構</a:t>
              </a:r>
              <a:endParaRPr/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5116432" y="1914829"/>
              <a:ext cx="2329837" cy="1553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0"/>
            <p:cNvSpPr txBox="1"/>
            <p:nvPr/>
          </p:nvSpPr>
          <p:spPr>
            <a:xfrm>
              <a:off x="5116432" y="1914829"/>
              <a:ext cx="2329837" cy="1553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垂直與平行</a:t>
              </a:r>
              <a:endParaRPr/>
            </a:p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加工精準度</a:t>
              </a:r>
              <a:endParaRPr/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2895029" y="3828832"/>
              <a:ext cx="1553224" cy="1553224"/>
            </a:xfrm>
            <a:prstGeom prst="ellipse">
              <a:avLst/>
            </a:prstGeom>
            <a:solidFill>
              <a:schemeClr val="accent5"/>
            </a:solidFill>
            <a:ln cap="flat" cmpd="sng" w="40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0"/>
            <p:cNvSpPr txBox="1"/>
            <p:nvPr/>
          </p:nvSpPr>
          <p:spPr>
            <a:xfrm>
              <a:off x="3122493" y="4056296"/>
              <a:ext cx="1098296" cy="109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Microsoft JhengHei"/>
                <a:buNone/>
              </a:pPr>
              <a:r>
                <a:rPr lang="zh-TW" sz="32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傳動機構</a:t>
              </a:r>
              <a:endParaRPr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4603576" y="3828832"/>
              <a:ext cx="2329837" cy="1553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0"/>
            <p:cNvSpPr txBox="1"/>
            <p:nvPr/>
          </p:nvSpPr>
          <p:spPr>
            <a:xfrm>
              <a:off x="4603576" y="3828832"/>
              <a:ext cx="2329837" cy="1553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齒輪咬合</a:t>
              </a:r>
              <a:endParaRPr/>
            </a:p>
            <a:p>
              <a:pPr indent="-285750" lvl="1" marL="285750" marR="0" rtl="0" algn="l">
                <a:lnSpc>
                  <a:spcPct val="10312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JhengHei"/>
                <a:buChar char="•"/>
              </a:pPr>
              <a:r>
                <a:rPr b="0" i="0" lang="zh-TW" sz="3200" u="none" cap="none" strike="noStrik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轉動裕度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"/>
          <p:cNvSpPr txBox="1"/>
          <p:nvPr>
            <p:ph type="title"/>
          </p:nvPr>
        </p:nvSpPr>
        <p:spPr>
          <a:xfrm>
            <a:off x="4002657" y="2139351"/>
            <a:ext cx="791904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6600"/>
              <a:buFont typeface="Microsoft JhengHei"/>
              <a:buNone/>
            </a:pPr>
            <a:r>
              <a:rPr lang="zh-TW"/>
              <a:t>製作步驟─車架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DFKai-SB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★</a:t>
            </a:r>
            <a:r>
              <a:rPr lang="zh-TW"/>
              <a:t>立體圖</a:t>
            </a:r>
            <a:endParaRPr/>
          </a:p>
        </p:txBody>
      </p:sp>
      <p:sp>
        <p:nvSpPr>
          <p:cNvPr id="325" name="Google Shape;325;p12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u="sng">
                <a:solidFill>
                  <a:schemeClr val="hlink"/>
                </a:solidFill>
                <a:hlinkClick r:id="rId3"/>
              </a:rPr>
              <a:t>TinkerCAD連結</a:t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u="sng">
                <a:solidFill>
                  <a:schemeClr val="hlink"/>
                </a:solidFill>
                <a:hlinkClick r:id="rId4"/>
              </a:rPr>
              <a:t>Youtube製作步驟</a:t>
            </a:r>
            <a:endParaRPr/>
          </a:p>
        </p:txBody>
      </p:sp>
      <p:pic>
        <p:nvPicPr>
          <p:cNvPr id="326" name="Google Shape;326;p12"/>
          <p:cNvPicPr preferRelativeResize="0"/>
          <p:nvPr/>
        </p:nvPicPr>
        <p:blipFill rotWithShape="1">
          <a:blip r:embed="rId5">
            <a:alphaModFix/>
          </a:blip>
          <a:srcRect b="14464" l="3235" r="10112" t="13459"/>
          <a:stretch/>
        </p:blipFill>
        <p:spPr>
          <a:xfrm>
            <a:off x="738554" y="2826478"/>
            <a:ext cx="7798778" cy="364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44889" y="1431985"/>
            <a:ext cx="4152789" cy="4015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689" y="852855"/>
            <a:ext cx="5923184" cy="590449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3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共九塊零件</a:t>
            </a:r>
            <a:endParaRPr/>
          </a:p>
        </p:txBody>
      </p:sp>
      <p:sp>
        <p:nvSpPr>
          <p:cNvPr id="334" name="Google Shape;334;p13"/>
          <p:cNvSpPr/>
          <p:nvPr/>
        </p:nvSpPr>
        <p:spPr>
          <a:xfrm>
            <a:off x="4380533" y="5688878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5" name="Google Shape;335;p13"/>
          <p:cNvSpPr/>
          <p:nvPr/>
        </p:nvSpPr>
        <p:spPr>
          <a:xfrm>
            <a:off x="3309098" y="5153527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6" name="Google Shape;336;p13"/>
          <p:cNvSpPr/>
          <p:nvPr/>
        </p:nvSpPr>
        <p:spPr>
          <a:xfrm>
            <a:off x="7133992" y="4507196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5747259" y="4838897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8" name="Google Shape;338;p13"/>
          <p:cNvSpPr/>
          <p:nvPr/>
        </p:nvSpPr>
        <p:spPr>
          <a:xfrm>
            <a:off x="6624040" y="2717926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5237307" y="3049627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0" name="Google Shape;340;p13"/>
          <p:cNvSpPr/>
          <p:nvPr/>
        </p:nvSpPr>
        <p:spPr>
          <a:xfrm>
            <a:off x="5932573" y="1529222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7812409" y="1931630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8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7812409" y="3558435"/>
            <a:ext cx="521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350" y="1090977"/>
            <a:ext cx="5379549" cy="536257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4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1) 依據工作圖尺寸放樣至木條</a:t>
            </a:r>
            <a:endParaRPr/>
          </a:p>
        </p:txBody>
      </p:sp>
      <p:pic>
        <p:nvPicPr>
          <p:cNvPr id="349" name="Google Shape;349;p1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1234" y="1906378"/>
            <a:ext cx="5400000" cy="30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4"/>
          <p:cNvSpPr/>
          <p:nvPr/>
        </p:nvSpPr>
        <p:spPr>
          <a:xfrm>
            <a:off x="6548266" y="5028011"/>
            <a:ext cx="510296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放樣時可使用鉛筆來回將線條加粗，以計入鋸路的裕度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1" name="Google Shape;351;p14"/>
          <p:cNvSpPr/>
          <p:nvPr/>
        </p:nvSpPr>
        <p:spPr>
          <a:xfrm>
            <a:off x="1764144" y="5347348"/>
            <a:ext cx="7072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2" name="Google Shape;352;p14"/>
          <p:cNvSpPr/>
          <p:nvPr/>
        </p:nvSpPr>
        <p:spPr>
          <a:xfrm>
            <a:off x="692709" y="4811997"/>
            <a:ext cx="7072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3" name="Google Shape;353;p14"/>
          <p:cNvSpPr/>
          <p:nvPr/>
        </p:nvSpPr>
        <p:spPr>
          <a:xfrm>
            <a:off x="2741317" y="4766401"/>
            <a:ext cx="797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5.6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4" name="Google Shape;354;p14"/>
          <p:cNvSpPr/>
          <p:nvPr/>
        </p:nvSpPr>
        <p:spPr>
          <a:xfrm>
            <a:off x="4045985" y="4483858"/>
            <a:ext cx="797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5.6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5" name="Google Shape;355;p14"/>
          <p:cNvSpPr/>
          <p:nvPr/>
        </p:nvSpPr>
        <p:spPr>
          <a:xfrm>
            <a:off x="2477544" y="3163518"/>
            <a:ext cx="4459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3766901" y="2901908"/>
            <a:ext cx="4459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2969617" y="1763419"/>
            <a:ext cx="797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2.6</a:t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4842300" y="2206533"/>
            <a:ext cx="797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2.2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4838047" y="3686738"/>
            <a:ext cx="7970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2.2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60" name="Google Shape;360;p14"/>
          <p:cNvCxnSpPr/>
          <p:nvPr/>
        </p:nvCxnSpPr>
        <p:spPr>
          <a:xfrm>
            <a:off x="8654473" y="2258698"/>
            <a:ext cx="0" cy="869908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2) 鋸下七塊零件，砂磨至相同長度</a:t>
            </a:r>
            <a:endParaRPr/>
          </a:p>
        </p:txBody>
      </p:sp>
      <p:pic>
        <p:nvPicPr>
          <p:cNvPr id="366" name="Google Shape;366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3804" y="1449239"/>
            <a:ext cx="6443932" cy="5055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3) 依工作圖尺寸畫記並鑽孔</a:t>
            </a:r>
            <a:endParaRPr/>
          </a:p>
        </p:txBody>
      </p:sp>
      <p:pic>
        <p:nvPicPr>
          <p:cNvPr id="372" name="Google Shape;372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8052" y="2139349"/>
            <a:ext cx="4828661" cy="30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839" y="2147976"/>
            <a:ext cx="5400000" cy="30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6"/>
          <p:cNvSpPr/>
          <p:nvPr/>
        </p:nvSpPr>
        <p:spPr>
          <a:xfrm>
            <a:off x="3098928" y="5426819"/>
            <a:ext cx="59298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可以兩塊疊合一起鑽孔，使孔洞對齊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75" name="Google Shape;375;p16"/>
          <p:cNvCxnSpPr/>
          <p:nvPr/>
        </p:nvCxnSpPr>
        <p:spPr>
          <a:xfrm>
            <a:off x="7156938" y="2831123"/>
            <a:ext cx="386862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76" name="Google Shape;376;p16"/>
          <p:cNvCxnSpPr/>
          <p:nvPr/>
        </p:nvCxnSpPr>
        <p:spPr>
          <a:xfrm>
            <a:off x="10313376" y="2831123"/>
            <a:ext cx="386862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77" name="Google Shape;377;p16"/>
          <p:cNvCxnSpPr/>
          <p:nvPr/>
        </p:nvCxnSpPr>
        <p:spPr>
          <a:xfrm>
            <a:off x="7139354" y="3930162"/>
            <a:ext cx="483577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78" name="Google Shape;378;p16"/>
          <p:cNvSpPr txBox="1"/>
          <p:nvPr/>
        </p:nvSpPr>
        <p:spPr>
          <a:xfrm>
            <a:off x="6063842" y="2557786"/>
            <a:ext cx="104067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13mm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6"/>
          <p:cNvSpPr txBox="1"/>
          <p:nvPr/>
        </p:nvSpPr>
        <p:spPr>
          <a:xfrm>
            <a:off x="10666256" y="2557786"/>
            <a:ext cx="104067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13mm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6"/>
          <p:cNvSpPr txBox="1"/>
          <p:nvPr/>
        </p:nvSpPr>
        <p:spPr>
          <a:xfrm>
            <a:off x="6063842" y="3699329"/>
            <a:ext cx="104067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15mm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4) 兩塊22mm小木塊</a:t>
            </a:r>
            <a:r>
              <a:rPr lang="zh-TW">
                <a:solidFill>
                  <a:srgbClr val="FF0000"/>
                </a:solidFill>
              </a:rPr>
              <a:t>先鑽孔後鋸切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86" name="Google Shape;386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6100" l="15431" r="20074" t="25000"/>
          <a:stretch/>
        </p:blipFill>
        <p:spPr>
          <a:xfrm>
            <a:off x="7038109" y="2650837"/>
            <a:ext cx="4982384" cy="239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7"/>
          <p:cNvPicPr preferRelativeResize="0"/>
          <p:nvPr/>
        </p:nvPicPr>
        <p:blipFill rotWithShape="1">
          <a:blip r:embed="rId4">
            <a:alphaModFix/>
          </a:blip>
          <a:srcRect b="17628" l="6587" r="23032" t="19890"/>
          <a:stretch/>
        </p:blipFill>
        <p:spPr>
          <a:xfrm>
            <a:off x="332510" y="2487457"/>
            <a:ext cx="6401380" cy="291869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7"/>
          <p:cNvSpPr/>
          <p:nvPr/>
        </p:nvSpPr>
        <p:spPr>
          <a:xfrm>
            <a:off x="1348511" y="3648369"/>
            <a:ext cx="120073" cy="120073"/>
          </a:xfrm>
          <a:prstGeom prst="ellipse">
            <a:avLst/>
          </a:prstGeom>
          <a:solidFill>
            <a:schemeClr val="accent1"/>
          </a:solidFill>
          <a:ln cap="flat" cmpd="sng" w="40000">
            <a:solidFill>
              <a:srgbClr val="153E4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9" name="Google Shape;389;p17"/>
          <p:cNvSpPr/>
          <p:nvPr/>
        </p:nvSpPr>
        <p:spPr>
          <a:xfrm>
            <a:off x="2830950" y="3643757"/>
            <a:ext cx="120073" cy="120073"/>
          </a:xfrm>
          <a:prstGeom prst="ellipse">
            <a:avLst/>
          </a:prstGeom>
          <a:solidFill>
            <a:schemeClr val="accent1"/>
          </a:solidFill>
          <a:ln cap="flat" cmpd="sng" w="40000">
            <a:solidFill>
              <a:srgbClr val="153E4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905" l="12833" r="26162" t="16876"/>
          <a:stretch/>
        </p:blipFill>
        <p:spPr>
          <a:xfrm>
            <a:off x="1371601" y="1647646"/>
            <a:ext cx="4934309" cy="346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8"/>
          <p:cNvPicPr preferRelativeResize="0"/>
          <p:nvPr/>
        </p:nvPicPr>
        <p:blipFill rotWithShape="1">
          <a:blip r:embed="rId4">
            <a:alphaModFix/>
          </a:blip>
          <a:srcRect b="9273" l="21772" r="35961" t="5130"/>
          <a:stretch/>
        </p:blipFill>
        <p:spPr>
          <a:xfrm>
            <a:off x="6893170" y="321709"/>
            <a:ext cx="4390182" cy="500111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8"/>
          <p:cNvSpPr/>
          <p:nvPr/>
        </p:nvSpPr>
        <p:spPr>
          <a:xfrm>
            <a:off x="1138687" y="5322824"/>
            <a:ext cx="101446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兩塊22mm小木塊先不黏</a:t>
            </a:r>
            <a:r>
              <a:rPr b="1" lang="zh-TW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，後續根據傳動齒輪咬合位置再黏上</a:t>
            </a:r>
            <a:endParaRPr sz="2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97" name="Google Shape;397;p18"/>
          <p:cNvCxnSpPr/>
          <p:nvPr/>
        </p:nvCxnSpPr>
        <p:spPr>
          <a:xfrm>
            <a:off x="9663429" y="4452757"/>
            <a:ext cx="893735" cy="285528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98" name="Google Shape;398;p18"/>
          <p:cNvSpPr txBox="1"/>
          <p:nvPr/>
        </p:nvSpPr>
        <p:spPr>
          <a:xfrm rot="1144854">
            <a:off x="9723845" y="4104203"/>
            <a:ext cx="10759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25mm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9" name="Google Shape;399;p18"/>
          <p:cNvCxnSpPr/>
          <p:nvPr/>
        </p:nvCxnSpPr>
        <p:spPr>
          <a:xfrm flipH="1">
            <a:off x="9366155" y="2541292"/>
            <a:ext cx="1340506" cy="241863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00" name="Google Shape;400;p18"/>
          <p:cNvCxnSpPr/>
          <p:nvPr/>
        </p:nvCxnSpPr>
        <p:spPr>
          <a:xfrm flipH="1" rot="10800000">
            <a:off x="7899235" y="3232727"/>
            <a:ext cx="429998" cy="60413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01" name="Google Shape;401;p18"/>
          <p:cNvSpPr txBox="1"/>
          <p:nvPr/>
        </p:nvSpPr>
        <p:spPr>
          <a:xfrm rot="-3114833">
            <a:off x="7205374" y="3198168"/>
            <a:ext cx="10759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22mm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8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5) 黏合車體結構(由上至下)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熱熔膠 V.S. 木工膠</a:t>
            </a:r>
            <a:endParaRPr/>
          </a:p>
        </p:txBody>
      </p:sp>
      <p:sp>
        <p:nvSpPr>
          <p:cNvPr id="408" name="Google Shape;408;p19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zh-TW"/>
              <a:t>熱融膠槍製作較快速，但融膠易因溫度不足冷卻而</a:t>
            </a:r>
            <a:r>
              <a:rPr b="1" lang="zh-TW">
                <a:solidFill>
                  <a:srgbClr val="FF0000"/>
                </a:solidFill>
              </a:rPr>
              <a:t>產生厚度</a:t>
            </a:r>
            <a:r>
              <a:rPr b="1" lang="zh-TW"/>
              <a:t>，需注意充分加熱</a:t>
            </a:r>
            <a:endParaRPr b="1"/>
          </a:p>
          <a:p>
            <a:pPr indent="-1442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zh-TW"/>
              <a:t>木工膠需要</a:t>
            </a:r>
            <a:r>
              <a:rPr b="1" lang="zh-TW">
                <a:solidFill>
                  <a:srgbClr val="FF0000"/>
                </a:solidFill>
              </a:rPr>
              <a:t>乾燥時間</a:t>
            </a:r>
            <a:r>
              <a:rPr b="1" lang="zh-TW"/>
              <a:t>，可輔以小夾具或寬版橡皮筋幫助加壓固定</a:t>
            </a:r>
            <a:endParaRPr/>
          </a:p>
        </p:txBody>
      </p:sp>
      <p:sp>
        <p:nvSpPr>
          <p:cNvPr id="409" name="Google Shape;409;p19"/>
          <p:cNvSpPr txBox="1"/>
          <p:nvPr/>
        </p:nvSpPr>
        <p:spPr>
          <a:xfrm>
            <a:off x="8349673" y="378691"/>
            <a:ext cx="3140363" cy="76944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★膠合加壓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 txBox="1"/>
          <p:nvPr>
            <p:ph type="title"/>
          </p:nvPr>
        </p:nvSpPr>
        <p:spPr>
          <a:xfrm>
            <a:off x="4002657" y="2139351"/>
            <a:ext cx="791904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6600"/>
              <a:buFont typeface="Microsoft JhengHei"/>
              <a:buNone/>
            </a:pPr>
            <a:r>
              <a:rPr lang="zh-TW"/>
              <a:t>活動簡介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0"/>
          <p:cNvSpPr txBox="1"/>
          <p:nvPr>
            <p:ph type="title"/>
          </p:nvPr>
        </p:nvSpPr>
        <p:spPr>
          <a:xfrm>
            <a:off x="4002657" y="2139351"/>
            <a:ext cx="791904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6600"/>
              <a:buFont typeface="Microsoft JhengHei"/>
              <a:buNone/>
            </a:pPr>
            <a:r>
              <a:rPr lang="zh-TW"/>
              <a:t>製作步驟─傳動機構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1) 組裝前後輪軸心</a:t>
            </a:r>
            <a:endParaRPr/>
          </a:p>
        </p:txBody>
      </p:sp>
      <p:sp>
        <p:nvSpPr>
          <p:cNvPr id="420" name="Google Shape;420;p21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結構固定→傳動零件→止擋與車輪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2800"/>
              <a:t>	</a:t>
            </a:r>
            <a:r>
              <a:rPr lang="zh-TW" sz="2800">
                <a:solidFill>
                  <a:srgbClr val="FF0000"/>
                </a:solidFill>
              </a:rPr>
              <a:t>(結構)	(機構)	      (微調)</a:t>
            </a:r>
            <a:endParaRPr sz="2800">
              <a:solidFill>
                <a:srgbClr val="FF0000"/>
              </a:solidFill>
            </a:endParaRPr>
          </a:p>
        </p:txBody>
      </p:sp>
      <p:pic>
        <p:nvPicPr>
          <p:cNvPr id="421" name="Google Shape;4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8875" y="2742591"/>
            <a:ext cx="5160252" cy="389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213" y="2733964"/>
            <a:ext cx="4714860" cy="393829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1"/>
          <p:cNvSpPr/>
          <p:nvPr/>
        </p:nvSpPr>
        <p:spPr>
          <a:xfrm>
            <a:off x="4037336" y="3885373"/>
            <a:ext cx="992038" cy="828136"/>
          </a:xfrm>
          <a:prstGeom prst="ellipse">
            <a:avLst/>
          </a:prstGeom>
          <a:noFill/>
          <a:ln cap="flat" cmpd="sng" w="400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4" name="Google Shape;424;p21"/>
          <p:cNvSpPr txBox="1"/>
          <p:nvPr/>
        </p:nvSpPr>
        <p:spPr>
          <a:xfrm>
            <a:off x="8211127" y="378691"/>
            <a:ext cx="3445164" cy="1261884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★檢核點1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前後輪軸要鬆鬆的</a:t>
            </a:r>
            <a:endParaRPr/>
          </a:p>
        </p:txBody>
      </p:sp>
      <p:cxnSp>
        <p:nvCxnSpPr>
          <p:cNvPr id="425" name="Google Shape;425;p21"/>
          <p:cNvCxnSpPr/>
          <p:nvPr/>
        </p:nvCxnSpPr>
        <p:spPr>
          <a:xfrm flipH="1">
            <a:off x="7555346" y="1714466"/>
            <a:ext cx="1394690" cy="2210776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6" name="Google Shape;426;p21"/>
          <p:cNvCxnSpPr/>
          <p:nvPr/>
        </p:nvCxnSpPr>
        <p:spPr>
          <a:xfrm flipH="1">
            <a:off x="9799782" y="1782618"/>
            <a:ext cx="277091" cy="2111377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7" name="Google Shape;427;p21"/>
          <p:cNvSpPr/>
          <p:nvPr/>
        </p:nvSpPr>
        <p:spPr>
          <a:xfrm>
            <a:off x="2848986" y="5706050"/>
            <a:ext cx="1147314" cy="7073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3373" y="69910"/>
                </a:moveTo>
                <a:lnTo>
                  <a:pt x="162917" y="83094"/>
                </a:lnTo>
              </a:path>
            </a:pathLst>
          </a:cu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48T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平齒輪*4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8" name="Google Shape;428;p21"/>
          <p:cNvSpPr/>
          <p:nvPr/>
        </p:nvSpPr>
        <p:spPr>
          <a:xfrm>
            <a:off x="2870552" y="4865649"/>
            <a:ext cx="1104182" cy="7073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19748" y="63538"/>
                </a:moveTo>
                <a:lnTo>
                  <a:pt x="160975" y="-73678"/>
                </a:lnTo>
              </a:path>
            </a:pathLst>
          </a:cu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36T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冠狀齒輪</a:t>
            </a:r>
            <a:endParaRPr/>
          </a:p>
        </p:txBody>
      </p:sp>
      <p:sp>
        <p:nvSpPr>
          <p:cNvPr id="429" name="Google Shape;429;p21"/>
          <p:cNvSpPr txBox="1"/>
          <p:nvPr/>
        </p:nvSpPr>
        <p:spPr>
          <a:xfrm>
            <a:off x="6098100" y="6081775"/>
            <a:ext cx="516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可以用手提電鑽將軸孔通一通擴孔</a:t>
            </a:r>
            <a:endParaRPr b="1" sz="240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5241" y="1216324"/>
            <a:ext cx="6049189" cy="50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2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2) 安裝水平傳動軸</a:t>
            </a:r>
            <a:endParaRPr/>
          </a:p>
        </p:txBody>
      </p:sp>
      <p:sp>
        <p:nvSpPr>
          <p:cNvPr id="436" name="Google Shape;436;p22"/>
          <p:cNvSpPr/>
          <p:nvPr/>
        </p:nvSpPr>
        <p:spPr>
          <a:xfrm>
            <a:off x="9334810" y="1859951"/>
            <a:ext cx="1104182" cy="7073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685" y="62075"/>
                </a:moveTo>
                <a:lnTo>
                  <a:pt x="-125737" y="70457"/>
                </a:lnTo>
              </a:path>
            </a:pathLst>
          </a:cu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48T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平齒輪</a:t>
            </a:r>
            <a:endParaRPr/>
          </a:p>
        </p:txBody>
      </p:sp>
      <p:sp>
        <p:nvSpPr>
          <p:cNvPr id="437" name="Google Shape;437;p22"/>
          <p:cNvSpPr/>
          <p:nvPr/>
        </p:nvSpPr>
        <p:spPr>
          <a:xfrm>
            <a:off x="9334810" y="2928223"/>
            <a:ext cx="1104182" cy="7073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685" y="62075"/>
                </a:moveTo>
                <a:lnTo>
                  <a:pt x="-197602" y="-78067"/>
                </a:lnTo>
              </a:path>
            </a:pathLst>
          </a:cu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16T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平齒輪</a:t>
            </a:r>
            <a:endParaRPr/>
          </a:p>
        </p:txBody>
      </p:sp>
      <p:sp>
        <p:nvSpPr>
          <p:cNvPr id="438" name="Google Shape;438;p22"/>
          <p:cNvSpPr/>
          <p:nvPr/>
        </p:nvSpPr>
        <p:spPr>
          <a:xfrm>
            <a:off x="2373150" y="1374021"/>
            <a:ext cx="1104182" cy="7073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19748" y="63538"/>
                </a:moveTo>
                <a:lnTo>
                  <a:pt x="304393" y="156938"/>
                </a:lnTo>
              </a:path>
            </a:pathLst>
          </a:cu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16T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平齒輪</a:t>
            </a:r>
            <a:endParaRPr/>
          </a:p>
        </p:txBody>
      </p:sp>
      <p:sp>
        <p:nvSpPr>
          <p:cNvPr id="439" name="Google Shape;439;p22"/>
          <p:cNvSpPr/>
          <p:nvPr/>
        </p:nvSpPr>
        <p:spPr>
          <a:xfrm>
            <a:off x="3036829" y="2368090"/>
            <a:ext cx="963671" cy="2412409"/>
          </a:xfrm>
          <a:prstGeom prst="leftBrace">
            <a:avLst>
              <a:gd fmla="val 49836" name="adj1"/>
              <a:gd fmla="val 50000" name="adj2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0" name="Google Shape;440;p22"/>
          <p:cNvSpPr txBox="1"/>
          <p:nvPr/>
        </p:nvSpPr>
        <p:spPr>
          <a:xfrm>
            <a:off x="869541" y="3281906"/>
            <a:ext cx="22074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</a:t>
            </a: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最後才裝</a:t>
            </a:r>
            <a:endParaRPr/>
          </a:p>
        </p:txBody>
      </p:sp>
      <p:sp>
        <p:nvSpPr>
          <p:cNvPr id="441" name="Google Shape;441;p22"/>
          <p:cNvSpPr txBox="1"/>
          <p:nvPr/>
        </p:nvSpPr>
        <p:spPr>
          <a:xfrm>
            <a:off x="8115015" y="378691"/>
            <a:ext cx="3965520" cy="1261884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★檢核點2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水平傳動軸要鬆鬆的</a:t>
            </a:r>
            <a:endParaRPr/>
          </a:p>
        </p:txBody>
      </p:sp>
      <p:cxnSp>
        <p:nvCxnSpPr>
          <p:cNvPr id="442" name="Google Shape;442;p22"/>
          <p:cNvCxnSpPr/>
          <p:nvPr/>
        </p:nvCxnSpPr>
        <p:spPr>
          <a:xfrm flipH="1">
            <a:off x="7562924" y="1062182"/>
            <a:ext cx="528131" cy="1019204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3" name="Google Shape;443;p22"/>
          <p:cNvSpPr txBox="1"/>
          <p:nvPr/>
        </p:nvSpPr>
        <p:spPr>
          <a:xfrm>
            <a:off x="2925250" y="5732400"/>
            <a:ext cx="516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可以用手提電鑽將軸孔通一通擴孔</a:t>
            </a:r>
            <a:endParaRPr b="1" sz="240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0234" y="1318840"/>
            <a:ext cx="5583115" cy="518746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3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3) 垂直傳動軸定位及安裝</a:t>
            </a:r>
            <a:endParaRPr/>
          </a:p>
        </p:txBody>
      </p:sp>
      <p:sp>
        <p:nvSpPr>
          <p:cNvPr id="450" name="Google Shape;450;p23"/>
          <p:cNvSpPr/>
          <p:nvPr/>
        </p:nvSpPr>
        <p:spPr>
          <a:xfrm>
            <a:off x="1494326" y="2344225"/>
            <a:ext cx="1104182" cy="7073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19748" y="63538"/>
                </a:moveTo>
                <a:lnTo>
                  <a:pt x="251605" y="19462"/>
                </a:lnTo>
              </a:path>
            </a:pathLst>
          </a:custGeom>
          <a:solidFill>
            <a:schemeClr val="accent6"/>
          </a:solidFill>
          <a:ln cap="flat" cmpd="sng" w="31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36T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冠狀齒輪</a:t>
            </a:r>
            <a:endParaRPr/>
          </a:p>
        </p:txBody>
      </p:sp>
      <p:sp>
        <p:nvSpPr>
          <p:cNvPr id="451" name="Google Shape;451;p23"/>
          <p:cNvSpPr/>
          <p:nvPr/>
        </p:nvSpPr>
        <p:spPr>
          <a:xfrm>
            <a:off x="1560189" y="4178277"/>
            <a:ext cx="1104182" cy="70736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19748" y="63538"/>
                </a:moveTo>
                <a:lnTo>
                  <a:pt x="269994" y="103242"/>
                </a:lnTo>
              </a:path>
            </a:pathLst>
          </a:custGeom>
          <a:solidFill>
            <a:schemeClr val="accent6"/>
          </a:solidFill>
          <a:ln cap="flat" cmpd="sng" w="31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16T</a:t>
            </a:r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平齒輪</a:t>
            </a:r>
            <a:endParaRPr/>
          </a:p>
        </p:txBody>
      </p:sp>
      <p:sp>
        <p:nvSpPr>
          <p:cNvPr id="452" name="Google Shape;452;p23"/>
          <p:cNvSpPr/>
          <p:nvPr/>
        </p:nvSpPr>
        <p:spPr>
          <a:xfrm>
            <a:off x="3136339" y="2473233"/>
            <a:ext cx="648971" cy="2412409"/>
          </a:xfrm>
          <a:prstGeom prst="leftBrace">
            <a:avLst>
              <a:gd fmla="val 49836" name="adj1"/>
              <a:gd fmla="val 50000" name="adj2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3" name="Google Shape;453;p23"/>
          <p:cNvSpPr txBox="1"/>
          <p:nvPr/>
        </p:nvSpPr>
        <p:spPr>
          <a:xfrm>
            <a:off x="1427050" y="3448604"/>
            <a:ext cx="17235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最後才裝上</a:t>
            </a:r>
            <a:endParaRPr/>
          </a:p>
        </p:txBody>
      </p:sp>
      <p:sp>
        <p:nvSpPr>
          <p:cNvPr id="454" name="Google Shape;454;p23"/>
          <p:cNvSpPr txBox="1"/>
          <p:nvPr/>
        </p:nvSpPr>
        <p:spPr>
          <a:xfrm>
            <a:off x="8619840" y="439638"/>
            <a:ext cx="3298800" cy="1262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★檢核點3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要留0.3mm裕度</a:t>
            </a:r>
            <a:endParaRPr/>
          </a:p>
        </p:txBody>
      </p:sp>
      <p:cxnSp>
        <p:nvCxnSpPr>
          <p:cNvPr id="455" name="Google Shape;455;p23"/>
          <p:cNvCxnSpPr>
            <a:stCxn id="454" idx="1"/>
          </p:cNvCxnSpPr>
          <p:nvPr/>
        </p:nvCxnSpPr>
        <p:spPr>
          <a:xfrm flipH="1">
            <a:off x="4405740" y="1070688"/>
            <a:ext cx="4214100" cy="1273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56" name="Google Shape;456;p23"/>
          <p:cNvSpPr txBox="1"/>
          <p:nvPr/>
        </p:nvSpPr>
        <p:spPr>
          <a:xfrm>
            <a:off x="2730225" y="1318850"/>
            <a:ext cx="516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往上頂到底之後，往下放一點點</a:t>
            </a:r>
            <a:endParaRPr b="1" sz="240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0164" y="1503041"/>
            <a:ext cx="4038248" cy="492410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4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3) 垂直傳動軸定位及安裝</a:t>
            </a: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6814758" y="2907247"/>
            <a:ext cx="4144107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將兩塊22mm小木塊連同鋼軸、齒輪，固定至適當的咬合位置</a:t>
            </a:r>
            <a:endParaRPr b="1" sz="2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4" name="Google Shape;464;p24"/>
          <p:cNvSpPr/>
          <p:nvPr/>
        </p:nvSpPr>
        <p:spPr>
          <a:xfrm flipH="1" rot="1626811">
            <a:off x="4915752" y="2282038"/>
            <a:ext cx="2135647" cy="963704"/>
          </a:xfrm>
          <a:custGeom>
            <a:rect b="b" l="l" r="r" t="t"/>
            <a:pathLst>
              <a:path extrusionOk="0" h="974853" w="1949569">
                <a:moveTo>
                  <a:pt x="0" y="0"/>
                </a:moveTo>
                <a:cubicBezTo>
                  <a:pt x="37381" y="2875"/>
                  <a:pt x="326365" y="12939"/>
                  <a:pt x="396814" y="17252"/>
                </a:cubicBezTo>
                <a:cubicBezTo>
                  <a:pt x="467263" y="21565"/>
                  <a:pt x="413950" y="23381"/>
                  <a:pt x="422693" y="25879"/>
                </a:cubicBezTo>
                <a:cubicBezTo>
                  <a:pt x="434093" y="29136"/>
                  <a:pt x="445843" y="31098"/>
                  <a:pt x="457199" y="34505"/>
                </a:cubicBezTo>
                <a:cubicBezTo>
                  <a:pt x="474618" y="39731"/>
                  <a:pt x="491705" y="46007"/>
                  <a:pt x="508958" y="51758"/>
                </a:cubicBezTo>
                <a:cubicBezTo>
                  <a:pt x="517584" y="54633"/>
                  <a:pt x="526704" y="56317"/>
                  <a:pt x="534837" y="60384"/>
                </a:cubicBezTo>
                <a:cubicBezTo>
                  <a:pt x="546339" y="66135"/>
                  <a:pt x="557522" y="72571"/>
                  <a:pt x="569342" y="77637"/>
                </a:cubicBezTo>
                <a:cubicBezTo>
                  <a:pt x="577700" y="81219"/>
                  <a:pt x="587089" y="82197"/>
                  <a:pt x="595222" y="86264"/>
                </a:cubicBezTo>
                <a:cubicBezTo>
                  <a:pt x="604495" y="90900"/>
                  <a:pt x="612099" y="98372"/>
                  <a:pt x="621101" y="103516"/>
                </a:cubicBezTo>
                <a:cubicBezTo>
                  <a:pt x="632266" y="109896"/>
                  <a:pt x="644442" y="114389"/>
                  <a:pt x="655607" y="120769"/>
                </a:cubicBezTo>
                <a:cubicBezTo>
                  <a:pt x="664609" y="125913"/>
                  <a:pt x="672484" y="132878"/>
                  <a:pt x="681486" y="138022"/>
                </a:cubicBezTo>
                <a:cubicBezTo>
                  <a:pt x="692651" y="144402"/>
                  <a:pt x="704827" y="148895"/>
                  <a:pt x="715992" y="155275"/>
                </a:cubicBezTo>
                <a:cubicBezTo>
                  <a:pt x="724994" y="160419"/>
                  <a:pt x="732869" y="167384"/>
                  <a:pt x="741871" y="172528"/>
                </a:cubicBezTo>
                <a:cubicBezTo>
                  <a:pt x="818505" y="216320"/>
                  <a:pt x="739186" y="164990"/>
                  <a:pt x="802256" y="207033"/>
                </a:cubicBezTo>
                <a:cubicBezTo>
                  <a:pt x="848262" y="276043"/>
                  <a:pt x="787881" y="192659"/>
                  <a:pt x="845388" y="250166"/>
                </a:cubicBezTo>
                <a:cubicBezTo>
                  <a:pt x="902897" y="307675"/>
                  <a:pt x="819509" y="247290"/>
                  <a:pt x="888520" y="293298"/>
                </a:cubicBezTo>
                <a:cubicBezTo>
                  <a:pt x="894271" y="310551"/>
                  <a:pt x="895686" y="329924"/>
                  <a:pt x="905773" y="345056"/>
                </a:cubicBezTo>
                <a:cubicBezTo>
                  <a:pt x="911524" y="353682"/>
                  <a:pt x="918389" y="361662"/>
                  <a:pt x="923025" y="370935"/>
                </a:cubicBezTo>
                <a:cubicBezTo>
                  <a:pt x="927092" y="379068"/>
                  <a:pt x="927236" y="388866"/>
                  <a:pt x="931652" y="396815"/>
                </a:cubicBezTo>
                <a:cubicBezTo>
                  <a:pt x="941722" y="414941"/>
                  <a:pt x="966158" y="448573"/>
                  <a:pt x="966158" y="448573"/>
                </a:cubicBezTo>
                <a:cubicBezTo>
                  <a:pt x="991728" y="525285"/>
                  <a:pt x="989662" y="508708"/>
                  <a:pt x="966158" y="655607"/>
                </a:cubicBezTo>
                <a:cubicBezTo>
                  <a:pt x="964050" y="668781"/>
                  <a:pt x="924063" y="706328"/>
                  <a:pt x="914399" y="715992"/>
                </a:cubicBezTo>
                <a:cubicBezTo>
                  <a:pt x="911524" y="724618"/>
                  <a:pt x="911453" y="734771"/>
                  <a:pt x="905773" y="741871"/>
                </a:cubicBezTo>
                <a:cubicBezTo>
                  <a:pt x="899296" y="749967"/>
                  <a:pt x="887224" y="751793"/>
                  <a:pt x="879893" y="759124"/>
                </a:cubicBezTo>
                <a:cubicBezTo>
                  <a:pt x="872562" y="766455"/>
                  <a:pt x="868392" y="776377"/>
                  <a:pt x="862641" y="785003"/>
                </a:cubicBezTo>
                <a:cubicBezTo>
                  <a:pt x="808725" y="781152"/>
                  <a:pt x="763053" y="787919"/>
                  <a:pt x="715992" y="767750"/>
                </a:cubicBezTo>
                <a:cubicBezTo>
                  <a:pt x="704172" y="762684"/>
                  <a:pt x="692988" y="756249"/>
                  <a:pt x="681486" y="750498"/>
                </a:cubicBezTo>
                <a:cubicBezTo>
                  <a:pt x="678610" y="741871"/>
                  <a:pt x="678442" y="731796"/>
                  <a:pt x="672859" y="724618"/>
                </a:cubicBezTo>
                <a:cubicBezTo>
                  <a:pt x="657880" y="705359"/>
                  <a:pt x="634635" y="693161"/>
                  <a:pt x="621101" y="672860"/>
                </a:cubicBezTo>
                <a:lnTo>
                  <a:pt x="603848" y="646981"/>
                </a:lnTo>
                <a:cubicBezTo>
                  <a:pt x="606724" y="589471"/>
                  <a:pt x="605028" y="531550"/>
                  <a:pt x="612475" y="474452"/>
                </a:cubicBezTo>
                <a:cubicBezTo>
                  <a:pt x="613816" y="464172"/>
                  <a:pt x="623090" y="456537"/>
                  <a:pt x="629727" y="448573"/>
                </a:cubicBezTo>
                <a:cubicBezTo>
                  <a:pt x="637537" y="439201"/>
                  <a:pt x="645456" y="429461"/>
                  <a:pt x="655607" y="422694"/>
                </a:cubicBezTo>
                <a:cubicBezTo>
                  <a:pt x="663173" y="417650"/>
                  <a:pt x="672499" y="415450"/>
                  <a:pt x="681486" y="414067"/>
                </a:cubicBezTo>
                <a:cubicBezTo>
                  <a:pt x="710048" y="409673"/>
                  <a:pt x="738995" y="408316"/>
                  <a:pt x="767750" y="405441"/>
                </a:cubicBezTo>
                <a:cubicBezTo>
                  <a:pt x="888929" y="408716"/>
                  <a:pt x="1023274" y="400142"/>
                  <a:pt x="1147312" y="422694"/>
                </a:cubicBezTo>
                <a:cubicBezTo>
                  <a:pt x="1158977" y="424815"/>
                  <a:pt x="1170316" y="428445"/>
                  <a:pt x="1181818" y="431320"/>
                </a:cubicBezTo>
                <a:cubicBezTo>
                  <a:pt x="1190444" y="437071"/>
                  <a:pt x="1198168" y="444489"/>
                  <a:pt x="1207697" y="448573"/>
                </a:cubicBezTo>
                <a:cubicBezTo>
                  <a:pt x="1218594" y="453243"/>
                  <a:pt x="1230629" y="454627"/>
                  <a:pt x="1242203" y="457199"/>
                </a:cubicBezTo>
                <a:cubicBezTo>
                  <a:pt x="1282201" y="466087"/>
                  <a:pt x="1283046" y="463939"/>
                  <a:pt x="1319841" y="474452"/>
                </a:cubicBezTo>
                <a:cubicBezTo>
                  <a:pt x="1328584" y="476950"/>
                  <a:pt x="1337587" y="479012"/>
                  <a:pt x="1345720" y="483079"/>
                </a:cubicBezTo>
                <a:cubicBezTo>
                  <a:pt x="1360717" y="490577"/>
                  <a:pt x="1374634" y="500072"/>
                  <a:pt x="1388852" y="508958"/>
                </a:cubicBezTo>
                <a:cubicBezTo>
                  <a:pt x="1397644" y="514453"/>
                  <a:pt x="1405458" y="521574"/>
                  <a:pt x="1414731" y="526211"/>
                </a:cubicBezTo>
                <a:cubicBezTo>
                  <a:pt x="1422864" y="530277"/>
                  <a:pt x="1432252" y="531255"/>
                  <a:pt x="1440610" y="534837"/>
                </a:cubicBezTo>
                <a:cubicBezTo>
                  <a:pt x="1546491" y="580214"/>
                  <a:pt x="1414348" y="526021"/>
                  <a:pt x="1500995" y="569343"/>
                </a:cubicBezTo>
                <a:cubicBezTo>
                  <a:pt x="1509128" y="573410"/>
                  <a:pt x="1518248" y="575094"/>
                  <a:pt x="1526875" y="577969"/>
                </a:cubicBezTo>
                <a:cubicBezTo>
                  <a:pt x="1532626" y="586596"/>
                  <a:pt x="1536796" y="596518"/>
                  <a:pt x="1544127" y="603849"/>
                </a:cubicBezTo>
                <a:cubicBezTo>
                  <a:pt x="1554293" y="614015"/>
                  <a:pt x="1566854" y="621483"/>
                  <a:pt x="1578633" y="629728"/>
                </a:cubicBezTo>
                <a:cubicBezTo>
                  <a:pt x="1632564" y="667479"/>
                  <a:pt x="1613086" y="658464"/>
                  <a:pt x="1656271" y="672860"/>
                </a:cubicBezTo>
                <a:cubicBezTo>
                  <a:pt x="1705716" y="747026"/>
                  <a:pt x="1639878" y="659746"/>
                  <a:pt x="1699403" y="707366"/>
                </a:cubicBezTo>
                <a:cubicBezTo>
                  <a:pt x="1707499" y="713843"/>
                  <a:pt x="1709325" y="725914"/>
                  <a:pt x="1716656" y="733245"/>
                </a:cubicBezTo>
                <a:cubicBezTo>
                  <a:pt x="1723987" y="740576"/>
                  <a:pt x="1733909" y="744747"/>
                  <a:pt x="1742535" y="750498"/>
                </a:cubicBezTo>
                <a:cubicBezTo>
                  <a:pt x="1752330" y="765190"/>
                  <a:pt x="1774970" y="800186"/>
                  <a:pt x="1785667" y="810883"/>
                </a:cubicBezTo>
                <a:cubicBezTo>
                  <a:pt x="1792998" y="818214"/>
                  <a:pt x="1803797" y="821247"/>
                  <a:pt x="1811546" y="828135"/>
                </a:cubicBezTo>
                <a:cubicBezTo>
                  <a:pt x="1900186" y="906925"/>
                  <a:pt x="1830448" y="857989"/>
                  <a:pt x="1889184" y="897147"/>
                </a:cubicBezTo>
                <a:cubicBezTo>
                  <a:pt x="1894935" y="905773"/>
                  <a:pt x="1899800" y="915061"/>
                  <a:pt x="1906437" y="923026"/>
                </a:cubicBezTo>
                <a:cubicBezTo>
                  <a:pt x="1914247" y="932398"/>
                  <a:pt x="1925549" y="938754"/>
                  <a:pt x="1932316" y="948905"/>
                </a:cubicBezTo>
                <a:cubicBezTo>
                  <a:pt x="1951387" y="977512"/>
                  <a:pt x="1928833" y="974784"/>
                  <a:pt x="1949569" y="974784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5" name="Google Shape;465;p24"/>
          <p:cNvSpPr/>
          <p:nvPr/>
        </p:nvSpPr>
        <p:spPr>
          <a:xfrm rot="7959228">
            <a:off x="4483826" y="4357240"/>
            <a:ext cx="2542317" cy="1143722"/>
          </a:xfrm>
          <a:custGeom>
            <a:rect b="b" l="l" r="r" t="t"/>
            <a:pathLst>
              <a:path extrusionOk="0" h="974853" w="1949569">
                <a:moveTo>
                  <a:pt x="0" y="0"/>
                </a:moveTo>
                <a:cubicBezTo>
                  <a:pt x="37381" y="2875"/>
                  <a:pt x="326365" y="12939"/>
                  <a:pt x="396814" y="17252"/>
                </a:cubicBezTo>
                <a:cubicBezTo>
                  <a:pt x="467263" y="21565"/>
                  <a:pt x="413950" y="23381"/>
                  <a:pt x="422693" y="25879"/>
                </a:cubicBezTo>
                <a:cubicBezTo>
                  <a:pt x="434093" y="29136"/>
                  <a:pt x="445843" y="31098"/>
                  <a:pt x="457199" y="34505"/>
                </a:cubicBezTo>
                <a:cubicBezTo>
                  <a:pt x="474618" y="39731"/>
                  <a:pt x="491705" y="46007"/>
                  <a:pt x="508958" y="51758"/>
                </a:cubicBezTo>
                <a:cubicBezTo>
                  <a:pt x="517584" y="54633"/>
                  <a:pt x="526704" y="56317"/>
                  <a:pt x="534837" y="60384"/>
                </a:cubicBezTo>
                <a:cubicBezTo>
                  <a:pt x="546339" y="66135"/>
                  <a:pt x="557522" y="72571"/>
                  <a:pt x="569342" y="77637"/>
                </a:cubicBezTo>
                <a:cubicBezTo>
                  <a:pt x="577700" y="81219"/>
                  <a:pt x="587089" y="82197"/>
                  <a:pt x="595222" y="86264"/>
                </a:cubicBezTo>
                <a:cubicBezTo>
                  <a:pt x="604495" y="90900"/>
                  <a:pt x="612099" y="98372"/>
                  <a:pt x="621101" y="103516"/>
                </a:cubicBezTo>
                <a:cubicBezTo>
                  <a:pt x="632266" y="109896"/>
                  <a:pt x="644442" y="114389"/>
                  <a:pt x="655607" y="120769"/>
                </a:cubicBezTo>
                <a:cubicBezTo>
                  <a:pt x="664609" y="125913"/>
                  <a:pt x="672484" y="132878"/>
                  <a:pt x="681486" y="138022"/>
                </a:cubicBezTo>
                <a:cubicBezTo>
                  <a:pt x="692651" y="144402"/>
                  <a:pt x="704827" y="148895"/>
                  <a:pt x="715992" y="155275"/>
                </a:cubicBezTo>
                <a:cubicBezTo>
                  <a:pt x="724994" y="160419"/>
                  <a:pt x="732869" y="167384"/>
                  <a:pt x="741871" y="172528"/>
                </a:cubicBezTo>
                <a:cubicBezTo>
                  <a:pt x="818505" y="216320"/>
                  <a:pt x="739186" y="164990"/>
                  <a:pt x="802256" y="207033"/>
                </a:cubicBezTo>
                <a:cubicBezTo>
                  <a:pt x="848262" y="276043"/>
                  <a:pt x="787881" y="192659"/>
                  <a:pt x="845388" y="250166"/>
                </a:cubicBezTo>
                <a:cubicBezTo>
                  <a:pt x="902897" y="307675"/>
                  <a:pt x="819509" y="247290"/>
                  <a:pt x="888520" y="293298"/>
                </a:cubicBezTo>
                <a:cubicBezTo>
                  <a:pt x="894271" y="310551"/>
                  <a:pt x="895686" y="329924"/>
                  <a:pt x="905773" y="345056"/>
                </a:cubicBezTo>
                <a:cubicBezTo>
                  <a:pt x="911524" y="353682"/>
                  <a:pt x="918389" y="361662"/>
                  <a:pt x="923025" y="370935"/>
                </a:cubicBezTo>
                <a:cubicBezTo>
                  <a:pt x="927092" y="379068"/>
                  <a:pt x="927236" y="388866"/>
                  <a:pt x="931652" y="396815"/>
                </a:cubicBezTo>
                <a:cubicBezTo>
                  <a:pt x="941722" y="414941"/>
                  <a:pt x="966158" y="448573"/>
                  <a:pt x="966158" y="448573"/>
                </a:cubicBezTo>
                <a:cubicBezTo>
                  <a:pt x="991728" y="525285"/>
                  <a:pt x="989662" y="508708"/>
                  <a:pt x="966158" y="655607"/>
                </a:cubicBezTo>
                <a:cubicBezTo>
                  <a:pt x="964050" y="668781"/>
                  <a:pt x="924063" y="706328"/>
                  <a:pt x="914399" y="715992"/>
                </a:cubicBezTo>
                <a:cubicBezTo>
                  <a:pt x="911524" y="724618"/>
                  <a:pt x="911453" y="734771"/>
                  <a:pt x="905773" y="741871"/>
                </a:cubicBezTo>
                <a:cubicBezTo>
                  <a:pt x="899296" y="749967"/>
                  <a:pt x="887224" y="751793"/>
                  <a:pt x="879893" y="759124"/>
                </a:cubicBezTo>
                <a:cubicBezTo>
                  <a:pt x="872562" y="766455"/>
                  <a:pt x="868392" y="776377"/>
                  <a:pt x="862641" y="785003"/>
                </a:cubicBezTo>
                <a:cubicBezTo>
                  <a:pt x="808725" y="781152"/>
                  <a:pt x="763053" y="787919"/>
                  <a:pt x="715992" y="767750"/>
                </a:cubicBezTo>
                <a:cubicBezTo>
                  <a:pt x="704172" y="762684"/>
                  <a:pt x="692988" y="756249"/>
                  <a:pt x="681486" y="750498"/>
                </a:cubicBezTo>
                <a:cubicBezTo>
                  <a:pt x="678610" y="741871"/>
                  <a:pt x="678442" y="731796"/>
                  <a:pt x="672859" y="724618"/>
                </a:cubicBezTo>
                <a:cubicBezTo>
                  <a:pt x="657880" y="705359"/>
                  <a:pt x="634635" y="693161"/>
                  <a:pt x="621101" y="672860"/>
                </a:cubicBezTo>
                <a:lnTo>
                  <a:pt x="603848" y="646981"/>
                </a:lnTo>
                <a:cubicBezTo>
                  <a:pt x="606724" y="589471"/>
                  <a:pt x="605028" y="531550"/>
                  <a:pt x="612475" y="474452"/>
                </a:cubicBezTo>
                <a:cubicBezTo>
                  <a:pt x="613816" y="464172"/>
                  <a:pt x="623090" y="456537"/>
                  <a:pt x="629727" y="448573"/>
                </a:cubicBezTo>
                <a:cubicBezTo>
                  <a:pt x="637537" y="439201"/>
                  <a:pt x="645456" y="429461"/>
                  <a:pt x="655607" y="422694"/>
                </a:cubicBezTo>
                <a:cubicBezTo>
                  <a:pt x="663173" y="417650"/>
                  <a:pt x="672499" y="415450"/>
                  <a:pt x="681486" y="414067"/>
                </a:cubicBezTo>
                <a:cubicBezTo>
                  <a:pt x="710048" y="409673"/>
                  <a:pt x="738995" y="408316"/>
                  <a:pt x="767750" y="405441"/>
                </a:cubicBezTo>
                <a:cubicBezTo>
                  <a:pt x="888929" y="408716"/>
                  <a:pt x="1023274" y="400142"/>
                  <a:pt x="1147312" y="422694"/>
                </a:cubicBezTo>
                <a:cubicBezTo>
                  <a:pt x="1158977" y="424815"/>
                  <a:pt x="1170316" y="428445"/>
                  <a:pt x="1181818" y="431320"/>
                </a:cubicBezTo>
                <a:cubicBezTo>
                  <a:pt x="1190444" y="437071"/>
                  <a:pt x="1198168" y="444489"/>
                  <a:pt x="1207697" y="448573"/>
                </a:cubicBezTo>
                <a:cubicBezTo>
                  <a:pt x="1218594" y="453243"/>
                  <a:pt x="1230629" y="454627"/>
                  <a:pt x="1242203" y="457199"/>
                </a:cubicBezTo>
                <a:cubicBezTo>
                  <a:pt x="1282201" y="466087"/>
                  <a:pt x="1283046" y="463939"/>
                  <a:pt x="1319841" y="474452"/>
                </a:cubicBezTo>
                <a:cubicBezTo>
                  <a:pt x="1328584" y="476950"/>
                  <a:pt x="1337587" y="479012"/>
                  <a:pt x="1345720" y="483079"/>
                </a:cubicBezTo>
                <a:cubicBezTo>
                  <a:pt x="1360717" y="490577"/>
                  <a:pt x="1374634" y="500072"/>
                  <a:pt x="1388852" y="508958"/>
                </a:cubicBezTo>
                <a:cubicBezTo>
                  <a:pt x="1397644" y="514453"/>
                  <a:pt x="1405458" y="521574"/>
                  <a:pt x="1414731" y="526211"/>
                </a:cubicBezTo>
                <a:cubicBezTo>
                  <a:pt x="1422864" y="530277"/>
                  <a:pt x="1432252" y="531255"/>
                  <a:pt x="1440610" y="534837"/>
                </a:cubicBezTo>
                <a:cubicBezTo>
                  <a:pt x="1546491" y="580214"/>
                  <a:pt x="1414348" y="526021"/>
                  <a:pt x="1500995" y="569343"/>
                </a:cubicBezTo>
                <a:cubicBezTo>
                  <a:pt x="1509128" y="573410"/>
                  <a:pt x="1518248" y="575094"/>
                  <a:pt x="1526875" y="577969"/>
                </a:cubicBezTo>
                <a:cubicBezTo>
                  <a:pt x="1532626" y="586596"/>
                  <a:pt x="1536796" y="596518"/>
                  <a:pt x="1544127" y="603849"/>
                </a:cubicBezTo>
                <a:cubicBezTo>
                  <a:pt x="1554293" y="614015"/>
                  <a:pt x="1566854" y="621483"/>
                  <a:pt x="1578633" y="629728"/>
                </a:cubicBezTo>
                <a:cubicBezTo>
                  <a:pt x="1632564" y="667479"/>
                  <a:pt x="1613086" y="658464"/>
                  <a:pt x="1656271" y="672860"/>
                </a:cubicBezTo>
                <a:cubicBezTo>
                  <a:pt x="1705716" y="747026"/>
                  <a:pt x="1639878" y="659746"/>
                  <a:pt x="1699403" y="707366"/>
                </a:cubicBezTo>
                <a:cubicBezTo>
                  <a:pt x="1707499" y="713843"/>
                  <a:pt x="1709325" y="725914"/>
                  <a:pt x="1716656" y="733245"/>
                </a:cubicBezTo>
                <a:cubicBezTo>
                  <a:pt x="1723987" y="740576"/>
                  <a:pt x="1733909" y="744747"/>
                  <a:pt x="1742535" y="750498"/>
                </a:cubicBezTo>
                <a:cubicBezTo>
                  <a:pt x="1752330" y="765190"/>
                  <a:pt x="1774970" y="800186"/>
                  <a:pt x="1785667" y="810883"/>
                </a:cubicBezTo>
                <a:cubicBezTo>
                  <a:pt x="1792998" y="818214"/>
                  <a:pt x="1803797" y="821247"/>
                  <a:pt x="1811546" y="828135"/>
                </a:cubicBezTo>
                <a:cubicBezTo>
                  <a:pt x="1900186" y="906925"/>
                  <a:pt x="1830448" y="857989"/>
                  <a:pt x="1889184" y="897147"/>
                </a:cubicBezTo>
                <a:cubicBezTo>
                  <a:pt x="1894935" y="905773"/>
                  <a:pt x="1899800" y="915061"/>
                  <a:pt x="1906437" y="923026"/>
                </a:cubicBezTo>
                <a:cubicBezTo>
                  <a:pt x="1914247" y="932398"/>
                  <a:pt x="1925549" y="938754"/>
                  <a:pt x="1932316" y="948905"/>
                </a:cubicBezTo>
                <a:cubicBezTo>
                  <a:pt x="1951387" y="977512"/>
                  <a:pt x="1928833" y="974784"/>
                  <a:pt x="1949569" y="974784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6" name="Google Shape;466;p24"/>
          <p:cNvSpPr txBox="1"/>
          <p:nvPr/>
        </p:nvSpPr>
        <p:spPr>
          <a:xfrm>
            <a:off x="8619840" y="439638"/>
            <a:ext cx="3298732" cy="1261884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★檢核點3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要留0.5mm裕度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5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DFKai-SB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★</a:t>
            </a:r>
            <a:r>
              <a:rPr lang="zh-TW"/>
              <a:t>轉速與扭力</a:t>
            </a:r>
            <a:endParaRPr/>
          </a:p>
        </p:txBody>
      </p:sp>
      <p:sp>
        <p:nvSpPr>
          <p:cNvPr id="472" name="Google Shape;472;p25"/>
          <p:cNvSpPr txBox="1"/>
          <p:nvPr/>
        </p:nvSpPr>
        <p:spPr>
          <a:xfrm>
            <a:off x="1854679" y="4856672"/>
            <a:ext cx="291797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扭力小轉速快</a:t>
            </a:r>
            <a:endParaRPr sz="32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EX:風力發電機</a:t>
            </a:r>
            <a:endParaRPr/>
          </a:p>
        </p:txBody>
      </p:sp>
      <p:grpSp>
        <p:nvGrpSpPr>
          <p:cNvPr id="473" name="Google Shape;473;p25"/>
          <p:cNvGrpSpPr/>
          <p:nvPr/>
        </p:nvGrpSpPr>
        <p:grpSpPr>
          <a:xfrm>
            <a:off x="340413" y="1595887"/>
            <a:ext cx="5555186" cy="3217653"/>
            <a:chOff x="715991" y="1725282"/>
            <a:chExt cx="5063708" cy="2932981"/>
          </a:xfrm>
        </p:grpSpPr>
        <p:pic>
          <p:nvPicPr>
            <p:cNvPr id="474" name="Google Shape;474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15991" y="1725282"/>
              <a:ext cx="2570673" cy="29329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66535" y="2222741"/>
              <a:ext cx="2513164" cy="24268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6" name="Google Shape;476;p25"/>
          <p:cNvGrpSpPr/>
          <p:nvPr/>
        </p:nvGrpSpPr>
        <p:grpSpPr>
          <a:xfrm>
            <a:off x="6144882" y="1604513"/>
            <a:ext cx="5527221" cy="3203275"/>
            <a:chOff x="6541697" y="1788543"/>
            <a:chExt cx="5060831" cy="2932981"/>
          </a:xfrm>
        </p:grpSpPr>
        <p:pic>
          <p:nvPicPr>
            <p:cNvPr id="477" name="Google Shape;477;p25"/>
            <p:cNvPicPr preferRelativeResize="0"/>
            <p:nvPr/>
          </p:nvPicPr>
          <p:blipFill rotWithShape="1">
            <a:blip r:embed="rId5">
              <a:alphaModFix/>
            </a:blip>
            <a:srcRect b="0" l="0" r="-749" t="0"/>
            <a:stretch/>
          </p:blipFill>
          <p:spPr>
            <a:xfrm>
              <a:off x="6541697" y="1788543"/>
              <a:ext cx="2570673" cy="29329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092239" y="2355012"/>
              <a:ext cx="2510289" cy="23463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9" name="Google Shape;479;p25"/>
          <p:cNvSpPr txBox="1"/>
          <p:nvPr/>
        </p:nvSpPr>
        <p:spPr>
          <a:xfrm>
            <a:off x="7608498" y="4856672"/>
            <a:ext cx="281538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扭力大轉速慢</a:t>
            </a:r>
            <a:endParaRPr sz="32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EX:自行車爬坡</a:t>
            </a:r>
            <a:endParaRPr/>
          </a:p>
        </p:txBody>
      </p:sp>
      <p:sp>
        <p:nvSpPr>
          <p:cNvPr id="480" name="Google Shape;480;p25"/>
          <p:cNvSpPr txBox="1"/>
          <p:nvPr/>
        </p:nvSpPr>
        <p:spPr>
          <a:xfrm>
            <a:off x="6835806" y="1093964"/>
            <a:ext cx="1411549" cy="92333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✔</a:t>
            </a:r>
            <a:endParaRPr b="1" sz="5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6"/>
          <p:cNvSpPr txBox="1"/>
          <p:nvPr>
            <p:ph type="title"/>
          </p:nvPr>
        </p:nvSpPr>
        <p:spPr>
          <a:xfrm>
            <a:off x="4002657" y="2139351"/>
            <a:ext cx="791904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6600"/>
              <a:buFont typeface="Microsoft JhengHei"/>
              <a:buNone/>
            </a:pPr>
            <a:r>
              <a:rPr lang="zh-TW"/>
              <a:t>風扇設計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0" name="Google Shape;490;p27"/>
          <p:cNvCxnSpPr/>
          <p:nvPr/>
        </p:nvCxnSpPr>
        <p:spPr>
          <a:xfrm rot="10800000">
            <a:off x="7375585" y="4678125"/>
            <a:ext cx="1345497" cy="1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91" name="Google Shape;491;p27"/>
          <p:cNvCxnSpPr/>
          <p:nvPr/>
        </p:nvCxnSpPr>
        <p:spPr>
          <a:xfrm rot="10800000">
            <a:off x="7358334" y="3183148"/>
            <a:ext cx="3192197" cy="1567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92" name="Google Shape;492;p27"/>
          <p:cNvSpPr/>
          <p:nvPr/>
        </p:nvSpPr>
        <p:spPr>
          <a:xfrm>
            <a:off x="6357668" y="2441276"/>
            <a:ext cx="1293963" cy="2958860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E6F5FC"/>
              </a:gs>
              <a:gs pos="49000">
                <a:srgbClr val="ABD5F1"/>
              </a:gs>
              <a:gs pos="49100">
                <a:srgbClr val="95C6E5"/>
              </a:gs>
              <a:gs pos="92000">
                <a:srgbClr val="ABD5F1"/>
              </a:gs>
              <a:gs pos="100000">
                <a:srgbClr val="BBDBF0"/>
              </a:gs>
            </a:gsLst>
            <a:lin ang="5400000" scaled="0"/>
          </a:gradFill>
          <a:ln cap="flat" cmpd="sng" w="114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93" name="Google Shape;493;p27"/>
          <p:cNvCxnSpPr/>
          <p:nvPr/>
        </p:nvCxnSpPr>
        <p:spPr>
          <a:xfrm rot="10800000">
            <a:off x="2147978" y="4304581"/>
            <a:ext cx="1069450" cy="260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94" name="Google Shape;494;p27"/>
          <p:cNvCxnSpPr>
            <a:stCxn id="495" idx="3"/>
          </p:cNvCxnSpPr>
          <p:nvPr/>
        </p:nvCxnSpPr>
        <p:spPr>
          <a:xfrm rot="10800000">
            <a:off x="2216886" y="3657677"/>
            <a:ext cx="3192300" cy="15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96" name="Google Shape;496;p27"/>
          <p:cNvSpPr/>
          <p:nvPr/>
        </p:nvSpPr>
        <p:spPr>
          <a:xfrm>
            <a:off x="1130059" y="3347049"/>
            <a:ext cx="1293963" cy="1242204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E6F5FC"/>
              </a:gs>
              <a:gs pos="49000">
                <a:srgbClr val="ABD5F1"/>
              </a:gs>
              <a:gs pos="49100">
                <a:srgbClr val="95C6E5"/>
              </a:gs>
              <a:gs pos="92000">
                <a:srgbClr val="ABD5F1"/>
              </a:gs>
              <a:gs pos="100000">
                <a:srgbClr val="BBDBF0"/>
              </a:gs>
            </a:gsLst>
            <a:lin ang="5400000" scaled="0"/>
          </a:gradFill>
          <a:ln cap="flat" cmpd="sng" w="114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7" name="Google Shape;497;p27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風扇如何轉動</a:t>
            </a:r>
            <a:endParaRPr/>
          </a:p>
        </p:txBody>
      </p:sp>
      <p:sp>
        <p:nvSpPr>
          <p:cNvPr id="495" name="Google Shape;495;p27"/>
          <p:cNvSpPr/>
          <p:nvPr/>
        </p:nvSpPr>
        <p:spPr>
          <a:xfrm rot="-866277">
            <a:off x="3070225" y="3933825"/>
            <a:ext cx="2376488" cy="71438"/>
          </a:xfrm>
          <a:prstGeom prst="rect">
            <a:avLst/>
          </a:prstGeom>
          <a:solidFill>
            <a:srgbClr val="FFCC00"/>
          </a:solidFill>
          <a:ln cap="flat" cmpd="sng" w="127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8" name="Google Shape;498;p27"/>
          <p:cNvSpPr/>
          <p:nvPr/>
        </p:nvSpPr>
        <p:spPr>
          <a:xfrm rot="-2244706">
            <a:off x="8460836" y="3899321"/>
            <a:ext cx="2376488" cy="71438"/>
          </a:xfrm>
          <a:prstGeom prst="rect">
            <a:avLst/>
          </a:prstGeom>
          <a:solidFill>
            <a:srgbClr val="FFCC00"/>
          </a:solidFill>
          <a:ln cap="flat" cmpd="sng" w="127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9" name="Google Shape;499;p27"/>
          <p:cNvSpPr/>
          <p:nvPr/>
        </p:nvSpPr>
        <p:spPr>
          <a:xfrm>
            <a:off x="3646488" y="4221163"/>
            <a:ext cx="1295400" cy="1223962"/>
          </a:xfrm>
          <a:prstGeom prst="upArrow">
            <a:avLst>
              <a:gd fmla="val 50000" name="adj1"/>
              <a:gd fmla="val 25000" name="adj2"/>
            </a:avLst>
          </a:prstGeom>
          <a:solidFill>
            <a:srgbClr val="99CC00">
              <a:alpha val="27843"/>
            </a:srgbClr>
          </a:solidFill>
          <a:ln cap="flat" cmpd="sng" w="38100">
            <a:solidFill>
              <a:srgbClr val="99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27"/>
          <p:cNvSpPr txBox="1"/>
          <p:nvPr/>
        </p:nvSpPr>
        <p:spPr>
          <a:xfrm rot="5400000">
            <a:off x="3758692" y="4585779"/>
            <a:ext cx="1070967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風</a:t>
            </a:r>
            <a:endParaRPr/>
          </a:p>
        </p:txBody>
      </p:sp>
      <p:sp>
        <p:nvSpPr>
          <p:cNvPr id="501" name="Google Shape;501;p27"/>
          <p:cNvSpPr/>
          <p:nvPr/>
        </p:nvSpPr>
        <p:spPr>
          <a:xfrm>
            <a:off x="9108536" y="4298803"/>
            <a:ext cx="1295400" cy="1223962"/>
          </a:xfrm>
          <a:prstGeom prst="upArrow">
            <a:avLst>
              <a:gd fmla="val 50000" name="adj1"/>
              <a:gd fmla="val 25000" name="adj2"/>
            </a:avLst>
          </a:prstGeom>
          <a:solidFill>
            <a:srgbClr val="99CC00">
              <a:alpha val="27843"/>
            </a:srgbClr>
          </a:solidFill>
          <a:ln cap="flat" cmpd="sng" w="38100">
            <a:solidFill>
              <a:srgbClr val="99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7"/>
          <p:cNvSpPr txBox="1"/>
          <p:nvPr/>
        </p:nvSpPr>
        <p:spPr>
          <a:xfrm rot="5400000">
            <a:off x="9220742" y="4663429"/>
            <a:ext cx="1070967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風</a:t>
            </a:r>
            <a:endParaRPr/>
          </a:p>
        </p:txBody>
      </p:sp>
      <p:cxnSp>
        <p:nvCxnSpPr>
          <p:cNvPr id="503" name="Google Shape;503;p27"/>
          <p:cNvCxnSpPr/>
          <p:nvPr/>
        </p:nvCxnSpPr>
        <p:spPr>
          <a:xfrm rot="10800000">
            <a:off x="3700463" y="2349500"/>
            <a:ext cx="431800" cy="1511300"/>
          </a:xfrm>
          <a:prstGeom prst="straightConnector1">
            <a:avLst/>
          </a:prstGeom>
          <a:noFill/>
          <a:ln cap="flat" cmpd="sng" w="28575">
            <a:solidFill>
              <a:srgbClr val="66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4" name="Google Shape;504;p27"/>
          <p:cNvCxnSpPr/>
          <p:nvPr/>
        </p:nvCxnSpPr>
        <p:spPr>
          <a:xfrm rot="10800000">
            <a:off x="8387811" y="2602334"/>
            <a:ext cx="1079500" cy="1295400"/>
          </a:xfrm>
          <a:prstGeom prst="straightConnector1">
            <a:avLst/>
          </a:prstGeom>
          <a:noFill/>
          <a:ln cap="flat" cmpd="sng" w="28575">
            <a:solidFill>
              <a:srgbClr val="66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27"/>
          <p:cNvSpPr txBox="1"/>
          <p:nvPr/>
        </p:nvSpPr>
        <p:spPr>
          <a:xfrm>
            <a:off x="4792363" y="3815482"/>
            <a:ext cx="100806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葉片</a:t>
            </a:r>
            <a:endParaRPr/>
          </a:p>
        </p:txBody>
      </p:sp>
      <p:sp>
        <p:nvSpPr>
          <p:cNvPr id="506" name="Google Shape;506;p27"/>
          <p:cNvSpPr txBox="1"/>
          <p:nvPr/>
        </p:nvSpPr>
        <p:spPr>
          <a:xfrm>
            <a:off x="7956012" y="4377159"/>
            <a:ext cx="10080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葉片</a:t>
            </a:r>
            <a:endParaRPr/>
          </a:p>
        </p:txBody>
      </p:sp>
      <p:cxnSp>
        <p:nvCxnSpPr>
          <p:cNvPr id="507" name="Google Shape;507;p27"/>
          <p:cNvCxnSpPr/>
          <p:nvPr/>
        </p:nvCxnSpPr>
        <p:spPr>
          <a:xfrm flipH="1" rot="10800000">
            <a:off x="4151314" y="2349500"/>
            <a:ext cx="1587" cy="1511300"/>
          </a:xfrm>
          <a:prstGeom prst="straightConnector1">
            <a:avLst/>
          </a:prstGeom>
          <a:noFill/>
          <a:ln cap="flat" cmpd="sng" w="28575">
            <a:solidFill>
              <a:srgbClr val="99663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8" name="Google Shape;508;p27"/>
          <p:cNvCxnSpPr/>
          <p:nvPr/>
        </p:nvCxnSpPr>
        <p:spPr>
          <a:xfrm rot="10800000">
            <a:off x="9468899" y="2602335"/>
            <a:ext cx="0" cy="1296987"/>
          </a:xfrm>
          <a:prstGeom prst="straightConnector1">
            <a:avLst/>
          </a:prstGeom>
          <a:noFill/>
          <a:ln cap="flat" cmpd="sng" w="28575">
            <a:solidFill>
              <a:srgbClr val="99663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9" name="Google Shape;509;p27"/>
          <p:cNvCxnSpPr/>
          <p:nvPr/>
        </p:nvCxnSpPr>
        <p:spPr>
          <a:xfrm flipH="1">
            <a:off x="3706813" y="3860800"/>
            <a:ext cx="431800" cy="1588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0" name="Google Shape;510;p27"/>
          <p:cNvCxnSpPr/>
          <p:nvPr/>
        </p:nvCxnSpPr>
        <p:spPr>
          <a:xfrm rot="10800000">
            <a:off x="8365586" y="3883446"/>
            <a:ext cx="1081088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5880100" y="1700214"/>
            <a:ext cx="0" cy="4465637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2" name="Google Shape;512;p27"/>
          <p:cNvSpPr txBox="1"/>
          <p:nvPr/>
        </p:nvSpPr>
        <p:spPr>
          <a:xfrm>
            <a:off x="2385834" y="2274769"/>
            <a:ext cx="136842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669900"/>
                </a:solidFill>
                <a:latin typeface="Arial"/>
                <a:ea typeface="Arial"/>
                <a:cs typeface="Arial"/>
                <a:sym typeface="Arial"/>
              </a:rPr>
              <a:t>作用力</a:t>
            </a:r>
            <a:br>
              <a:rPr lang="zh-TW" sz="2000">
                <a:solidFill>
                  <a:srgbClr val="6699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2000">
                <a:solidFill>
                  <a:srgbClr val="669900"/>
                </a:solidFill>
                <a:latin typeface="Arial"/>
                <a:ea typeface="Arial"/>
                <a:cs typeface="Arial"/>
                <a:sym typeface="Arial"/>
              </a:rPr>
              <a:t>(垂直葉片)</a:t>
            </a:r>
            <a:endParaRPr/>
          </a:p>
        </p:txBody>
      </p:sp>
      <p:sp>
        <p:nvSpPr>
          <p:cNvPr id="513" name="Google Shape;513;p27"/>
          <p:cNvSpPr txBox="1"/>
          <p:nvPr/>
        </p:nvSpPr>
        <p:spPr>
          <a:xfrm>
            <a:off x="2579298" y="3644901"/>
            <a:ext cx="128467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旋轉分力</a:t>
            </a:r>
            <a:endParaRPr/>
          </a:p>
        </p:txBody>
      </p:sp>
      <p:sp>
        <p:nvSpPr>
          <p:cNvPr id="514" name="Google Shape;514;p27"/>
          <p:cNvSpPr txBox="1"/>
          <p:nvPr/>
        </p:nvSpPr>
        <p:spPr>
          <a:xfrm>
            <a:off x="4119564" y="2268568"/>
            <a:ext cx="75247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996633"/>
                </a:solidFill>
                <a:latin typeface="Arial"/>
                <a:ea typeface="Arial"/>
                <a:cs typeface="Arial"/>
                <a:sym typeface="Arial"/>
              </a:rPr>
              <a:t>正面風阻</a:t>
            </a:r>
            <a:endParaRPr/>
          </a:p>
        </p:txBody>
      </p:sp>
      <p:sp>
        <p:nvSpPr>
          <p:cNvPr id="515" name="Google Shape;515;p27"/>
          <p:cNvSpPr txBox="1"/>
          <p:nvPr/>
        </p:nvSpPr>
        <p:spPr>
          <a:xfrm>
            <a:off x="7237562" y="3681835"/>
            <a:ext cx="121866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旋轉分力</a:t>
            </a:r>
            <a:endParaRPr/>
          </a:p>
        </p:txBody>
      </p:sp>
      <p:sp>
        <p:nvSpPr>
          <p:cNvPr id="516" name="Google Shape;516;p27"/>
          <p:cNvSpPr txBox="1"/>
          <p:nvPr/>
        </p:nvSpPr>
        <p:spPr>
          <a:xfrm>
            <a:off x="7275634" y="2481804"/>
            <a:ext cx="136842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669900"/>
                </a:solidFill>
                <a:latin typeface="Arial"/>
                <a:ea typeface="Arial"/>
                <a:cs typeface="Arial"/>
                <a:sym typeface="Arial"/>
              </a:rPr>
              <a:t>作用力</a:t>
            </a:r>
            <a:br>
              <a:rPr lang="zh-TW" sz="2000">
                <a:solidFill>
                  <a:srgbClr val="6699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2000">
                <a:solidFill>
                  <a:srgbClr val="669900"/>
                </a:solidFill>
                <a:latin typeface="Arial"/>
                <a:ea typeface="Arial"/>
                <a:cs typeface="Arial"/>
                <a:sym typeface="Arial"/>
              </a:rPr>
              <a:t>(垂直葉片)</a:t>
            </a:r>
            <a:endParaRPr/>
          </a:p>
        </p:txBody>
      </p:sp>
      <p:sp>
        <p:nvSpPr>
          <p:cNvPr id="517" name="Google Shape;517;p27"/>
          <p:cNvSpPr txBox="1"/>
          <p:nvPr/>
        </p:nvSpPr>
        <p:spPr>
          <a:xfrm>
            <a:off x="9443500" y="2517718"/>
            <a:ext cx="74612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996633"/>
                </a:solidFill>
                <a:latin typeface="Arial"/>
                <a:ea typeface="Arial"/>
                <a:cs typeface="Arial"/>
                <a:sym typeface="Arial"/>
              </a:rPr>
              <a:t>正面風阻</a:t>
            </a:r>
            <a:endParaRPr/>
          </a:p>
        </p:txBody>
      </p:sp>
      <p:cxnSp>
        <p:nvCxnSpPr>
          <p:cNvPr id="518" name="Google Shape;518;p27"/>
          <p:cNvCxnSpPr/>
          <p:nvPr/>
        </p:nvCxnSpPr>
        <p:spPr>
          <a:xfrm flipH="1">
            <a:off x="3719513" y="2349500"/>
            <a:ext cx="431800" cy="1588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dot"/>
            <a:round/>
            <a:headEnd len="med" w="med" type="none"/>
            <a:tailEnd len="sm" w="sm" type="none"/>
          </a:ln>
        </p:spPr>
      </p:cxnSp>
      <p:cxnSp>
        <p:nvCxnSpPr>
          <p:cNvPr id="519" name="Google Shape;519;p27"/>
          <p:cNvCxnSpPr/>
          <p:nvPr/>
        </p:nvCxnSpPr>
        <p:spPr>
          <a:xfrm flipH="1" rot="10800000">
            <a:off x="3719514" y="2349500"/>
            <a:ext cx="1587" cy="15113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dot"/>
            <a:round/>
            <a:headEnd len="med" w="med" type="none"/>
            <a:tailEnd len="sm" w="sm" type="none"/>
          </a:ln>
        </p:spPr>
      </p:cxnSp>
      <p:cxnSp>
        <p:nvCxnSpPr>
          <p:cNvPr id="520" name="Google Shape;520;p27"/>
          <p:cNvCxnSpPr/>
          <p:nvPr/>
        </p:nvCxnSpPr>
        <p:spPr>
          <a:xfrm rot="10800000">
            <a:off x="8387811" y="2602334"/>
            <a:ext cx="1081088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dot"/>
            <a:round/>
            <a:headEnd len="med" w="med" type="none"/>
            <a:tailEnd len="sm" w="sm" type="none"/>
          </a:ln>
        </p:spPr>
      </p:cxnSp>
      <p:cxnSp>
        <p:nvCxnSpPr>
          <p:cNvPr id="521" name="Google Shape;521;p27"/>
          <p:cNvCxnSpPr/>
          <p:nvPr/>
        </p:nvCxnSpPr>
        <p:spPr>
          <a:xfrm rot="10800000">
            <a:off x="8387811" y="2602334"/>
            <a:ext cx="0" cy="12954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dot"/>
            <a:round/>
            <a:headEnd len="med" w="med" type="none"/>
            <a:tailEnd len="sm" w="sm" type="none"/>
          </a:ln>
        </p:spPr>
      </p:cxnSp>
      <p:sp>
        <p:nvSpPr>
          <p:cNvPr id="522" name="Google Shape;522;p27"/>
          <p:cNvSpPr txBox="1"/>
          <p:nvPr/>
        </p:nvSpPr>
        <p:spPr>
          <a:xfrm>
            <a:off x="1324606" y="3605663"/>
            <a:ext cx="75247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1C6294"/>
                </a:solidFill>
                <a:latin typeface="Arial"/>
                <a:ea typeface="Arial"/>
                <a:cs typeface="Arial"/>
                <a:sym typeface="Arial"/>
              </a:rPr>
              <a:t>轉動風阻</a:t>
            </a:r>
            <a:endParaRPr/>
          </a:p>
        </p:txBody>
      </p:sp>
      <p:sp>
        <p:nvSpPr>
          <p:cNvPr id="523" name="Google Shape;523;p27"/>
          <p:cNvSpPr txBox="1"/>
          <p:nvPr/>
        </p:nvSpPr>
        <p:spPr>
          <a:xfrm>
            <a:off x="6509081" y="3605663"/>
            <a:ext cx="75247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1C6294"/>
                </a:solidFill>
                <a:latin typeface="Arial"/>
                <a:ea typeface="Arial"/>
                <a:cs typeface="Arial"/>
                <a:sym typeface="Arial"/>
              </a:rPr>
              <a:t>轉動風阻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風扇設計因素①-扭轉角度</a:t>
            </a:r>
            <a:endParaRPr/>
          </a:p>
        </p:txBody>
      </p:sp>
      <p:sp>
        <p:nvSpPr>
          <p:cNvPr id="529" name="Google Shape;529;p28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442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530" name="Google Shape;530;p28"/>
          <p:cNvSpPr/>
          <p:nvPr/>
        </p:nvSpPr>
        <p:spPr>
          <a:xfrm>
            <a:off x="4943475" y="2349500"/>
            <a:ext cx="1944688" cy="973138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扭轉角度</a:t>
            </a:r>
            <a:endParaRPr/>
          </a:p>
        </p:txBody>
      </p:sp>
      <p:sp>
        <p:nvSpPr>
          <p:cNvPr id="531" name="Google Shape;531;p28"/>
          <p:cNvSpPr/>
          <p:nvPr/>
        </p:nvSpPr>
        <p:spPr>
          <a:xfrm>
            <a:off x="7175501" y="2636838"/>
            <a:ext cx="1223963" cy="887412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cap="flat" cmpd="sng" w="9525">
            <a:solidFill>
              <a:srgbClr val="FFF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大</a:t>
            </a:r>
            <a:endParaRPr/>
          </a:p>
        </p:txBody>
      </p:sp>
      <p:sp>
        <p:nvSpPr>
          <p:cNvPr id="532" name="Google Shape;532;p28"/>
          <p:cNvSpPr/>
          <p:nvPr/>
        </p:nvSpPr>
        <p:spPr>
          <a:xfrm flipH="1">
            <a:off x="3359150" y="2636838"/>
            <a:ext cx="1295400" cy="933450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cap="flat" cmpd="sng" w="9525">
            <a:solidFill>
              <a:srgbClr val="FFF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小</a:t>
            </a:r>
            <a:endParaRPr/>
          </a:p>
        </p:txBody>
      </p:sp>
      <p:sp>
        <p:nvSpPr>
          <p:cNvPr id="533" name="Google Shape;533;p28"/>
          <p:cNvSpPr txBox="1"/>
          <p:nvPr/>
        </p:nvSpPr>
        <p:spPr>
          <a:xfrm>
            <a:off x="2975909" y="3716339"/>
            <a:ext cx="2236510" cy="2062103"/>
          </a:xfrm>
          <a:prstGeom prst="rect">
            <a:avLst/>
          </a:prstGeom>
          <a:solidFill>
            <a:schemeClr val="lt1">
              <a:alpha val="48627"/>
            </a:schemeClr>
          </a:solidFill>
          <a:ln cap="flat" cmpd="sng" w="2857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正面風阻大</a:t>
            </a:r>
            <a:endParaRPr sz="32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轉動風阻小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旋轉力小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易產生渦流</a:t>
            </a:r>
            <a:endParaRPr/>
          </a:p>
        </p:txBody>
      </p:sp>
      <p:sp>
        <p:nvSpPr>
          <p:cNvPr id="534" name="Google Shape;534;p28"/>
          <p:cNvSpPr txBox="1"/>
          <p:nvPr/>
        </p:nvSpPr>
        <p:spPr>
          <a:xfrm>
            <a:off x="6833533" y="3727451"/>
            <a:ext cx="2236510" cy="1569660"/>
          </a:xfrm>
          <a:prstGeom prst="rect">
            <a:avLst/>
          </a:prstGeom>
          <a:solidFill>
            <a:schemeClr val="lt1">
              <a:alpha val="48627"/>
            </a:schemeClr>
          </a:solidFill>
          <a:ln cap="flat" cmpd="sng" w="2857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正面風阻小</a:t>
            </a:r>
            <a:endParaRPr sz="3200">
              <a:solidFill>
                <a:srgbClr val="6699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轉動風阻大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旋轉力大</a:t>
            </a:r>
            <a:endParaRPr/>
          </a:p>
        </p:txBody>
      </p:sp>
      <p:sp>
        <p:nvSpPr>
          <p:cNvPr id="535" name="Google Shape;535;p28"/>
          <p:cNvSpPr txBox="1"/>
          <p:nvPr/>
        </p:nvSpPr>
        <p:spPr>
          <a:xfrm>
            <a:off x="6311900" y="5280504"/>
            <a:ext cx="3525838" cy="57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※過大有反效果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9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風力能量轉換公式</a:t>
            </a:r>
            <a:endParaRPr/>
          </a:p>
        </p:txBody>
      </p:sp>
      <p:pic>
        <p:nvPicPr>
          <p:cNvPr id="541" name="Google Shape;5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875" y="2198688"/>
            <a:ext cx="3816350" cy="1878012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9"/>
          <p:cNvSpPr txBox="1"/>
          <p:nvPr/>
        </p:nvSpPr>
        <p:spPr>
          <a:xfrm>
            <a:off x="5735638" y="3403601"/>
            <a:ext cx="431800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空氣密度</a:t>
            </a:r>
            <a:endParaRPr/>
          </a:p>
        </p:txBody>
      </p:sp>
      <p:sp>
        <p:nvSpPr>
          <p:cNvPr id="543" name="Google Shape;543;p29"/>
          <p:cNvSpPr txBox="1"/>
          <p:nvPr/>
        </p:nvSpPr>
        <p:spPr>
          <a:xfrm>
            <a:off x="6167439" y="3403600"/>
            <a:ext cx="503237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風速</a:t>
            </a:r>
            <a:endParaRPr/>
          </a:p>
        </p:txBody>
      </p:sp>
      <p:sp>
        <p:nvSpPr>
          <p:cNvPr id="544" name="Google Shape;544;p29"/>
          <p:cNvSpPr txBox="1"/>
          <p:nvPr/>
        </p:nvSpPr>
        <p:spPr>
          <a:xfrm>
            <a:off x="7102475" y="3403601"/>
            <a:ext cx="433388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葉輪半徑</a:t>
            </a:r>
            <a:endParaRPr/>
          </a:p>
        </p:txBody>
      </p:sp>
      <p:sp>
        <p:nvSpPr>
          <p:cNvPr id="545" name="Google Shape;545;p29"/>
          <p:cNvSpPr txBox="1"/>
          <p:nvPr/>
        </p:nvSpPr>
        <p:spPr>
          <a:xfrm>
            <a:off x="4008439" y="3392488"/>
            <a:ext cx="503237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風能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任務目標</a:t>
            </a:r>
            <a:endParaRPr/>
          </a:p>
        </p:txBody>
      </p:sp>
      <p:sp>
        <p:nvSpPr>
          <p:cNvPr id="238" name="Google Shape;238;p3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製作一輛能在</a:t>
            </a:r>
            <a:r>
              <a:rPr b="1" lang="zh-TW">
                <a:solidFill>
                  <a:srgbClr val="0070C0"/>
                </a:solidFill>
              </a:rPr>
              <a:t>最短時間內</a:t>
            </a:r>
            <a:r>
              <a:rPr lang="zh-TW"/>
              <a:t>抵達終點的逆風車。</a:t>
            </a:r>
            <a:endParaRPr/>
          </a:p>
        </p:txBody>
      </p:sp>
      <p:grpSp>
        <p:nvGrpSpPr>
          <p:cNvPr id="239" name="Google Shape;239;p3"/>
          <p:cNvGrpSpPr/>
          <p:nvPr/>
        </p:nvGrpSpPr>
        <p:grpSpPr>
          <a:xfrm>
            <a:off x="1604514" y="2224396"/>
            <a:ext cx="9026315" cy="3920396"/>
            <a:chOff x="2881223" y="2767859"/>
            <a:chExt cx="9026315" cy="3920396"/>
          </a:xfrm>
        </p:grpSpPr>
        <p:pic>
          <p:nvPicPr>
            <p:cNvPr descr="「桌子  剪影」的圖片搜尋結果&quot;" id="240" name="Google Shape;240;p3"/>
            <p:cNvPicPr preferRelativeResize="0"/>
            <p:nvPr/>
          </p:nvPicPr>
          <p:blipFill rotWithShape="1">
            <a:blip r:embed="rId3">
              <a:alphaModFix/>
            </a:blip>
            <a:srcRect b="19654" l="6460" r="10219" t="35838"/>
            <a:stretch/>
          </p:blipFill>
          <p:spPr>
            <a:xfrm>
              <a:off x="3476445" y="5124091"/>
              <a:ext cx="4839419" cy="1483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「風扇  剪影」的圖片搜尋結果&quot;" id="241" name="Google Shape;241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07538" y="3088255"/>
              <a:ext cx="360000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3"/>
            <p:cNvSpPr/>
            <p:nvPr/>
          </p:nvSpPr>
          <p:spPr>
            <a:xfrm>
              <a:off x="4019910" y="4856673"/>
              <a:ext cx="577970" cy="388188"/>
            </a:xfrm>
            <a:prstGeom prst="rect">
              <a:avLst/>
            </a:prstGeom>
            <a:solidFill>
              <a:srgbClr val="FF0000"/>
            </a:solidFill>
            <a:ln cap="flat" cmpd="sng" w="400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descr="「氣流  插圖」的圖片搜尋結果&quot;" id="243" name="Google Shape;243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 rot="-634552">
              <a:off x="4891476" y="3148642"/>
              <a:ext cx="4343400" cy="20962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3"/>
            <p:cNvSpPr/>
            <p:nvPr/>
          </p:nvSpPr>
          <p:spPr>
            <a:xfrm>
              <a:off x="4718649" y="4977442"/>
              <a:ext cx="474454" cy="12939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B050"/>
            </a:solidFill>
            <a:ln cap="flat" cmpd="sng" w="400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2881223" y="4942936"/>
              <a:ext cx="1080745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START</a:t>
              </a:r>
              <a:endParaRPr b="1" sz="200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7789652" y="4934309"/>
              <a:ext cx="9509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>
                  <a:solidFill>
                    <a:srgbClr val="0070C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GOAL</a:t>
              </a:r>
              <a:endParaRPr b="1" sz="200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247" name="Google Shape;247;p3"/>
          <p:cNvCxnSpPr/>
          <p:nvPr/>
        </p:nvCxnSpPr>
        <p:spPr>
          <a:xfrm>
            <a:off x="1535502" y="5952226"/>
            <a:ext cx="8462513" cy="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風扇設計因素②-葉片大小</a:t>
            </a:r>
            <a:endParaRPr/>
          </a:p>
        </p:txBody>
      </p:sp>
      <p:sp>
        <p:nvSpPr>
          <p:cNvPr id="551" name="Google Shape;551;p30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442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552" name="Google Shape;552;p30"/>
          <p:cNvSpPr/>
          <p:nvPr/>
        </p:nvSpPr>
        <p:spPr>
          <a:xfrm>
            <a:off x="4943475" y="2349500"/>
            <a:ext cx="1944688" cy="973138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風扇半徑</a:t>
            </a:r>
            <a:endParaRPr/>
          </a:p>
        </p:txBody>
      </p:sp>
      <p:sp>
        <p:nvSpPr>
          <p:cNvPr id="553" name="Google Shape;553;p30"/>
          <p:cNvSpPr/>
          <p:nvPr/>
        </p:nvSpPr>
        <p:spPr>
          <a:xfrm>
            <a:off x="7175501" y="2636838"/>
            <a:ext cx="1223963" cy="887412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cap="flat" cmpd="sng" w="9525">
            <a:solidFill>
              <a:srgbClr val="FFF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長</a:t>
            </a:r>
            <a:endParaRPr/>
          </a:p>
        </p:txBody>
      </p:sp>
      <p:sp>
        <p:nvSpPr>
          <p:cNvPr id="554" name="Google Shape;554;p30"/>
          <p:cNvSpPr/>
          <p:nvPr/>
        </p:nvSpPr>
        <p:spPr>
          <a:xfrm flipH="1">
            <a:off x="3359150" y="2636838"/>
            <a:ext cx="1295400" cy="933450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cap="flat" cmpd="sng" w="9525">
            <a:solidFill>
              <a:srgbClr val="FFF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短</a:t>
            </a:r>
            <a:endParaRPr/>
          </a:p>
        </p:txBody>
      </p:sp>
      <p:sp>
        <p:nvSpPr>
          <p:cNvPr id="555" name="Google Shape;555;p30"/>
          <p:cNvSpPr txBox="1"/>
          <p:nvPr/>
        </p:nvSpPr>
        <p:spPr>
          <a:xfrm>
            <a:off x="2768601" y="3716339"/>
            <a:ext cx="2651125" cy="1582737"/>
          </a:xfrm>
          <a:prstGeom prst="rect">
            <a:avLst/>
          </a:prstGeom>
          <a:solidFill>
            <a:schemeClr val="lt1">
              <a:alpha val="48627"/>
            </a:schemeClr>
          </a:solidFill>
          <a:ln cap="flat" cmpd="sng" w="2857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對軸心負擔小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⭥</a:t>
            </a:r>
            <a:endParaRPr sz="3200">
              <a:solidFill>
                <a:srgbClr val="99663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慣性矩小</a:t>
            </a:r>
            <a:endParaRPr/>
          </a:p>
        </p:txBody>
      </p:sp>
      <p:sp>
        <p:nvSpPr>
          <p:cNvPr id="556" name="Google Shape;556;p30"/>
          <p:cNvSpPr txBox="1"/>
          <p:nvPr/>
        </p:nvSpPr>
        <p:spPr>
          <a:xfrm>
            <a:off x="6423026" y="3727450"/>
            <a:ext cx="3057525" cy="1582738"/>
          </a:xfrm>
          <a:prstGeom prst="rect">
            <a:avLst/>
          </a:prstGeom>
          <a:solidFill>
            <a:schemeClr val="lt1">
              <a:alpha val="48627"/>
            </a:schemeClr>
          </a:solidFill>
          <a:ln cap="flat" cmpd="sng" w="2857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慣性矩大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⭥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轉動所需風能高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1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風扇設計因素③-葉片數目</a:t>
            </a:r>
            <a:endParaRPr/>
          </a:p>
        </p:txBody>
      </p:sp>
      <p:sp>
        <p:nvSpPr>
          <p:cNvPr id="562" name="Google Shape;562;p31"/>
          <p:cNvSpPr/>
          <p:nvPr/>
        </p:nvSpPr>
        <p:spPr>
          <a:xfrm>
            <a:off x="4943475" y="2349500"/>
            <a:ext cx="1944688" cy="973138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葉片數目</a:t>
            </a:r>
            <a:endParaRPr/>
          </a:p>
        </p:txBody>
      </p:sp>
      <p:sp>
        <p:nvSpPr>
          <p:cNvPr id="563" name="Google Shape;563;p31"/>
          <p:cNvSpPr/>
          <p:nvPr/>
        </p:nvSpPr>
        <p:spPr>
          <a:xfrm>
            <a:off x="7175501" y="2636838"/>
            <a:ext cx="1223963" cy="887412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cap="flat" cmpd="sng" w="9525">
            <a:solidFill>
              <a:srgbClr val="FFF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多</a:t>
            </a:r>
            <a:endParaRPr/>
          </a:p>
        </p:txBody>
      </p:sp>
      <p:sp>
        <p:nvSpPr>
          <p:cNvPr id="564" name="Google Shape;564;p31"/>
          <p:cNvSpPr/>
          <p:nvPr/>
        </p:nvSpPr>
        <p:spPr>
          <a:xfrm flipH="1">
            <a:off x="3359150" y="2636838"/>
            <a:ext cx="1295400" cy="933450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cap="flat" cmpd="sng" w="9525">
            <a:solidFill>
              <a:srgbClr val="FFFF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少</a:t>
            </a:r>
            <a:endParaRPr/>
          </a:p>
        </p:txBody>
      </p:sp>
      <p:sp>
        <p:nvSpPr>
          <p:cNvPr id="565" name="Google Shape;565;p31"/>
          <p:cNvSpPr txBox="1"/>
          <p:nvPr/>
        </p:nvSpPr>
        <p:spPr>
          <a:xfrm>
            <a:off x="2768601" y="3716339"/>
            <a:ext cx="2651125" cy="1582737"/>
          </a:xfrm>
          <a:prstGeom prst="rect">
            <a:avLst/>
          </a:prstGeom>
          <a:solidFill>
            <a:schemeClr val="lt1">
              <a:alpha val="48627"/>
            </a:schemeClr>
          </a:solidFill>
          <a:ln cap="flat" cmpd="sng" w="2857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重量輕易轉動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⭥</a:t>
            </a:r>
            <a:endParaRPr sz="3200">
              <a:solidFill>
                <a:srgbClr val="99663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受風面較少</a:t>
            </a:r>
            <a:endParaRPr/>
          </a:p>
        </p:txBody>
      </p:sp>
      <p:sp>
        <p:nvSpPr>
          <p:cNvPr id="566" name="Google Shape;566;p31"/>
          <p:cNvSpPr txBox="1"/>
          <p:nvPr/>
        </p:nvSpPr>
        <p:spPr>
          <a:xfrm>
            <a:off x="6628349" y="3727450"/>
            <a:ext cx="2646878" cy="1569660"/>
          </a:xfrm>
          <a:prstGeom prst="rect">
            <a:avLst/>
          </a:prstGeom>
          <a:solidFill>
            <a:schemeClr val="lt1">
              <a:alpha val="48627"/>
            </a:schemeClr>
          </a:solidFill>
          <a:ln cap="flat" cmpd="sng" w="2857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66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受風面較多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99663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⭥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風扇重難轉動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2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哪一個效能較佳？</a:t>
            </a:r>
            <a:endParaRPr/>
          </a:p>
        </p:txBody>
      </p:sp>
      <p:grpSp>
        <p:nvGrpSpPr>
          <p:cNvPr id="572" name="Google Shape;572;p32"/>
          <p:cNvGrpSpPr/>
          <p:nvPr/>
        </p:nvGrpSpPr>
        <p:grpSpPr>
          <a:xfrm>
            <a:off x="994177" y="1802159"/>
            <a:ext cx="4373496" cy="4347257"/>
            <a:chOff x="994177" y="1802159"/>
            <a:chExt cx="4373496" cy="4347257"/>
          </a:xfrm>
        </p:grpSpPr>
        <p:sp>
          <p:nvSpPr>
            <p:cNvPr id="573" name="Google Shape;573;p32"/>
            <p:cNvSpPr/>
            <p:nvPr/>
          </p:nvSpPr>
          <p:spPr>
            <a:xfrm rot="-6384244">
              <a:off x="1749050" y="3050777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8100781">
              <a:off x="1245449" y="4873807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5" name="Google Shape;575;p32"/>
            <p:cNvSpPr/>
            <p:nvPr/>
          </p:nvSpPr>
          <p:spPr>
            <a:xfrm rot="900000">
              <a:off x="3104740" y="4382293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 rot="900000">
              <a:off x="3384343" y="3881157"/>
              <a:ext cx="1861303" cy="1188000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-2700000">
              <a:off x="1141617" y="4477325"/>
              <a:ext cx="1861303" cy="1188000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8" name="Google Shape;578;p32"/>
            <p:cNvSpPr/>
            <p:nvPr/>
          </p:nvSpPr>
          <p:spPr>
            <a:xfrm rot="-6300000">
              <a:off x="1761529" y="2260838"/>
              <a:ext cx="1861303" cy="1188000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796538" y="3916966"/>
              <a:ext cx="435110" cy="435110"/>
            </a:xfrm>
            <a:prstGeom prst="ellipse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80" name="Google Shape;580;p32"/>
          <p:cNvGrpSpPr/>
          <p:nvPr/>
        </p:nvGrpSpPr>
        <p:grpSpPr>
          <a:xfrm>
            <a:off x="6105319" y="1921357"/>
            <a:ext cx="4455456" cy="4443256"/>
            <a:chOff x="7019719" y="2050754"/>
            <a:chExt cx="4455456" cy="4443256"/>
          </a:xfrm>
        </p:grpSpPr>
        <p:sp>
          <p:nvSpPr>
            <p:cNvPr id="581" name="Google Shape;581;p32"/>
            <p:cNvSpPr/>
            <p:nvPr/>
          </p:nvSpPr>
          <p:spPr>
            <a:xfrm rot="-6384244">
              <a:off x="7977322" y="3188800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 rot="8100781">
              <a:off x="7473721" y="5011830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900000">
              <a:off x="9333012" y="4520316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 rot="900000">
              <a:off x="9568697" y="4296716"/>
              <a:ext cx="1861303" cy="594132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 rot="-2700000">
              <a:off x="7366959" y="4874848"/>
              <a:ext cx="1861303" cy="594132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-6300000">
              <a:off x="7953150" y="2729515"/>
              <a:ext cx="1861303" cy="594132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 rot="-2784244">
              <a:off x="9046929" y="3459454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 rot="-9899219">
              <a:off x="7216338" y="3934837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 rot="4500000">
              <a:off x="8571648" y="5299274"/>
              <a:ext cx="1939866" cy="48345"/>
            </a:xfrm>
            <a:prstGeom prst="rect">
              <a:avLst/>
            </a:prstGeom>
            <a:solidFill>
              <a:schemeClr val="dk1"/>
            </a:solidFill>
            <a:ln cap="flat" cmpd="sng" w="40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 rot="4500000">
              <a:off x="8666441" y="5221118"/>
              <a:ext cx="1861303" cy="594132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 rot="900000">
              <a:off x="7064894" y="3603424"/>
              <a:ext cx="1861303" cy="594132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 rot="-2700000">
              <a:off x="9215904" y="3038414"/>
              <a:ext cx="1861303" cy="594132"/>
            </a:xfrm>
            <a:prstGeom prst="rect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9024810" y="4054989"/>
              <a:ext cx="435110" cy="435110"/>
            </a:xfrm>
            <a:prstGeom prst="ellipse">
              <a:avLst/>
            </a:prstGeom>
            <a:gradFill>
              <a:gsLst>
                <a:gs pos="0">
                  <a:srgbClr val="E6F5FC"/>
                </a:gs>
                <a:gs pos="49000">
                  <a:srgbClr val="ABD5F1"/>
                </a:gs>
                <a:gs pos="49100">
                  <a:srgbClr val="95C6E5"/>
                </a:gs>
                <a:gs pos="92000">
                  <a:srgbClr val="ABD5F1"/>
                </a:gs>
                <a:gs pos="100000">
                  <a:srgbClr val="BBDBF0"/>
                </a:gs>
              </a:gsLst>
              <a:lin ang="5400000" scaled="0"/>
            </a:gradFill>
            <a:ln cap="flat" cmpd="sng" w="114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dir="5400000" dist="250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3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1) 使用適當材料製作風扇</a:t>
            </a:r>
            <a:endParaRPr/>
          </a:p>
        </p:txBody>
      </p:sp>
      <p:sp>
        <p:nvSpPr>
          <p:cNvPr id="599" name="Google Shape;599;p33"/>
          <p:cNvSpPr/>
          <p:nvPr/>
        </p:nvSpPr>
        <p:spPr>
          <a:xfrm>
            <a:off x="2126324" y="5315926"/>
            <a:ext cx="819443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風扇直徑大小，要避免跟車體產生干擾(大約半徑6cm)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00" name="Google Shape;600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146" l="16993" r="24669" t="9481"/>
          <a:stretch/>
        </p:blipFill>
        <p:spPr>
          <a:xfrm>
            <a:off x="337259" y="1604016"/>
            <a:ext cx="4026554" cy="327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942525" y="1368163"/>
            <a:ext cx="3275716" cy="374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3102" y="1604016"/>
            <a:ext cx="3115306" cy="32762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3" name="Google Shape;603;p33"/>
          <p:cNvCxnSpPr/>
          <p:nvPr/>
        </p:nvCxnSpPr>
        <p:spPr>
          <a:xfrm>
            <a:off x="6563457" y="1371600"/>
            <a:ext cx="16926" cy="378948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04" name="Google Shape;604;p33"/>
          <p:cNvCxnSpPr/>
          <p:nvPr/>
        </p:nvCxnSpPr>
        <p:spPr>
          <a:xfrm flipH="1" rot="10800000">
            <a:off x="4484077" y="3190364"/>
            <a:ext cx="4158761" cy="5151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05" name="Google Shape;605;p33"/>
          <p:cNvCxnSpPr/>
          <p:nvPr/>
        </p:nvCxnSpPr>
        <p:spPr>
          <a:xfrm flipH="1" rot="10800000">
            <a:off x="9152792" y="3613638"/>
            <a:ext cx="2206870" cy="836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06" name="Google Shape;606;p33"/>
          <p:cNvCxnSpPr/>
          <p:nvPr/>
        </p:nvCxnSpPr>
        <p:spPr>
          <a:xfrm>
            <a:off x="9152792" y="3117055"/>
            <a:ext cx="1881554" cy="176267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607" name="Google Shape;607;p33"/>
          <p:cNvSpPr txBox="1"/>
          <p:nvPr/>
        </p:nvSpPr>
        <p:spPr>
          <a:xfrm>
            <a:off x="7535209" y="147149"/>
            <a:ext cx="4410181" cy="144655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寶特瓶、膠裝片、免洗盤、紙碗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4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2) 扭轉葉片角度</a:t>
            </a:r>
            <a:endParaRPr/>
          </a:p>
        </p:txBody>
      </p:sp>
      <p:pic>
        <p:nvPicPr>
          <p:cNvPr id="613" name="Google Shape;613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9623"/>
            <a:ext cx="5917723" cy="482521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34"/>
          <p:cNvSpPr/>
          <p:nvPr/>
        </p:nvSpPr>
        <p:spPr>
          <a:xfrm>
            <a:off x="7822277" y="309294"/>
            <a:ext cx="4086769" cy="120032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★葉片順or逆轉要配合齒輪傳動方向</a:t>
            </a:r>
            <a:endParaRPr/>
          </a:p>
        </p:txBody>
      </p:sp>
      <p:pic>
        <p:nvPicPr>
          <p:cNvPr id="615" name="Google Shape;615;p34" title="逆風前行車－風扇製作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6580" y="2172548"/>
            <a:ext cx="6452466" cy="3642793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4"/>
          <p:cNvSpPr txBox="1"/>
          <p:nvPr/>
        </p:nvSpPr>
        <p:spPr>
          <a:xfrm>
            <a:off x="9888941" y="5353676"/>
            <a:ext cx="202010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5分56秒開始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5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3) 將風扇黏到48T的齒輪上</a:t>
            </a:r>
            <a:endParaRPr/>
          </a:p>
        </p:txBody>
      </p:sp>
      <p:pic>
        <p:nvPicPr>
          <p:cNvPr id="622" name="Google Shape;622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3473" r="23496" t="5689"/>
          <a:stretch/>
        </p:blipFill>
        <p:spPr>
          <a:xfrm>
            <a:off x="2622430" y="1630392"/>
            <a:ext cx="5585911" cy="470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5"/>
          <p:cNvSpPr/>
          <p:nvPr/>
        </p:nvSpPr>
        <p:spPr>
          <a:xfrm>
            <a:off x="7592402" y="3381555"/>
            <a:ext cx="350979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對準正中央，避免轉動時產生不均勻抖動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6"/>
          <p:cNvSpPr txBox="1"/>
          <p:nvPr>
            <p:ph type="title"/>
          </p:nvPr>
        </p:nvSpPr>
        <p:spPr>
          <a:xfrm>
            <a:off x="4002657" y="2139351"/>
            <a:ext cx="791904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6600"/>
              <a:buFont typeface="Microsoft JhengHei"/>
              <a:buNone/>
            </a:pPr>
            <a:r>
              <a:rPr lang="zh-TW"/>
              <a:t>測試修正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7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常見問題狀況</a:t>
            </a:r>
            <a:endParaRPr/>
          </a:p>
        </p:txBody>
      </p:sp>
      <p:pic>
        <p:nvPicPr>
          <p:cNvPr id="634" name="Google Shape;63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4587" y="1247595"/>
            <a:ext cx="6826281" cy="547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8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一、改變扇葉轉動方向</a:t>
            </a:r>
            <a:endParaRPr/>
          </a:p>
        </p:txBody>
      </p:sp>
      <p:sp>
        <p:nvSpPr>
          <p:cNvPr id="640" name="Google Shape;640;p38"/>
          <p:cNvSpPr txBox="1"/>
          <p:nvPr/>
        </p:nvSpPr>
        <p:spPr>
          <a:xfrm>
            <a:off x="6754483" y="655607"/>
            <a:ext cx="41344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小心鋁片金屬疲勞的問題</a:t>
            </a:r>
            <a:endParaRPr/>
          </a:p>
        </p:txBody>
      </p:sp>
      <p:sp>
        <p:nvSpPr>
          <p:cNvPr id="641" name="Google Shape;641;p38"/>
          <p:cNvSpPr/>
          <p:nvPr/>
        </p:nvSpPr>
        <p:spPr>
          <a:xfrm>
            <a:off x="0" y="0"/>
            <a:ext cx="855395" cy="3140015"/>
          </a:xfrm>
          <a:prstGeom prst="flowChartOffpageConnector">
            <a:avLst/>
          </a:prstGeom>
          <a:gradFill>
            <a:gsLst>
              <a:gs pos="0">
                <a:srgbClr val="90B7CF"/>
              </a:gs>
              <a:gs pos="49000">
                <a:srgbClr val="4090B3"/>
              </a:gs>
              <a:gs pos="49100">
                <a:srgbClr val="0D7BA6"/>
              </a:gs>
              <a:gs pos="92000">
                <a:srgbClr val="2C95C3"/>
              </a:gs>
              <a:gs pos="100000">
                <a:srgbClr val="54A4CC"/>
              </a:gs>
            </a:gsLst>
            <a:lin ang="5400000" scaled="0"/>
          </a:gradFill>
          <a:ln cap="flat" cmpd="sng" w="114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車子倒退嚕</a:t>
            </a:r>
            <a:endParaRPr/>
          </a:p>
        </p:txBody>
      </p:sp>
      <p:pic>
        <p:nvPicPr>
          <p:cNvPr id="642" name="Google Shape;6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6168" y="1365850"/>
            <a:ext cx="3228975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6818" y="1392629"/>
            <a:ext cx="3209925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18461" y="4272680"/>
            <a:ext cx="2390775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38468" y="4258395"/>
            <a:ext cx="2409825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8"/>
          <p:cNvSpPr/>
          <p:nvPr/>
        </p:nvSpPr>
        <p:spPr>
          <a:xfrm>
            <a:off x="3079630" y="1285335"/>
            <a:ext cx="1794295" cy="3131389"/>
          </a:xfrm>
          <a:prstGeom prst="ellipse">
            <a:avLst/>
          </a:prstGeom>
          <a:noFill/>
          <a:ln cap="flat" cmpd="sng" w="400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47" name="Google Shape;647;p38"/>
          <p:cNvSpPr/>
          <p:nvPr/>
        </p:nvSpPr>
        <p:spPr>
          <a:xfrm>
            <a:off x="8635041" y="1242203"/>
            <a:ext cx="1794295" cy="3174521"/>
          </a:xfrm>
          <a:prstGeom prst="ellipse">
            <a:avLst/>
          </a:prstGeom>
          <a:noFill/>
          <a:ln cap="flat" cmpd="sng" w="400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9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二、改變傳動零件咬合方式</a:t>
            </a:r>
            <a:endParaRPr/>
          </a:p>
        </p:txBody>
      </p:sp>
      <p:sp>
        <p:nvSpPr>
          <p:cNvPr id="653" name="Google Shape;653;p39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442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654" name="Google Shape;654;p39"/>
          <p:cNvSpPr/>
          <p:nvPr/>
        </p:nvSpPr>
        <p:spPr>
          <a:xfrm>
            <a:off x="0" y="0"/>
            <a:ext cx="855395" cy="3140015"/>
          </a:xfrm>
          <a:prstGeom prst="flowChartOffpageConnector">
            <a:avLst/>
          </a:prstGeom>
          <a:gradFill>
            <a:gsLst>
              <a:gs pos="0">
                <a:srgbClr val="90B7CF"/>
              </a:gs>
              <a:gs pos="49000">
                <a:srgbClr val="4090B3"/>
              </a:gs>
              <a:gs pos="49100">
                <a:srgbClr val="0D7BA6"/>
              </a:gs>
              <a:gs pos="92000">
                <a:srgbClr val="2C95C3"/>
              </a:gs>
              <a:gs pos="100000">
                <a:srgbClr val="54A4CC"/>
              </a:gs>
            </a:gsLst>
            <a:lin ang="5400000" scaled="0"/>
          </a:gradFill>
          <a:ln cap="flat" cmpd="sng" w="114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車子倒退嚕</a:t>
            </a:r>
            <a:endParaRPr/>
          </a:p>
        </p:txBody>
      </p:sp>
      <p:pic>
        <p:nvPicPr>
          <p:cNvPr id="655" name="Google Shape;65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4220" y="1454359"/>
            <a:ext cx="9074453" cy="50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學生作品</a:t>
            </a:r>
            <a:endParaRPr/>
          </a:p>
        </p:txBody>
      </p:sp>
      <p:pic>
        <p:nvPicPr>
          <p:cNvPr id="253" name="Google Shape;253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0075" y="1500996"/>
            <a:ext cx="2868832" cy="235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863" y="1503331"/>
            <a:ext cx="4481265" cy="343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8703" y="4025393"/>
            <a:ext cx="2855343" cy="2685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5248" y="1492369"/>
            <a:ext cx="3466255" cy="4623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0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二、改變傳動零件咬合方式</a:t>
            </a:r>
            <a:endParaRPr/>
          </a:p>
        </p:txBody>
      </p:sp>
      <p:sp>
        <p:nvSpPr>
          <p:cNvPr id="661" name="Google Shape;661;p40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442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662" name="Google Shape;662;p40"/>
          <p:cNvSpPr/>
          <p:nvPr/>
        </p:nvSpPr>
        <p:spPr>
          <a:xfrm>
            <a:off x="0" y="0"/>
            <a:ext cx="855395" cy="3140015"/>
          </a:xfrm>
          <a:prstGeom prst="flowChartOffpageConnector">
            <a:avLst/>
          </a:prstGeom>
          <a:gradFill>
            <a:gsLst>
              <a:gs pos="0">
                <a:srgbClr val="90B7CF"/>
              </a:gs>
              <a:gs pos="49000">
                <a:srgbClr val="4090B3"/>
              </a:gs>
              <a:gs pos="49100">
                <a:srgbClr val="0D7BA6"/>
              </a:gs>
              <a:gs pos="92000">
                <a:srgbClr val="2C95C3"/>
              </a:gs>
              <a:gs pos="100000">
                <a:srgbClr val="54A4CC"/>
              </a:gs>
            </a:gsLst>
            <a:lin ang="5400000" scaled="0"/>
          </a:gradFill>
          <a:ln cap="flat" cmpd="sng" w="114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車子倒退嚕</a:t>
            </a:r>
            <a:endParaRPr/>
          </a:p>
        </p:txBody>
      </p:sp>
      <p:pic>
        <p:nvPicPr>
          <p:cNvPr id="663" name="Google Shape;66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720" y="1448518"/>
            <a:ext cx="9892340" cy="50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1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三、加重車體重量或減少迎風面積</a:t>
            </a:r>
            <a:endParaRPr/>
          </a:p>
        </p:txBody>
      </p:sp>
      <p:sp>
        <p:nvSpPr>
          <p:cNvPr id="669" name="Google Shape;669;p41"/>
          <p:cNvSpPr/>
          <p:nvPr/>
        </p:nvSpPr>
        <p:spPr>
          <a:xfrm>
            <a:off x="0" y="0"/>
            <a:ext cx="855395" cy="3140015"/>
          </a:xfrm>
          <a:prstGeom prst="flowChartOffpageConnector">
            <a:avLst/>
          </a:prstGeom>
          <a:gradFill>
            <a:gsLst>
              <a:gs pos="0">
                <a:srgbClr val="90B7CF"/>
              </a:gs>
              <a:gs pos="49000">
                <a:srgbClr val="4090B3"/>
              </a:gs>
              <a:gs pos="49100">
                <a:srgbClr val="0D7BA6"/>
              </a:gs>
              <a:gs pos="92000">
                <a:srgbClr val="2C95C3"/>
              </a:gs>
              <a:gs pos="100000">
                <a:srgbClr val="54A4CC"/>
              </a:gs>
            </a:gsLst>
            <a:lin ang="5400000" scaled="0"/>
          </a:gradFill>
          <a:ln cap="flat" cmpd="sng" w="114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車子倒退嚕</a:t>
            </a:r>
            <a:endParaRPr/>
          </a:p>
        </p:txBody>
      </p:sp>
      <p:pic>
        <p:nvPicPr>
          <p:cNvPr id="670" name="Google Shape;67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9026" y="1849727"/>
            <a:ext cx="5622805" cy="328299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1"/>
          <p:cNvSpPr txBox="1"/>
          <p:nvPr/>
        </p:nvSpPr>
        <p:spPr>
          <a:xfrm>
            <a:off x="3666226" y="5305245"/>
            <a:ext cx="48526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重物要加在前半部或後半部？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2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一、加大扇葉尺寸</a:t>
            </a:r>
            <a:endParaRPr/>
          </a:p>
        </p:txBody>
      </p:sp>
      <p:sp>
        <p:nvSpPr>
          <p:cNvPr id="677" name="Google Shape;677;p42"/>
          <p:cNvSpPr txBox="1"/>
          <p:nvPr>
            <p:ph idx="1" type="body"/>
          </p:nvPr>
        </p:nvSpPr>
        <p:spPr>
          <a:xfrm>
            <a:off x="1065214" y="1431985"/>
            <a:ext cx="5706522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扇葉動能應該&gt;車輪摩擦力或車體重量</a:t>
            </a:r>
            <a:endParaRPr/>
          </a:p>
          <a:p>
            <a:pPr indent="-1442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678" name="Google Shape;678;p42"/>
          <p:cNvSpPr/>
          <p:nvPr/>
        </p:nvSpPr>
        <p:spPr>
          <a:xfrm>
            <a:off x="0" y="0"/>
            <a:ext cx="855395" cy="3140015"/>
          </a:xfrm>
          <a:prstGeom prst="flowChartOffpageConnector">
            <a:avLst/>
          </a:prstGeom>
          <a:gradFill>
            <a:gsLst>
              <a:gs pos="0">
                <a:srgbClr val="8A8A8A"/>
              </a:gs>
              <a:gs pos="49000">
                <a:srgbClr val="363636"/>
              </a:gs>
              <a:gs pos="49100">
                <a:schemeClr val="dk1"/>
              </a:gs>
              <a:gs pos="92000">
                <a:srgbClr val="282828"/>
              </a:gs>
              <a:gs pos="100000">
                <a:srgbClr val="585858"/>
              </a:gs>
            </a:gsLst>
            <a:lin ang="5400000" scaled="0"/>
          </a:gradFill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車子不會走</a:t>
            </a:r>
            <a:endParaRPr/>
          </a:p>
        </p:txBody>
      </p:sp>
      <p:pic>
        <p:nvPicPr>
          <p:cNvPr id="679" name="Google Shape;67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8101" y="1432882"/>
            <a:ext cx="3340850" cy="52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2"/>
          <p:cNvSpPr txBox="1"/>
          <p:nvPr/>
        </p:nvSpPr>
        <p:spPr>
          <a:xfrm>
            <a:off x="6754482" y="5175848"/>
            <a:ext cx="413446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增加葉片數量或加大葉片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3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二、改善零件空轉或緊迫</a:t>
            </a:r>
            <a:endParaRPr/>
          </a:p>
        </p:txBody>
      </p:sp>
      <p:sp>
        <p:nvSpPr>
          <p:cNvPr id="686" name="Google Shape;686;p43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/>
              <a:t>扇葉軸心太緊/太鬆</a:t>
            </a:r>
            <a:endParaRPr sz="2400"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/>
              <a:t>傳動軸或車軸太緊</a:t>
            </a:r>
            <a:endParaRPr sz="2400"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/>
              <a:t>齒輪把車架夾得太緊</a:t>
            </a:r>
            <a:endParaRPr sz="2400"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/>
              <a:t>齒輪咬合不佳產生滑動空轉</a:t>
            </a:r>
            <a:endParaRPr sz="2400"/>
          </a:p>
        </p:txBody>
      </p:sp>
      <p:sp>
        <p:nvSpPr>
          <p:cNvPr id="687" name="Google Shape;687;p43"/>
          <p:cNvSpPr/>
          <p:nvPr/>
        </p:nvSpPr>
        <p:spPr>
          <a:xfrm>
            <a:off x="0" y="0"/>
            <a:ext cx="855395" cy="3140015"/>
          </a:xfrm>
          <a:prstGeom prst="flowChartOffpageConnector">
            <a:avLst/>
          </a:prstGeom>
          <a:gradFill>
            <a:gsLst>
              <a:gs pos="0">
                <a:srgbClr val="8A8A8A"/>
              </a:gs>
              <a:gs pos="49000">
                <a:srgbClr val="363636"/>
              </a:gs>
              <a:gs pos="49100">
                <a:schemeClr val="dk1"/>
              </a:gs>
              <a:gs pos="92000">
                <a:srgbClr val="282828"/>
              </a:gs>
              <a:gs pos="100000">
                <a:srgbClr val="585858"/>
              </a:gs>
            </a:gsLst>
            <a:lin ang="5400000" scaled="0"/>
          </a:gradFill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車子不會走</a:t>
            </a:r>
            <a:endParaRPr/>
          </a:p>
        </p:txBody>
      </p:sp>
      <p:pic>
        <p:nvPicPr>
          <p:cNvPr id="688" name="Google Shape;68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1250" y="1391101"/>
            <a:ext cx="4459926" cy="248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4742" y="3994748"/>
            <a:ext cx="4553937" cy="268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4"/>
          <p:cNvSpPr txBox="1"/>
          <p:nvPr/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前後車輪軸要互相平行(綠色)</a:t>
            </a:r>
            <a:endParaRPr/>
          </a:p>
          <a:p>
            <a:pPr indent="-347472" lvl="0" marL="347472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傳動軸要互相垂直(紅色)</a:t>
            </a:r>
            <a:endParaRPr/>
          </a:p>
        </p:txBody>
      </p:sp>
      <p:sp>
        <p:nvSpPr>
          <p:cNvPr id="695" name="Google Shape;695;p44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三、檢查平行與垂直</a:t>
            </a:r>
            <a:endParaRPr/>
          </a:p>
        </p:txBody>
      </p:sp>
      <p:pic>
        <p:nvPicPr>
          <p:cNvPr id="696" name="Google Shape;696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8223" l="24411" r="22237" t="6592"/>
          <a:stretch/>
        </p:blipFill>
        <p:spPr>
          <a:xfrm>
            <a:off x="6797963" y="1856508"/>
            <a:ext cx="5329382" cy="4340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7" name="Google Shape;697;p44"/>
          <p:cNvCxnSpPr/>
          <p:nvPr/>
        </p:nvCxnSpPr>
        <p:spPr>
          <a:xfrm rot="10800000">
            <a:off x="7272067" y="3554082"/>
            <a:ext cx="3243533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98" name="Google Shape;698;p44"/>
          <p:cNvCxnSpPr/>
          <p:nvPr/>
        </p:nvCxnSpPr>
        <p:spPr>
          <a:xfrm rot="10800000">
            <a:off x="7453222" y="3252158"/>
            <a:ext cx="250167" cy="2044462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99" name="Google Shape;699;p44"/>
          <p:cNvCxnSpPr/>
          <p:nvPr/>
        </p:nvCxnSpPr>
        <p:spPr>
          <a:xfrm rot="10800000">
            <a:off x="9687463" y="4261449"/>
            <a:ext cx="379565" cy="2225617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700" name="Google Shape;700;p44"/>
          <p:cNvCxnSpPr/>
          <p:nvPr/>
        </p:nvCxnSpPr>
        <p:spPr>
          <a:xfrm flipH="1" rot="10800000">
            <a:off x="7677511" y="4321834"/>
            <a:ext cx="138020" cy="2268750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701" name="Google Shape;701;p44"/>
          <p:cNvSpPr/>
          <p:nvPr/>
        </p:nvSpPr>
        <p:spPr>
          <a:xfrm>
            <a:off x="0" y="0"/>
            <a:ext cx="855395" cy="3140015"/>
          </a:xfrm>
          <a:prstGeom prst="flowChartOffpageConnector">
            <a:avLst/>
          </a:prstGeom>
          <a:gradFill>
            <a:gsLst>
              <a:gs pos="0">
                <a:srgbClr val="8A8A8A"/>
              </a:gs>
              <a:gs pos="49000">
                <a:srgbClr val="363636"/>
              </a:gs>
              <a:gs pos="49100">
                <a:schemeClr val="dk1"/>
              </a:gs>
              <a:gs pos="92000">
                <a:srgbClr val="282828"/>
              </a:gs>
              <a:gs pos="100000">
                <a:srgbClr val="585858"/>
              </a:gs>
            </a:gsLst>
            <a:lin ang="5400000" scaled="0"/>
          </a:gradFill>
          <a:ln cap="flat" cmpd="sng" w="114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9000" rotWithShape="0" dir="5400000" dist="254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車子不會走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學生作品</a:t>
            </a:r>
            <a:endParaRPr/>
          </a:p>
        </p:txBody>
      </p:sp>
      <p:pic>
        <p:nvPicPr>
          <p:cNvPr id="262" name="Google Shape;262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958" y="1897752"/>
            <a:ext cx="3529488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1960" y="1889257"/>
            <a:ext cx="3567359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6183" y="1897812"/>
            <a:ext cx="3647708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老師作品</a:t>
            </a:r>
            <a:endParaRPr/>
          </a:p>
        </p:txBody>
      </p:sp>
      <p:pic>
        <p:nvPicPr>
          <p:cNvPr id="270" name="Google Shape;270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869" l="25194" r="29843" t="7558"/>
          <a:stretch/>
        </p:blipFill>
        <p:spPr>
          <a:xfrm>
            <a:off x="4588918" y="1340529"/>
            <a:ext cx="2513124" cy="25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6"/>
          <p:cNvPicPr preferRelativeResize="0"/>
          <p:nvPr/>
        </p:nvPicPr>
        <p:blipFill rotWithShape="1">
          <a:blip r:embed="rId4">
            <a:alphaModFix/>
          </a:blip>
          <a:srcRect b="12674" l="16699" r="30392" t="0"/>
          <a:stretch/>
        </p:blipFill>
        <p:spPr>
          <a:xfrm>
            <a:off x="6431739" y="4029408"/>
            <a:ext cx="2756964" cy="25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6"/>
          <p:cNvPicPr preferRelativeResize="0"/>
          <p:nvPr/>
        </p:nvPicPr>
        <p:blipFill rotWithShape="1">
          <a:blip r:embed="rId5">
            <a:alphaModFix/>
          </a:blip>
          <a:srcRect b="0" l="10050" r="16842" t="0"/>
          <a:stretch/>
        </p:blipFill>
        <p:spPr>
          <a:xfrm>
            <a:off x="2925576" y="4034494"/>
            <a:ext cx="3326683" cy="255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6"/>
          <p:cNvPicPr preferRelativeResize="0"/>
          <p:nvPr/>
        </p:nvPicPr>
        <p:blipFill rotWithShape="1">
          <a:blip r:embed="rId6">
            <a:alphaModFix/>
          </a:blip>
          <a:srcRect b="0" l="14626" r="29918" t="0"/>
          <a:stretch/>
        </p:blipFill>
        <p:spPr>
          <a:xfrm>
            <a:off x="1916724" y="1345615"/>
            <a:ext cx="2523393" cy="255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6"/>
          <p:cNvPicPr preferRelativeResize="0"/>
          <p:nvPr/>
        </p:nvPicPr>
        <p:blipFill rotWithShape="1">
          <a:blip r:embed="rId7">
            <a:alphaModFix/>
          </a:blip>
          <a:srcRect b="9407" l="21107" r="26870" t="5824"/>
          <a:stretch/>
        </p:blipFill>
        <p:spPr>
          <a:xfrm>
            <a:off x="7263440" y="1345615"/>
            <a:ext cx="2792503" cy="2559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條件限制</a:t>
            </a:r>
            <a:endParaRPr/>
          </a:p>
        </p:txBody>
      </p:sp>
      <p:sp>
        <p:nvSpPr>
          <p:cNvPr id="280" name="Google Shape;280;p7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車輛尺寸：長+寬+高≦50公分</a:t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競賽過程中：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ts val="2800"/>
              <a:buFont typeface="Quattrocento Sans"/>
              <a:buAutoNum type="arabicPeriod"/>
            </a:pPr>
            <a:r>
              <a:rPr lang="zh-TW"/>
              <a:t>每個人有 2 次原地調整逆風車的機會，計時不暫停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ts val="2800"/>
              <a:buFont typeface="Quattrocento Sans"/>
              <a:buAutoNum type="arabicPeriod"/>
            </a:pPr>
            <a:r>
              <a:rPr lang="zh-TW"/>
              <a:t>逆風車經 2 次調整仍故障無法繼續參賽，則提前被淘汰</a:t>
            </a:r>
            <a:endParaRPr/>
          </a:p>
          <a:p>
            <a:pPr indent="-457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ts val="2800"/>
              <a:buFont typeface="Quattrocento Sans"/>
              <a:buAutoNum type="arabicPeriod"/>
            </a:pPr>
            <a:r>
              <a:rPr lang="zh-TW"/>
              <a:t>逆風車在賽道原地停止超過 5 秒則被淘汰</a:t>
            </a:r>
            <a:endParaRPr/>
          </a:p>
          <a:p>
            <a:pPr indent="-2794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ts val="2800"/>
              <a:buFont typeface="Quattrocento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可用資源</a:t>
            </a:r>
            <a:endParaRPr/>
          </a:p>
        </p:txBody>
      </p:sp>
      <p:sp>
        <p:nvSpPr>
          <p:cNvPr id="286" name="Google Shape;286;p8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人力：兩人一組或依老師指定</a:t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時間：含設計製作與競賽，共8節課</a:t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機具：鋼尺、直角規、線鋸機(手線鋸)、鑽床、砂磨機(砂紙)、夾具、鉗子、美工刀或剪刀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"/>
          <p:cNvSpPr txBox="1"/>
          <p:nvPr>
            <p:ph type="title"/>
          </p:nvPr>
        </p:nvSpPr>
        <p:spPr>
          <a:xfrm>
            <a:off x="1065212" y="304800"/>
            <a:ext cx="10058402" cy="911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4400"/>
              <a:buFont typeface="Microsoft JhengHei"/>
              <a:buNone/>
            </a:pPr>
            <a:r>
              <a:rPr lang="zh-TW"/>
              <a:t>可用資源</a:t>
            </a:r>
            <a:endParaRPr/>
          </a:p>
        </p:txBody>
      </p:sp>
      <p:sp>
        <p:nvSpPr>
          <p:cNvPr id="292" name="Google Shape;292;p9"/>
          <p:cNvSpPr txBox="1"/>
          <p:nvPr>
            <p:ph idx="1" type="body"/>
          </p:nvPr>
        </p:nvSpPr>
        <p:spPr>
          <a:xfrm>
            <a:off x="1065214" y="1431985"/>
            <a:ext cx="10058400" cy="454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7472" lvl="0" marL="3474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/>
              <a:t>車體結構︰</a:t>
            </a:r>
            <a:endParaRPr/>
          </a:p>
          <a:p>
            <a:pPr indent="-283464" lvl="1" marL="74066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zh-TW"/>
              <a:t>12mm*12mm*90cm 方木條</a:t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/>
              <a:t>傳動機構︰</a:t>
            </a:r>
            <a:endParaRPr/>
          </a:p>
          <a:p>
            <a:pPr indent="-283464" lvl="1" marL="74066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zh-TW"/>
              <a:t>2mm*70mm鋼軸*兩支</a:t>
            </a:r>
            <a:endParaRPr/>
          </a:p>
          <a:p>
            <a:pPr indent="-283464" lvl="1" marL="74066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zh-TW"/>
              <a:t>模數0.5平齒輪48齒*5個</a:t>
            </a:r>
            <a:endParaRPr/>
          </a:p>
          <a:p>
            <a:pPr indent="-283464" lvl="1" marL="74066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zh-TW"/>
              <a:t>模數0.5平齒輪12齒*3個</a:t>
            </a:r>
            <a:endParaRPr/>
          </a:p>
          <a:p>
            <a:pPr indent="-283464" lvl="1" marL="74066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6294"/>
              </a:buClr>
              <a:buSzPct val="100000"/>
              <a:buChar char="•"/>
            </a:pPr>
            <a:r>
              <a:rPr lang="zh-TW"/>
              <a:t>模數0.5冠狀齒輪36齒*2個</a:t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/>
              <a:t>扇葉製作︰透明塑膠片、會員卡、塑膠免洗盤、含蓋寶特瓶、撲克牌…</a:t>
            </a:r>
            <a:endParaRPr/>
          </a:p>
          <a:p>
            <a:pPr indent="-347472" lvl="0" marL="34747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zh-TW"/>
              <a:t>其他︰砂紙、熱熔膠槍、黏著劑、橡皮筋…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佈景主題15">
  <a:themeElements>
    <a:clrScheme name="藍綠色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2020-01-06T16:47:04Z</dcterms:created>
  <dc:creator>依帆 蔡</dc:creator>
</cp:coreProperties>
</file>