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68"/>
  </p:notesMasterIdLst>
  <p:sldIdLst>
    <p:sldId id="256" r:id="rId2"/>
    <p:sldId id="259" r:id="rId3"/>
    <p:sldId id="363" r:id="rId4"/>
    <p:sldId id="364" r:id="rId5"/>
    <p:sldId id="340" r:id="rId6"/>
    <p:sldId id="362" r:id="rId7"/>
    <p:sldId id="341" r:id="rId8"/>
    <p:sldId id="342" r:id="rId9"/>
    <p:sldId id="343" r:id="rId10"/>
    <p:sldId id="333" r:id="rId11"/>
    <p:sldId id="299" r:id="rId12"/>
    <p:sldId id="366" r:id="rId13"/>
    <p:sldId id="349" r:id="rId14"/>
    <p:sldId id="322" r:id="rId15"/>
    <p:sldId id="324" r:id="rId16"/>
    <p:sldId id="325" r:id="rId17"/>
    <p:sldId id="323" r:id="rId18"/>
    <p:sldId id="365" r:id="rId19"/>
    <p:sldId id="327" r:id="rId20"/>
    <p:sldId id="328" r:id="rId21"/>
    <p:sldId id="329" r:id="rId22"/>
    <p:sldId id="370" r:id="rId23"/>
    <p:sldId id="345" r:id="rId24"/>
    <p:sldId id="378" r:id="rId25"/>
    <p:sldId id="346" r:id="rId26"/>
    <p:sldId id="373" r:id="rId27"/>
    <p:sldId id="375" r:id="rId28"/>
    <p:sldId id="371" r:id="rId29"/>
    <p:sldId id="298" r:id="rId30"/>
    <p:sldId id="310" r:id="rId31"/>
    <p:sldId id="380" r:id="rId32"/>
    <p:sldId id="381" r:id="rId33"/>
    <p:sldId id="385" r:id="rId34"/>
    <p:sldId id="408" r:id="rId35"/>
    <p:sldId id="376" r:id="rId36"/>
    <p:sldId id="300" r:id="rId37"/>
    <p:sldId id="311" r:id="rId38"/>
    <p:sldId id="334" r:id="rId39"/>
    <p:sldId id="296" r:id="rId40"/>
    <p:sldId id="350" r:id="rId41"/>
    <p:sldId id="335" r:id="rId42"/>
    <p:sldId id="377" r:id="rId43"/>
    <p:sldId id="315" r:id="rId44"/>
    <p:sldId id="312" r:id="rId45"/>
    <p:sldId id="336" r:id="rId46"/>
    <p:sldId id="337" r:id="rId47"/>
    <p:sldId id="313" r:id="rId48"/>
    <p:sldId id="379" r:id="rId49"/>
    <p:sldId id="369" r:id="rId50"/>
    <p:sldId id="347" r:id="rId51"/>
    <p:sldId id="288" r:id="rId52"/>
    <p:sldId id="290" r:id="rId53"/>
    <p:sldId id="367" r:id="rId54"/>
    <p:sldId id="368" r:id="rId55"/>
    <p:sldId id="331" r:id="rId56"/>
    <p:sldId id="332" r:id="rId57"/>
    <p:sldId id="374" r:id="rId58"/>
    <p:sldId id="352" r:id="rId59"/>
    <p:sldId id="303" r:id="rId60"/>
    <p:sldId id="319" r:id="rId61"/>
    <p:sldId id="320" r:id="rId62"/>
    <p:sldId id="372" r:id="rId63"/>
    <p:sldId id="360" r:id="rId64"/>
    <p:sldId id="361" r:id="rId65"/>
    <p:sldId id="282" r:id="rId66"/>
    <p:sldId id="295" r:id="rId67"/>
  </p:sldIdLst>
  <p:sldSz cx="9144000" cy="5143500" type="screen16x9"/>
  <p:notesSz cx="6858000" cy="9144000"/>
  <p:embeddedFontLst>
    <p:embeddedFont>
      <p:font typeface="Lexend ExtraBold" panose="02020500000000000000" charset="0"/>
      <p:bold r:id="rId69"/>
    </p:embeddedFont>
    <p:embeddedFont>
      <p:font typeface="Nunito Light" pitchFamily="2" charset="0"/>
      <p:regular r:id="rId70"/>
      <p:italic r:id="rId71"/>
    </p:embeddedFont>
    <p:embeddedFont>
      <p:font typeface="PT Sans" panose="020B0503020203020204" pitchFamily="34" charset="0"/>
      <p:regular r:id="rId72"/>
      <p:bold r:id="rId73"/>
      <p:italic r:id="rId74"/>
      <p:boldItalic r:id="rId75"/>
    </p:embeddedFont>
    <p:embeddedFont>
      <p:font typeface="華康中特圓體" panose="020F0809000000000000" pitchFamily="49" charset="-120"/>
      <p:regular r:id="rId76"/>
    </p:embeddedFont>
    <p:embeddedFont>
      <p:font typeface="華康中圓體" panose="020F0509000000000000" pitchFamily="49" charset="-120"/>
      <p:regular r:id="rId77"/>
    </p:embeddedFont>
    <p:embeddedFont>
      <p:font typeface="微軟正黑體" panose="020B0604030504040204" pitchFamily="34" charset="-120"/>
      <p:regular r:id="rId78"/>
      <p:bold r:id="rId79"/>
    </p:embeddedFont>
    <p:embeddedFont>
      <p:font typeface="微軟正黑體" panose="020B0604030504040204" pitchFamily="34" charset="-120"/>
      <p:regular r:id="rId78"/>
      <p:bold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EFF04402-1238-4255-9438-95A4EEE33842}">
          <p14:sldIdLst>
            <p14:sldId id="256"/>
            <p14:sldId id="259"/>
            <p14:sldId id="363"/>
            <p14:sldId id="364"/>
            <p14:sldId id="340"/>
          </p14:sldIdLst>
        </p14:section>
        <p14:section name="確認問題" id="{08010E19-CA6A-4134-86B7-E30E23D6994D}">
          <p14:sldIdLst>
            <p14:sldId id="362"/>
            <p14:sldId id="341"/>
            <p14:sldId id="342"/>
            <p14:sldId id="343"/>
            <p14:sldId id="333"/>
            <p14:sldId id="299"/>
          </p14:sldIdLst>
        </p14:section>
        <p14:section name="核心知識 1:機構" id="{6ED6E498-A808-433B-9F65-84B106164EB0}">
          <p14:sldIdLst>
            <p14:sldId id="366"/>
            <p14:sldId id="349"/>
            <p14:sldId id="322"/>
            <p14:sldId id="324"/>
            <p14:sldId id="325"/>
            <p14:sldId id="323"/>
          </p14:sldIdLst>
        </p14:section>
        <p14:section name="蒐集資料" id="{2E207323-784C-4021-8CD5-6D204B159160}">
          <p14:sldIdLst>
            <p14:sldId id="365"/>
            <p14:sldId id="327"/>
            <p14:sldId id="328"/>
            <p14:sldId id="329"/>
          </p14:sldIdLst>
        </p14:section>
        <p14:section name="作品各部件介紹" id="{C018B5A5-FA2E-486C-8706-1BB6E1657E83}">
          <p14:sldIdLst>
            <p14:sldId id="370"/>
            <p14:sldId id="345"/>
            <p14:sldId id="378"/>
            <p14:sldId id="346"/>
          </p14:sldIdLst>
        </p14:section>
        <p14:section name="製作傳動機構" id="{70EF567C-3D34-4624-8CE7-5DE31C0A7842}">
          <p14:sldIdLst>
            <p14:sldId id="373"/>
            <p14:sldId id="375"/>
            <p14:sldId id="371"/>
            <p14:sldId id="298"/>
            <p14:sldId id="310"/>
          </p14:sldIdLst>
        </p14:section>
        <p14:section name="電動機鋸介紹" id="{D65BC22C-4339-4714-B0C7-65C6AF66B7D2}">
          <p14:sldIdLst>
            <p14:sldId id="380"/>
            <p14:sldId id="381"/>
            <p14:sldId id="385"/>
            <p14:sldId id="408"/>
          </p14:sldIdLst>
        </p14:section>
        <p14:section name="05-2 鑽孔" id="{705629C0-A54C-4F56-9002-0086A23E868E}">
          <p14:sldIdLst>
            <p14:sldId id="376"/>
            <p14:sldId id="300"/>
            <p14:sldId id="311"/>
            <p14:sldId id="334"/>
            <p14:sldId id="296"/>
            <p14:sldId id="350"/>
            <p14:sldId id="335"/>
          </p14:sldIdLst>
        </p14:section>
        <p14:section name="05-3 組裝" id="{2B2EA5EE-198C-4814-8953-9AB3AA46857D}">
          <p14:sldIdLst>
            <p14:sldId id="377"/>
            <p14:sldId id="315"/>
            <p14:sldId id="312"/>
            <p14:sldId id="336"/>
            <p14:sldId id="337"/>
            <p14:sldId id="313"/>
            <p14:sldId id="379"/>
          </p14:sldIdLst>
        </p14:section>
        <p14:section name="核心知識 2:風扇" id="{0DBBF74D-7D10-4F2B-9E32-45B784797AB2}">
          <p14:sldIdLst>
            <p14:sldId id="369"/>
            <p14:sldId id="347"/>
            <p14:sldId id="288"/>
            <p14:sldId id="290"/>
            <p14:sldId id="367"/>
            <p14:sldId id="368"/>
            <p14:sldId id="331"/>
            <p14:sldId id="332"/>
          </p14:sldIdLst>
        </p14:section>
        <p14:section name="風扇設計" id="{54B157C0-6884-412F-B628-271955C6C03A}">
          <p14:sldIdLst>
            <p14:sldId id="374"/>
            <p14:sldId id="352"/>
            <p14:sldId id="303"/>
            <p14:sldId id="319"/>
            <p14:sldId id="320"/>
          </p14:sldIdLst>
        </p14:section>
        <p14:section name="測試修正" id="{87E8F86E-CCFC-4745-B0D9-90B450B7B85F}">
          <p14:sldIdLst>
            <p14:sldId id="372"/>
            <p14:sldId id="360"/>
            <p14:sldId id="361"/>
            <p14:sldId id="282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CCD"/>
    <a:srgbClr val="EE0000"/>
    <a:srgbClr val="800000"/>
    <a:srgbClr val="000000"/>
    <a:srgbClr val="ECC1A3"/>
    <a:srgbClr val="191919"/>
    <a:srgbClr val="422C0E"/>
    <a:srgbClr val="56391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4AF903-E216-4D98-8777-2BB7B01F4BC5}">
  <a:tblStyle styleId="{E04AF903-E216-4D98-8777-2BB7B01F4B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EB82732-1A05-41BB-857A-0344CC5BA7A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59F9F-2277-43F5-8F8D-31A135E0DC1E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462D22C-8D3E-49EB-B16E-E899DC62DEA8}">
      <dgm:prSet phldrT="[文字]" custT="1"/>
      <dgm:spPr/>
      <dgm:t>
        <a:bodyPr/>
        <a:lstStyle/>
        <a:p>
          <a:r>
            <a:rPr lang="zh-TW" altLang="en-US" sz="24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rPr>
            <a:t>扇葉</a:t>
          </a:r>
        </a:p>
      </dgm:t>
    </dgm:pt>
    <dgm:pt modelId="{686AE17C-2B98-4C6F-A9CD-B6794ED9BF3C}" type="parTrans" cxnId="{AEFB5E68-9A9F-40BF-8A98-A07D2CA599FC}">
      <dgm:prSet/>
      <dgm:spPr/>
      <dgm:t>
        <a:bodyPr/>
        <a:lstStyle/>
        <a:p>
          <a:endParaRPr lang="zh-TW" altLang="en-US" sz="2400">
            <a:latin typeface="華康中圓體" panose="020F0509000000000000" pitchFamily="49" charset="-128"/>
            <a:ea typeface="華康中圓體" panose="020F0509000000000000" pitchFamily="49" charset="-128"/>
          </a:endParaRPr>
        </a:p>
      </dgm:t>
    </dgm:pt>
    <dgm:pt modelId="{3246A152-8F77-4122-9FCA-7943A104BFC5}" type="sibTrans" cxnId="{AEFB5E68-9A9F-40BF-8A98-A07D2CA599FC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76E2EA-73C0-4286-8981-8D6583150D2C}">
      <dgm:prSet phldrT="[文字]"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軸向</a:t>
          </a:r>
        </a:p>
      </dgm:t>
    </dgm:pt>
    <dgm:pt modelId="{F3AAABAD-39A9-41FE-953E-E88F549C1A6B}" type="parTrans" cxnId="{0A67451E-7B86-49DC-B25B-A2B4EF1DA59B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95A48C-4AAA-4870-9EB6-3E3B6AF1D4BA}" type="sibTrans" cxnId="{0A67451E-7B86-49DC-B25B-A2B4EF1DA59B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133694-580F-40AD-97F3-64C49FBFEA8C}">
      <dgm:prSet phldrT="[文字]"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葉數</a:t>
          </a:r>
        </a:p>
      </dgm:t>
    </dgm:pt>
    <dgm:pt modelId="{D2795458-98DA-4FE8-8438-107AB5678E2C}" type="parTrans" cxnId="{6E3166A1-B6BF-46C3-9EC8-00434DC94F77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6A4A94-47CF-402D-A417-733B15594A23}" type="sibTrans" cxnId="{6E3166A1-B6BF-46C3-9EC8-00434DC94F77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3AEA6F-DE27-4736-9837-101527606594}">
      <dgm:prSet phldrT="[文字]"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大小</a:t>
          </a:r>
        </a:p>
      </dgm:t>
    </dgm:pt>
    <dgm:pt modelId="{9B51ABDC-0AC3-4907-AB6D-836C91791561}" type="parTrans" cxnId="{3B4467B0-0AF9-435A-9AD2-B9402A734B31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E37729-3F1F-44ED-83BA-9A1DCAAB4FFF}" type="sibTrans" cxnId="{3B4467B0-0AF9-435A-9AD2-B9402A734B31}">
      <dgm:prSet/>
      <dgm:spPr/>
      <dgm:t>
        <a:bodyPr/>
        <a:lstStyle/>
        <a:p>
          <a:endParaRPr lang="zh-TW" altLang="en-US" sz="3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4D8B5A-BB3F-4CA8-A007-9151772A5153}">
      <dgm:prSet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rPr>
            <a:t>傳動機構</a:t>
          </a:r>
        </a:p>
      </dgm:t>
    </dgm:pt>
    <dgm:pt modelId="{AEC8644D-8C80-450A-8DFD-76158AD69D39}" type="parTrans" cxnId="{879D6437-6E43-437A-AAD5-DBF3CB2E8F6C}">
      <dgm:prSet/>
      <dgm:spPr/>
      <dgm:t>
        <a:bodyPr/>
        <a:lstStyle/>
        <a:p>
          <a:endParaRPr lang="zh-TW" altLang="en-US" sz="1400">
            <a:latin typeface="華康中圓體" panose="020F0509000000000000" pitchFamily="49" charset="-128"/>
            <a:ea typeface="華康中圓體" panose="020F0509000000000000" pitchFamily="49" charset="-128"/>
          </a:endParaRPr>
        </a:p>
      </dgm:t>
    </dgm:pt>
    <dgm:pt modelId="{21F02F7E-B36A-4708-A52D-49A888A32154}" type="sibTrans" cxnId="{879D6437-6E43-437A-AAD5-DBF3CB2E8F6C}">
      <dgm:prSet/>
      <dgm:spPr/>
      <dgm:t>
        <a:bodyPr/>
        <a:lstStyle/>
        <a:p>
          <a:endParaRPr lang="zh-TW" altLang="en-US" sz="2000"/>
        </a:p>
      </dgm:t>
    </dgm:pt>
    <dgm:pt modelId="{B967B964-2948-4A94-9FF7-D725996C94CB}">
      <dgm:prSet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rPr>
            <a:t>車體結構</a:t>
          </a:r>
        </a:p>
      </dgm:t>
    </dgm:pt>
    <dgm:pt modelId="{0CC447B8-9FF4-416A-92BE-2A72F5A4BFE1}" type="parTrans" cxnId="{17323641-847F-4AE3-A6DB-168130E785EF}">
      <dgm:prSet/>
      <dgm:spPr/>
      <dgm:t>
        <a:bodyPr/>
        <a:lstStyle/>
        <a:p>
          <a:endParaRPr lang="zh-TW" altLang="en-US" sz="1400">
            <a:latin typeface="華康中圓體" panose="020F0509000000000000" pitchFamily="49" charset="-128"/>
            <a:ea typeface="華康中圓體" panose="020F0509000000000000" pitchFamily="49" charset="-128"/>
          </a:endParaRPr>
        </a:p>
      </dgm:t>
    </dgm:pt>
    <dgm:pt modelId="{7996EFCB-D7E7-44C1-8532-5781EDBF8AB7}" type="sibTrans" cxnId="{17323641-847F-4AE3-A6DB-168130E785EF}">
      <dgm:prSet/>
      <dgm:spPr/>
      <dgm:t>
        <a:bodyPr/>
        <a:lstStyle/>
        <a:p>
          <a:endParaRPr lang="zh-TW" altLang="en-US" sz="2000"/>
        </a:p>
      </dgm:t>
    </dgm:pt>
    <dgm:pt modelId="{39EA4C7A-01F4-451E-BEEB-08EF12BCD718}">
      <dgm:prSet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矩形</a:t>
          </a:r>
        </a:p>
      </dgm:t>
    </dgm:pt>
    <dgm:pt modelId="{6B2576BA-462D-417C-9034-73CE4FBD340D}" type="parTrans" cxnId="{9D08EF7B-2F97-4DE4-90A1-AFF0C57EC205}">
      <dgm:prSet/>
      <dgm:spPr/>
      <dgm:t>
        <a:bodyPr/>
        <a:lstStyle/>
        <a:p>
          <a:endParaRPr lang="zh-TW" altLang="en-US" sz="2000"/>
        </a:p>
      </dgm:t>
    </dgm:pt>
    <dgm:pt modelId="{DC87C85A-A77A-48E6-B94B-000ED91555A1}" type="sibTrans" cxnId="{9D08EF7B-2F97-4DE4-90A1-AFF0C57EC205}">
      <dgm:prSet/>
      <dgm:spPr/>
      <dgm:t>
        <a:bodyPr/>
        <a:lstStyle/>
        <a:p>
          <a:endParaRPr lang="zh-TW" altLang="en-US" sz="2000"/>
        </a:p>
      </dgm:t>
    </dgm:pt>
    <dgm:pt modelId="{96383322-E81A-405F-B9BC-614EA5C30E16}">
      <dgm:prSet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三角</a:t>
          </a:r>
        </a:p>
      </dgm:t>
    </dgm:pt>
    <dgm:pt modelId="{B72BAAF5-255C-4C2D-8652-E8BC06FDEA8B}" type="parTrans" cxnId="{5C484170-9E25-45BB-BF42-D49A6C06A13C}">
      <dgm:prSet/>
      <dgm:spPr/>
      <dgm:t>
        <a:bodyPr/>
        <a:lstStyle/>
        <a:p>
          <a:endParaRPr lang="zh-TW" altLang="en-US" sz="2000"/>
        </a:p>
      </dgm:t>
    </dgm:pt>
    <dgm:pt modelId="{E836E880-EEE2-43CB-82E6-64395CA07C42}" type="sibTrans" cxnId="{5C484170-9E25-45BB-BF42-D49A6C06A13C}">
      <dgm:prSet/>
      <dgm:spPr/>
      <dgm:t>
        <a:bodyPr/>
        <a:lstStyle/>
        <a:p>
          <a:endParaRPr lang="zh-TW" altLang="en-US" sz="2000"/>
        </a:p>
      </dgm:t>
    </dgm:pt>
    <dgm:pt modelId="{4479858B-E37E-441D-87E1-CB56845C5C9D}">
      <dgm:prSet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梯形</a:t>
          </a:r>
        </a:p>
      </dgm:t>
    </dgm:pt>
    <dgm:pt modelId="{AA3204DB-B2AF-426C-8C3E-2B1BEF91AE53}" type="parTrans" cxnId="{1CF4BE04-9576-4FB1-9D68-138A78ABD821}">
      <dgm:prSet/>
      <dgm:spPr/>
      <dgm:t>
        <a:bodyPr/>
        <a:lstStyle/>
        <a:p>
          <a:endParaRPr lang="zh-TW" altLang="en-US" sz="2000"/>
        </a:p>
      </dgm:t>
    </dgm:pt>
    <dgm:pt modelId="{8998108F-E969-4DB2-9910-BE4D4A85AD1C}" type="sibTrans" cxnId="{1CF4BE04-9576-4FB1-9D68-138A78ABD821}">
      <dgm:prSet/>
      <dgm:spPr/>
      <dgm:t>
        <a:bodyPr/>
        <a:lstStyle/>
        <a:p>
          <a:endParaRPr lang="zh-TW" altLang="en-US" sz="2000"/>
        </a:p>
      </dgm:t>
    </dgm:pt>
    <dgm:pt modelId="{209F26BA-8F60-4835-9A67-9BC0B5D0E775}">
      <dgm:prSet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齒輪</a:t>
          </a:r>
        </a:p>
      </dgm:t>
    </dgm:pt>
    <dgm:pt modelId="{04AA2D03-E52C-4EA3-8163-2AE04A4E77B0}" type="parTrans" cxnId="{FA70163A-B371-4800-9ADE-94BB281E7276}">
      <dgm:prSet/>
      <dgm:spPr/>
      <dgm:t>
        <a:bodyPr/>
        <a:lstStyle/>
        <a:p>
          <a:endParaRPr lang="zh-TW" altLang="en-US" sz="2000"/>
        </a:p>
      </dgm:t>
    </dgm:pt>
    <dgm:pt modelId="{D5751AA4-DC0F-46E0-A5C6-8E2A922C4FF1}" type="sibTrans" cxnId="{FA70163A-B371-4800-9ADE-94BB281E7276}">
      <dgm:prSet/>
      <dgm:spPr/>
      <dgm:t>
        <a:bodyPr/>
        <a:lstStyle/>
        <a:p>
          <a:endParaRPr lang="zh-TW" altLang="en-US" sz="2000"/>
        </a:p>
      </dgm:t>
    </dgm:pt>
    <dgm:pt modelId="{49E177FF-8E12-4601-8062-C9AF8EAE109B}">
      <dgm:prSet custT="1"/>
      <dgm:spPr/>
      <dgm:t>
        <a:bodyPr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2400" dirty="0">
              <a:latin typeface="華康中圓體" panose="020F0509000000000000" pitchFamily="49" charset="-128"/>
              <a:ea typeface="華康中圓體" panose="020F0509000000000000" pitchFamily="49" charset="-128"/>
            </a:rPr>
            <a:t>皮帶輪</a:t>
          </a:r>
        </a:p>
      </dgm:t>
    </dgm:pt>
    <dgm:pt modelId="{9DBD11EA-F7AF-407B-8991-C7BCED324BBC}" type="parTrans" cxnId="{36DED5AB-1576-4951-B97D-430E19720398}">
      <dgm:prSet/>
      <dgm:spPr/>
      <dgm:t>
        <a:bodyPr/>
        <a:lstStyle/>
        <a:p>
          <a:endParaRPr lang="zh-TW" altLang="en-US" sz="2000"/>
        </a:p>
      </dgm:t>
    </dgm:pt>
    <dgm:pt modelId="{AABDE81E-AE83-4D42-83AF-248FF762C5BB}" type="sibTrans" cxnId="{36DED5AB-1576-4951-B97D-430E19720398}">
      <dgm:prSet/>
      <dgm:spPr/>
      <dgm:t>
        <a:bodyPr/>
        <a:lstStyle/>
        <a:p>
          <a:endParaRPr lang="zh-TW" altLang="en-US" sz="2000"/>
        </a:p>
      </dgm:t>
    </dgm:pt>
    <dgm:pt modelId="{96F2C63A-7657-4AD7-B8BB-7BCD35F8942A}" type="pres">
      <dgm:prSet presAssocID="{B9559F9F-2277-43F5-8F8D-31A135E0DC1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8043255-7DE4-4101-9A94-3370258B01BE}" type="pres">
      <dgm:prSet presAssocID="{B9559F9F-2277-43F5-8F8D-31A135E0DC1E}" presName="cycle" presStyleCnt="0"/>
      <dgm:spPr/>
    </dgm:pt>
    <dgm:pt modelId="{E949907D-1A70-41A3-AABD-7457FC80E0CC}" type="pres">
      <dgm:prSet presAssocID="{B9559F9F-2277-43F5-8F8D-31A135E0DC1E}" presName="centerShape" presStyleCnt="0"/>
      <dgm:spPr/>
    </dgm:pt>
    <dgm:pt modelId="{2FE0E9D0-5ADE-4137-9F16-268ED9159098}" type="pres">
      <dgm:prSet presAssocID="{B9559F9F-2277-43F5-8F8D-31A135E0DC1E}" presName="connSite" presStyleLbl="node1" presStyleIdx="0" presStyleCnt="4"/>
      <dgm:spPr/>
    </dgm:pt>
    <dgm:pt modelId="{3E56D4ED-C4BD-4ED0-8262-7D58B9C21AF3}" type="pres">
      <dgm:prSet presAssocID="{B9559F9F-2277-43F5-8F8D-31A135E0DC1E}" presName="visible" presStyleLbl="node1" presStyleIdx="0" presStyleCnt="4" custScaleX="125483" custScaleY="122050" custLinFactNeighborX="-1235" custLinFactNeighborY="-82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D8EA81-C1E9-4918-A150-37FC873BB666}" type="pres">
      <dgm:prSet presAssocID="{686AE17C-2B98-4C6F-A9CD-B6794ED9BF3C}" presName="Name25" presStyleLbl="parChTrans1D1" presStyleIdx="0" presStyleCnt="3"/>
      <dgm:spPr/>
    </dgm:pt>
    <dgm:pt modelId="{01CBDBEB-D46C-4E74-A359-854DAA1DE982}" type="pres">
      <dgm:prSet presAssocID="{6462D22C-8D3E-49EB-B16E-E899DC62DEA8}" presName="node" presStyleCnt="0"/>
      <dgm:spPr/>
    </dgm:pt>
    <dgm:pt modelId="{04332CC5-6FF6-421F-918D-803A13C622FD}" type="pres">
      <dgm:prSet presAssocID="{6462D22C-8D3E-49EB-B16E-E899DC62DEA8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B1BE9F66-CA9D-42D1-834F-324E7EEE40CC}" type="pres">
      <dgm:prSet presAssocID="{6462D22C-8D3E-49EB-B16E-E899DC62DEA8}" presName="childNode" presStyleLbl="revTx" presStyleIdx="0" presStyleCnt="3">
        <dgm:presLayoutVars>
          <dgm:bulletEnabled val="1"/>
        </dgm:presLayoutVars>
      </dgm:prSet>
      <dgm:spPr/>
    </dgm:pt>
    <dgm:pt modelId="{A2545C9E-8F59-496D-822C-CB0E1302C41E}" type="pres">
      <dgm:prSet presAssocID="{0CC447B8-9FF4-416A-92BE-2A72F5A4BFE1}" presName="Name25" presStyleLbl="parChTrans1D1" presStyleIdx="1" presStyleCnt="3"/>
      <dgm:spPr/>
    </dgm:pt>
    <dgm:pt modelId="{46D370BB-77D3-4E64-9D3F-B18B99353BFB}" type="pres">
      <dgm:prSet presAssocID="{B967B964-2948-4A94-9FF7-D725996C94CB}" presName="node" presStyleCnt="0"/>
      <dgm:spPr/>
    </dgm:pt>
    <dgm:pt modelId="{81741C57-889E-484B-9645-ABD34A3530E9}" type="pres">
      <dgm:prSet presAssocID="{B967B964-2948-4A94-9FF7-D725996C94CB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A1B499F2-DFF8-420C-A1B8-DCBF5C6580A1}" type="pres">
      <dgm:prSet presAssocID="{B967B964-2948-4A94-9FF7-D725996C94CB}" presName="childNode" presStyleLbl="revTx" presStyleIdx="1" presStyleCnt="3">
        <dgm:presLayoutVars>
          <dgm:bulletEnabled val="1"/>
        </dgm:presLayoutVars>
      </dgm:prSet>
      <dgm:spPr/>
    </dgm:pt>
    <dgm:pt modelId="{147EEA45-14FD-42D4-8D97-4143189C1B3E}" type="pres">
      <dgm:prSet presAssocID="{AEC8644D-8C80-450A-8DFD-76158AD69D39}" presName="Name25" presStyleLbl="parChTrans1D1" presStyleIdx="2" presStyleCnt="3"/>
      <dgm:spPr/>
    </dgm:pt>
    <dgm:pt modelId="{B6AC2196-D398-422F-B92B-C5A4FF780433}" type="pres">
      <dgm:prSet presAssocID="{ED4D8B5A-BB3F-4CA8-A007-9151772A5153}" presName="node" presStyleCnt="0"/>
      <dgm:spPr/>
    </dgm:pt>
    <dgm:pt modelId="{C3EA997D-FA41-46B3-9358-2C0C5C8DB9CF}" type="pres">
      <dgm:prSet presAssocID="{ED4D8B5A-BB3F-4CA8-A007-9151772A5153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BFA50C79-F176-47DC-BA66-E1FE48E699E6}" type="pres">
      <dgm:prSet presAssocID="{ED4D8B5A-BB3F-4CA8-A007-9151772A5153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1CF4BE04-9576-4FB1-9D68-138A78ABD821}" srcId="{B967B964-2948-4A94-9FF7-D725996C94CB}" destId="{4479858B-E37E-441D-87E1-CB56845C5C9D}" srcOrd="2" destOrd="0" parTransId="{AA3204DB-B2AF-426C-8C3E-2B1BEF91AE53}" sibTransId="{8998108F-E969-4DB2-9910-BE4D4A85AD1C}"/>
    <dgm:cxn modelId="{486E6706-3980-4C82-B7F3-2585B92757F5}" type="presOf" srcId="{6462D22C-8D3E-49EB-B16E-E899DC62DEA8}" destId="{04332CC5-6FF6-421F-918D-803A13C622FD}" srcOrd="0" destOrd="0" presId="urn:microsoft.com/office/officeart/2005/8/layout/radial2"/>
    <dgm:cxn modelId="{0A67451E-7B86-49DC-B25B-A2B4EF1DA59B}" srcId="{6462D22C-8D3E-49EB-B16E-E899DC62DEA8}" destId="{F876E2EA-73C0-4286-8981-8D6583150D2C}" srcOrd="0" destOrd="0" parTransId="{F3AAABAD-39A9-41FE-953E-E88F549C1A6B}" sibTransId="{9595A48C-4AAA-4870-9EB6-3E3B6AF1D4BA}"/>
    <dgm:cxn modelId="{E642D01F-74B6-4D07-AED1-03D9E538BAE8}" type="presOf" srcId="{209F26BA-8F60-4835-9A67-9BC0B5D0E775}" destId="{BFA50C79-F176-47DC-BA66-E1FE48E699E6}" srcOrd="0" destOrd="0" presId="urn:microsoft.com/office/officeart/2005/8/layout/radial2"/>
    <dgm:cxn modelId="{C5DD2A2A-160D-4664-B916-6BB112846B86}" type="presOf" srcId="{AEC8644D-8C80-450A-8DFD-76158AD69D39}" destId="{147EEA45-14FD-42D4-8D97-4143189C1B3E}" srcOrd="0" destOrd="0" presId="urn:microsoft.com/office/officeart/2005/8/layout/radial2"/>
    <dgm:cxn modelId="{879D6437-6E43-437A-AAD5-DBF3CB2E8F6C}" srcId="{B9559F9F-2277-43F5-8F8D-31A135E0DC1E}" destId="{ED4D8B5A-BB3F-4CA8-A007-9151772A5153}" srcOrd="2" destOrd="0" parTransId="{AEC8644D-8C80-450A-8DFD-76158AD69D39}" sibTransId="{21F02F7E-B36A-4708-A52D-49A888A32154}"/>
    <dgm:cxn modelId="{FA70163A-B371-4800-9ADE-94BB281E7276}" srcId="{ED4D8B5A-BB3F-4CA8-A007-9151772A5153}" destId="{209F26BA-8F60-4835-9A67-9BC0B5D0E775}" srcOrd="0" destOrd="0" parTransId="{04AA2D03-E52C-4EA3-8163-2AE04A4E77B0}" sibTransId="{D5751AA4-DC0F-46E0-A5C6-8E2A922C4FF1}"/>
    <dgm:cxn modelId="{4716403A-B722-4782-A4F4-A61BC898F131}" type="presOf" srcId="{4479858B-E37E-441D-87E1-CB56845C5C9D}" destId="{A1B499F2-DFF8-420C-A1B8-DCBF5C6580A1}" srcOrd="0" destOrd="2" presId="urn:microsoft.com/office/officeart/2005/8/layout/radial2"/>
    <dgm:cxn modelId="{7286013F-35E7-46D9-914A-E25A4B9BDAB7}" type="presOf" srcId="{F876E2EA-73C0-4286-8981-8D6583150D2C}" destId="{B1BE9F66-CA9D-42D1-834F-324E7EEE40CC}" srcOrd="0" destOrd="0" presId="urn:microsoft.com/office/officeart/2005/8/layout/radial2"/>
    <dgm:cxn modelId="{061E2E5C-D2BA-4A02-B8E3-7547626D8697}" type="presOf" srcId="{ED4D8B5A-BB3F-4CA8-A007-9151772A5153}" destId="{C3EA997D-FA41-46B3-9358-2C0C5C8DB9CF}" srcOrd="0" destOrd="0" presId="urn:microsoft.com/office/officeart/2005/8/layout/radial2"/>
    <dgm:cxn modelId="{17323641-847F-4AE3-A6DB-168130E785EF}" srcId="{B9559F9F-2277-43F5-8F8D-31A135E0DC1E}" destId="{B967B964-2948-4A94-9FF7-D725996C94CB}" srcOrd="1" destOrd="0" parTransId="{0CC447B8-9FF4-416A-92BE-2A72F5A4BFE1}" sibTransId="{7996EFCB-D7E7-44C1-8532-5781EDBF8AB7}"/>
    <dgm:cxn modelId="{BBC94C61-25A1-4C88-8A06-FD6877C05436}" type="presOf" srcId="{49E177FF-8E12-4601-8062-C9AF8EAE109B}" destId="{BFA50C79-F176-47DC-BA66-E1FE48E699E6}" srcOrd="0" destOrd="1" presId="urn:microsoft.com/office/officeart/2005/8/layout/radial2"/>
    <dgm:cxn modelId="{AEFB5E68-9A9F-40BF-8A98-A07D2CA599FC}" srcId="{B9559F9F-2277-43F5-8F8D-31A135E0DC1E}" destId="{6462D22C-8D3E-49EB-B16E-E899DC62DEA8}" srcOrd="0" destOrd="0" parTransId="{686AE17C-2B98-4C6F-A9CD-B6794ED9BF3C}" sibTransId="{3246A152-8F77-4122-9FCA-7943A104BFC5}"/>
    <dgm:cxn modelId="{6E8BC868-5318-4797-9A36-AD0B74AA8C64}" type="presOf" srcId="{96383322-E81A-405F-B9BC-614EA5C30E16}" destId="{A1B499F2-DFF8-420C-A1B8-DCBF5C6580A1}" srcOrd="0" destOrd="1" presId="urn:microsoft.com/office/officeart/2005/8/layout/radial2"/>
    <dgm:cxn modelId="{5C484170-9E25-45BB-BF42-D49A6C06A13C}" srcId="{B967B964-2948-4A94-9FF7-D725996C94CB}" destId="{96383322-E81A-405F-B9BC-614EA5C30E16}" srcOrd="1" destOrd="0" parTransId="{B72BAAF5-255C-4C2D-8652-E8BC06FDEA8B}" sibTransId="{E836E880-EEE2-43CB-82E6-64395CA07C42}"/>
    <dgm:cxn modelId="{C6DE397B-8B99-4DB3-8A90-BC66A9DE89D8}" type="presOf" srcId="{B9559F9F-2277-43F5-8F8D-31A135E0DC1E}" destId="{96F2C63A-7657-4AD7-B8BB-7BCD35F8942A}" srcOrd="0" destOrd="0" presId="urn:microsoft.com/office/officeart/2005/8/layout/radial2"/>
    <dgm:cxn modelId="{9D08EF7B-2F97-4DE4-90A1-AFF0C57EC205}" srcId="{B967B964-2948-4A94-9FF7-D725996C94CB}" destId="{39EA4C7A-01F4-451E-BEEB-08EF12BCD718}" srcOrd="0" destOrd="0" parTransId="{6B2576BA-462D-417C-9034-73CE4FBD340D}" sibTransId="{DC87C85A-A77A-48E6-B94B-000ED91555A1}"/>
    <dgm:cxn modelId="{DC94BF99-5248-491E-8567-8951550B7FA9}" type="presOf" srcId="{0CC447B8-9FF4-416A-92BE-2A72F5A4BFE1}" destId="{A2545C9E-8F59-496D-822C-CB0E1302C41E}" srcOrd="0" destOrd="0" presId="urn:microsoft.com/office/officeart/2005/8/layout/radial2"/>
    <dgm:cxn modelId="{6E3166A1-B6BF-46C3-9EC8-00434DC94F77}" srcId="{6462D22C-8D3E-49EB-B16E-E899DC62DEA8}" destId="{A9133694-580F-40AD-97F3-64C49FBFEA8C}" srcOrd="1" destOrd="0" parTransId="{D2795458-98DA-4FE8-8438-107AB5678E2C}" sibTransId="{9C6A4A94-47CF-402D-A417-733B15594A23}"/>
    <dgm:cxn modelId="{36DED5AB-1576-4951-B97D-430E19720398}" srcId="{ED4D8B5A-BB3F-4CA8-A007-9151772A5153}" destId="{49E177FF-8E12-4601-8062-C9AF8EAE109B}" srcOrd="1" destOrd="0" parTransId="{9DBD11EA-F7AF-407B-8991-C7BCED324BBC}" sibTransId="{AABDE81E-AE83-4D42-83AF-248FF762C5BB}"/>
    <dgm:cxn modelId="{3B4467B0-0AF9-435A-9AD2-B9402A734B31}" srcId="{6462D22C-8D3E-49EB-B16E-E899DC62DEA8}" destId="{B53AEA6F-DE27-4736-9837-101527606594}" srcOrd="2" destOrd="0" parTransId="{9B51ABDC-0AC3-4907-AB6D-836C91791561}" sibTransId="{C0E37729-3F1F-44ED-83BA-9A1DCAAB4FFF}"/>
    <dgm:cxn modelId="{2B8091C0-A739-495E-A223-9DB5D1236DEB}" type="presOf" srcId="{686AE17C-2B98-4C6F-A9CD-B6794ED9BF3C}" destId="{EBD8EA81-C1E9-4918-A150-37FC873BB666}" srcOrd="0" destOrd="0" presId="urn:microsoft.com/office/officeart/2005/8/layout/radial2"/>
    <dgm:cxn modelId="{333D91D0-B080-42FA-866A-A6D6EA92FEC9}" type="presOf" srcId="{B53AEA6F-DE27-4736-9837-101527606594}" destId="{B1BE9F66-CA9D-42D1-834F-324E7EEE40CC}" srcOrd="0" destOrd="2" presId="urn:microsoft.com/office/officeart/2005/8/layout/radial2"/>
    <dgm:cxn modelId="{C3D3B5DD-F34C-442B-A15F-6F2F77DB2704}" type="presOf" srcId="{A9133694-580F-40AD-97F3-64C49FBFEA8C}" destId="{B1BE9F66-CA9D-42D1-834F-324E7EEE40CC}" srcOrd="0" destOrd="1" presId="urn:microsoft.com/office/officeart/2005/8/layout/radial2"/>
    <dgm:cxn modelId="{0D86D7EC-9B50-43F1-B1D4-7834AD43A5A4}" type="presOf" srcId="{B967B964-2948-4A94-9FF7-D725996C94CB}" destId="{81741C57-889E-484B-9645-ABD34A3530E9}" srcOrd="0" destOrd="0" presId="urn:microsoft.com/office/officeart/2005/8/layout/radial2"/>
    <dgm:cxn modelId="{2366E6F8-C2C7-4A82-BB03-3F2CA2C9492D}" type="presOf" srcId="{39EA4C7A-01F4-451E-BEEB-08EF12BCD718}" destId="{A1B499F2-DFF8-420C-A1B8-DCBF5C6580A1}" srcOrd="0" destOrd="0" presId="urn:microsoft.com/office/officeart/2005/8/layout/radial2"/>
    <dgm:cxn modelId="{49529530-4206-4559-82BA-11D406D383F5}" type="presParOf" srcId="{96F2C63A-7657-4AD7-B8BB-7BCD35F8942A}" destId="{98043255-7DE4-4101-9A94-3370258B01BE}" srcOrd="0" destOrd="0" presId="urn:microsoft.com/office/officeart/2005/8/layout/radial2"/>
    <dgm:cxn modelId="{D2D452D5-5BEB-43B1-90B0-5FF30392867C}" type="presParOf" srcId="{98043255-7DE4-4101-9A94-3370258B01BE}" destId="{E949907D-1A70-41A3-AABD-7457FC80E0CC}" srcOrd="0" destOrd="0" presId="urn:microsoft.com/office/officeart/2005/8/layout/radial2"/>
    <dgm:cxn modelId="{97F514BF-5C42-4F9B-B641-CB332969676E}" type="presParOf" srcId="{E949907D-1A70-41A3-AABD-7457FC80E0CC}" destId="{2FE0E9D0-5ADE-4137-9F16-268ED9159098}" srcOrd="0" destOrd="0" presId="urn:microsoft.com/office/officeart/2005/8/layout/radial2"/>
    <dgm:cxn modelId="{6053006F-50AE-47D8-B79E-8B6D84CABC65}" type="presParOf" srcId="{E949907D-1A70-41A3-AABD-7457FC80E0CC}" destId="{3E56D4ED-C4BD-4ED0-8262-7D58B9C21AF3}" srcOrd="1" destOrd="0" presId="urn:microsoft.com/office/officeart/2005/8/layout/radial2"/>
    <dgm:cxn modelId="{4DB8E538-0EEB-4636-9E2E-6C5454B0648C}" type="presParOf" srcId="{98043255-7DE4-4101-9A94-3370258B01BE}" destId="{EBD8EA81-C1E9-4918-A150-37FC873BB666}" srcOrd="1" destOrd="0" presId="urn:microsoft.com/office/officeart/2005/8/layout/radial2"/>
    <dgm:cxn modelId="{81921831-CAEC-44D7-A755-6DF2F6C62598}" type="presParOf" srcId="{98043255-7DE4-4101-9A94-3370258B01BE}" destId="{01CBDBEB-D46C-4E74-A359-854DAA1DE982}" srcOrd="2" destOrd="0" presId="urn:microsoft.com/office/officeart/2005/8/layout/radial2"/>
    <dgm:cxn modelId="{64EBF6C0-5F4C-472C-BF37-B07FB11A2CC6}" type="presParOf" srcId="{01CBDBEB-D46C-4E74-A359-854DAA1DE982}" destId="{04332CC5-6FF6-421F-918D-803A13C622FD}" srcOrd="0" destOrd="0" presId="urn:microsoft.com/office/officeart/2005/8/layout/radial2"/>
    <dgm:cxn modelId="{118E11A0-BA3B-44BB-82AA-1816D3AE7F47}" type="presParOf" srcId="{01CBDBEB-D46C-4E74-A359-854DAA1DE982}" destId="{B1BE9F66-CA9D-42D1-834F-324E7EEE40CC}" srcOrd="1" destOrd="0" presId="urn:microsoft.com/office/officeart/2005/8/layout/radial2"/>
    <dgm:cxn modelId="{0198B497-1762-4037-B096-E5107BA8F8A7}" type="presParOf" srcId="{98043255-7DE4-4101-9A94-3370258B01BE}" destId="{A2545C9E-8F59-496D-822C-CB0E1302C41E}" srcOrd="3" destOrd="0" presId="urn:microsoft.com/office/officeart/2005/8/layout/radial2"/>
    <dgm:cxn modelId="{DD5EF9A9-73A6-4144-AB29-F60F95158D52}" type="presParOf" srcId="{98043255-7DE4-4101-9A94-3370258B01BE}" destId="{46D370BB-77D3-4E64-9D3F-B18B99353BFB}" srcOrd="4" destOrd="0" presId="urn:microsoft.com/office/officeart/2005/8/layout/radial2"/>
    <dgm:cxn modelId="{BC6C31C4-E8EB-4143-8B54-FF66B8A97A95}" type="presParOf" srcId="{46D370BB-77D3-4E64-9D3F-B18B99353BFB}" destId="{81741C57-889E-484B-9645-ABD34A3530E9}" srcOrd="0" destOrd="0" presId="urn:microsoft.com/office/officeart/2005/8/layout/radial2"/>
    <dgm:cxn modelId="{A392EBFF-BE9F-4D06-9D36-57FD194EF509}" type="presParOf" srcId="{46D370BB-77D3-4E64-9D3F-B18B99353BFB}" destId="{A1B499F2-DFF8-420C-A1B8-DCBF5C6580A1}" srcOrd="1" destOrd="0" presId="urn:microsoft.com/office/officeart/2005/8/layout/radial2"/>
    <dgm:cxn modelId="{4FF520DB-5297-4B9B-B5A8-30E728B7E40C}" type="presParOf" srcId="{98043255-7DE4-4101-9A94-3370258B01BE}" destId="{147EEA45-14FD-42D4-8D97-4143189C1B3E}" srcOrd="5" destOrd="0" presId="urn:microsoft.com/office/officeart/2005/8/layout/radial2"/>
    <dgm:cxn modelId="{C6FA7DB4-886A-4DD6-8448-2A0F62670CFB}" type="presParOf" srcId="{98043255-7DE4-4101-9A94-3370258B01BE}" destId="{B6AC2196-D398-422F-B92B-C5A4FF780433}" srcOrd="6" destOrd="0" presId="urn:microsoft.com/office/officeart/2005/8/layout/radial2"/>
    <dgm:cxn modelId="{9E8D0860-04CB-44AF-86F7-933AB1D762E7}" type="presParOf" srcId="{B6AC2196-D398-422F-B92B-C5A4FF780433}" destId="{C3EA997D-FA41-46B3-9358-2C0C5C8DB9CF}" srcOrd="0" destOrd="0" presId="urn:microsoft.com/office/officeart/2005/8/layout/radial2"/>
    <dgm:cxn modelId="{FEF56DE9-1465-4635-B57B-B6553550494B}" type="presParOf" srcId="{B6AC2196-D398-422F-B92B-C5A4FF780433}" destId="{BFA50C79-F176-47DC-BA66-E1FE48E699E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EEA45-14FD-42D4-8D97-4143189C1B3E}">
      <dsp:nvSpPr>
        <dsp:cNvPr id="0" name=""/>
        <dsp:cNvSpPr/>
      </dsp:nvSpPr>
      <dsp:spPr>
        <a:xfrm rot="2563116">
          <a:off x="1615114" y="2926594"/>
          <a:ext cx="58064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80642" y="326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45C9E-8F59-496D-822C-CB0E1302C41E}">
      <dsp:nvSpPr>
        <dsp:cNvPr id="0" name=""/>
        <dsp:cNvSpPr/>
      </dsp:nvSpPr>
      <dsp:spPr>
        <a:xfrm>
          <a:off x="1692137" y="2131474"/>
          <a:ext cx="646039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646039" y="326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8EA81-C1E9-4918-A150-37FC873BB666}">
      <dsp:nvSpPr>
        <dsp:cNvPr id="0" name=""/>
        <dsp:cNvSpPr/>
      </dsp:nvSpPr>
      <dsp:spPr>
        <a:xfrm rot="19036884">
          <a:off x="1615114" y="1336354"/>
          <a:ext cx="58064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80642" y="326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6D4ED-C4BD-4ED0-8262-7D58B9C21AF3}">
      <dsp:nvSpPr>
        <dsp:cNvPr id="0" name=""/>
        <dsp:cNvSpPr/>
      </dsp:nvSpPr>
      <dsp:spPr>
        <a:xfrm>
          <a:off x="-116931" y="1019354"/>
          <a:ext cx="2322529" cy="225898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32CC5-6FF6-421F-918D-803A13C622FD}">
      <dsp:nvSpPr>
        <dsp:cNvPr id="0" name=""/>
        <dsp:cNvSpPr/>
      </dsp:nvSpPr>
      <dsp:spPr>
        <a:xfrm>
          <a:off x="1971418" y="240058"/>
          <a:ext cx="1110522" cy="11105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rPr>
            <a:t>扇葉</a:t>
          </a:r>
        </a:p>
      </dsp:txBody>
      <dsp:txXfrm>
        <a:off x="2134050" y="402690"/>
        <a:ext cx="785258" cy="785258"/>
      </dsp:txXfrm>
    </dsp:sp>
    <dsp:sp modelId="{B1BE9F66-CA9D-42D1-834F-324E7EEE40CC}">
      <dsp:nvSpPr>
        <dsp:cNvPr id="0" name=""/>
        <dsp:cNvSpPr/>
      </dsp:nvSpPr>
      <dsp:spPr>
        <a:xfrm>
          <a:off x="3192993" y="240058"/>
          <a:ext cx="1665784" cy="1110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軸向</a:t>
          </a:r>
        </a:p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葉數</a:t>
          </a:r>
        </a:p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大小</a:t>
          </a:r>
        </a:p>
      </dsp:txBody>
      <dsp:txXfrm>
        <a:off x="3192993" y="240058"/>
        <a:ext cx="1665784" cy="1110522"/>
      </dsp:txXfrm>
    </dsp:sp>
    <dsp:sp modelId="{81741C57-889E-484B-9645-ABD34A3530E9}">
      <dsp:nvSpPr>
        <dsp:cNvPr id="0" name=""/>
        <dsp:cNvSpPr/>
      </dsp:nvSpPr>
      <dsp:spPr>
        <a:xfrm>
          <a:off x="2338177" y="1608820"/>
          <a:ext cx="1110522" cy="11105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kern="12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rPr>
            <a:t>車體結構</a:t>
          </a:r>
        </a:p>
      </dsp:txBody>
      <dsp:txXfrm>
        <a:off x="2500809" y="1771452"/>
        <a:ext cx="785258" cy="785258"/>
      </dsp:txXfrm>
    </dsp:sp>
    <dsp:sp modelId="{A1B499F2-DFF8-420C-A1B8-DCBF5C6580A1}">
      <dsp:nvSpPr>
        <dsp:cNvPr id="0" name=""/>
        <dsp:cNvSpPr/>
      </dsp:nvSpPr>
      <dsp:spPr>
        <a:xfrm>
          <a:off x="3559752" y="1608820"/>
          <a:ext cx="1665784" cy="1110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矩形</a:t>
          </a:r>
        </a:p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三角</a:t>
          </a:r>
        </a:p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梯形</a:t>
          </a:r>
        </a:p>
      </dsp:txBody>
      <dsp:txXfrm>
        <a:off x="3559752" y="1608820"/>
        <a:ext cx="1665784" cy="1110522"/>
      </dsp:txXfrm>
    </dsp:sp>
    <dsp:sp modelId="{C3EA997D-FA41-46B3-9358-2C0C5C8DB9CF}">
      <dsp:nvSpPr>
        <dsp:cNvPr id="0" name=""/>
        <dsp:cNvSpPr/>
      </dsp:nvSpPr>
      <dsp:spPr>
        <a:xfrm>
          <a:off x="1971418" y="2977582"/>
          <a:ext cx="1110522" cy="11105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kern="12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rPr>
            <a:t>傳動機構</a:t>
          </a:r>
        </a:p>
      </dsp:txBody>
      <dsp:txXfrm>
        <a:off x="2134050" y="3140214"/>
        <a:ext cx="785258" cy="785258"/>
      </dsp:txXfrm>
    </dsp:sp>
    <dsp:sp modelId="{BFA50C79-F176-47DC-BA66-E1FE48E699E6}">
      <dsp:nvSpPr>
        <dsp:cNvPr id="0" name=""/>
        <dsp:cNvSpPr/>
      </dsp:nvSpPr>
      <dsp:spPr>
        <a:xfrm>
          <a:off x="3192993" y="2977582"/>
          <a:ext cx="1665784" cy="1110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齒輪</a:t>
          </a:r>
        </a:p>
        <a:p>
          <a:pPr marL="228600" lvl="1" indent="-228600" algn="l" defTabSz="1066800">
            <a:lnSpc>
              <a:spcPts val="33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400" kern="1200" dirty="0">
              <a:latin typeface="華康中圓體" panose="020F0509000000000000" pitchFamily="49" charset="-128"/>
              <a:ea typeface="華康中圓體" panose="020F0509000000000000" pitchFamily="49" charset="-128"/>
            </a:rPr>
            <a:t>皮帶輪</a:t>
          </a:r>
        </a:p>
      </dsp:txBody>
      <dsp:txXfrm>
        <a:off x="3192993" y="2977582"/>
        <a:ext cx="1665784" cy="1110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dc9a795b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dc9a795b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風力發電機的原理</a:t>
            </a:r>
            <a:r>
              <a:rPr lang="en-US" altLang="zh-TW" dirty="0"/>
              <a:t>(</a:t>
            </a:r>
            <a:r>
              <a:rPr lang="zh-TW" altLang="en-US" dirty="0"/>
              <a:t>只是給你看風機與馬達</a:t>
            </a:r>
            <a:r>
              <a:rPr lang="en-US" altLang="zh-TW" dirty="0"/>
              <a:t>)</a:t>
            </a:r>
            <a:r>
              <a:rPr lang="zh-TW" altLang="en-US" dirty="0"/>
              <a:t>：</a:t>
            </a:r>
            <a:r>
              <a:rPr lang="en-US" altLang="zh-TW" dirty="0"/>
              <a:t>https://www.youtube.com/watch?v=gaui5HiIDG4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305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321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EBCE-CA5F-B3FC-1BFE-C7F4DDD26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ECD90A1-2570-6295-B0EC-338E4AEE0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71AD214-5599-334E-983E-8E5308B4CC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8792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522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>
          <a:extLst>
            <a:ext uri="{FF2B5EF4-FFF2-40B4-BE49-F238E27FC236}">
              <a16:creationId xmlns:a16="http://schemas.microsoft.com/office/drawing/2014/main" id="{7D42B3E0-1FDD-77C9-BDCA-951B99928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4dda1946d_6_322:notes">
            <a:extLst>
              <a:ext uri="{FF2B5EF4-FFF2-40B4-BE49-F238E27FC236}">
                <a16:creationId xmlns:a16="http://schemas.microsoft.com/office/drawing/2014/main" id="{796485B6-407A-E3C9-C2B7-88FBB96EB0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4dda1946d_6_322:notes">
            <a:extLst>
              <a:ext uri="{FF2B5EF4-FFF2-40B4-BE49-F238E27FC236}">
                <a16:creationId xmlns:a16="http://schemas.microsoft.com/office/drawing/2014/main" id="{F377CD21-230B-8949-96E0-206B3CE1E2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134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C5A2-6D50-7D64-2CB7-08E32BD24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B22BEDE-903C-7C3A-0550-EC3A0C6C7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E38A3B3-E1D8-9FFA-AA00-B631AF62F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1572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153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41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27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11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04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93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18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快速搞懂齒輪！這 </a:t>
            </a:r>
            <a:r>
              <a:rPr lang="en-US" altLang="zh-TW" dirty="0"/>
              <a:t>8 </a:t>
            </a:r>
            <a:r>
              <a:rPr lang="zh-TW" altLang="en-US" dirty="0"/>
              <a:t>種你都該認識</a:t>
            </a:r>
          </a:p>
          <a:p>
            <a:r>
              <a:rPr lang="en-US" altLang="zh-TW" dirty="0"/>
              <a:t>https://www.youtube.com/watch?v=o4qY2HVwBJM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265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85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只是給你看風力帶動馬達：</a:t>
            </a:r>
            <a:r>
              <a:rPr lang="en-US" altLang="zh-TW" dirty="0"/>
              <a:t>https://www.youtube.com/watch?v=s1mKaN1tmtQ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199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730475"/>
            <a:ext cx="3876300" cy="29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24225"/>
            <a:ext cx="3876300" cy="3957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5534225" y="-7100"/>
            <a:ext cx="3609900" cy="51507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5400000">
            <a:off x="-535408" y="-528959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417325" y="4781925"/>
            <a:ext cx="172200" cy="17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14;p2"/>
          <p:cNvCxnSpPr/>
          <p:nvPr/>
        </p:nvCxnSpPr>
        <p:spPr>
          <a:xfrm>
            <a:off x="7650025" y="539500"/>
            <a:ext cx="1561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5;p2"/>
          <p:cNvCxnSpPr/>
          <p:nvPr/>
        </p:nvCxnSpPr>
        <p:spPr>
          <a:xfrm>
            <a:off x="-67525" y="4604000"/>
            <a:ext cx="15615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2"/>
          <p:cNvSpPr/>
          <p:nvPr/>
        </p:nvSpPr>
        <p:spPr>
          <a:xfrm>
            <a:off x="3419925" y="188325"/>
            <a:ext cx="286800" cy="2868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4500278">
            <a:off x="8495284" y="4770016"/>
            <a:ext cx="1038877" cy="1038877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 hasCustomPrompt="1"/>
          </p:nvPr>
        </p:nvSpPr>
        <p:spPr>
          <a:xfrm>
            <a:off x="772633" y="1189100"/>
            <a:ext cx="7598734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zh-TW" altLang="en-US" dirty="0"/>
              <a:t>大標題</a:t>
            </a:r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772633" y="3153500"/>
            <a:ext cx="7598734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937625" y="2122623"/>
            <a:ext cx="21753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3484347" y="2122623"/>
            <a:ext cx="21753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6031075" y="2122623"/>
            <a:ext cx="21753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937625" y="15780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華康中圓體" panose="020F0509000000000000" pitchFamily="49" charset="-128"/>
                <a:ea typeface="華康中圓體" panose="020F0509000000000000" pitchFamily="49" charset="-128"/>
                <a:cs typeface="華康中圓體" panose="020F0509000000000000" pitchFamily="49" charset="-128"/>
                <a:sym typeface="Lexend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3484350" y="15780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華康中圓體" panose="020F0509000000000000" pitchFamily="49" charset="-128"/>
                <a:ea typeface="華康中圓體" panose="020F0509000000000000" pitchFamily="49" charset="-128"/>
                <a:cs typeface="華康中圓體" panose="020F0509000000000000" pitchFamily="49" charset="-128"/>
                <a:sym typeface="Lexend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6031075" y="157807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華康中圓體" panose="020F0509000000000000" pitchFamily="49" charset="-128"/>
                <a:ea typeface="華康中圓體" panose="020F0509000000000000" pitchFamily="49" charset="-128"/>
                <a:cs typeface="華康中圓體" panose="020F0509000000000000" pitchFamily="49" charset="-128"/>
                <a:sym typeface="Lexend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>
            <a:spLocks noGrp="1"/>
          </p:cNvSpPr>
          <p:nvPr>
            <p:ph type="pic" idx="7"/>
          </p:nvPr>
        </p:nvSpPr>
        <p:spPr>
          <a:xfrm>
            <a:off x="0" y="3957075"/>
            <a:ext cx="9144000" cy="12006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99" name="Google Shape;99;p14"/>
          <p:cNvCxnSpPr/>
          <p:nvPr/>
        </p:nvCxnSpPr>
        <p:spPr>
          <a:xfrm>
            <a:off x="7008600" y="29872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/>
          <p:nvPr/>
        </p:nvSpPr>
        <p:spPr>
          <a:xfrm>
            <a:off x="8682150" y="2721100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282525" y="27619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4947725" y="212625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rgbClr val="F3ECCD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30"/>
          <p:cNvCxnSpPr/>
          <p:nvPr/>
        </p:nvCxnSpPr>
        <p:spPr>
          <a:xfrm>
            <a:off x="8628850" y="357267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30"/>
          <p:cNvSpPr/>
          <p:nvPr/>
        </p:nvSpPr>
        <p:spPr>
          <a:xfrm>
            <a:off x="-167115" y="444202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0"/>
          <p:cNvSpPr/>
          <p:nvPr/>
        </p:nvSpPr>
        <p:spPr>
          <a:xfrm>
            <a:off x="6063625" y="4841600"/>
            <a:ext cx="172200" cy="17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0"/>
          <p:cNvSpPr/>
          <p:nvPr/>
        </p:nvSpPr>
        <p:spPr>
          <a:xfrm>
            <a:off x="6164925" y="112125"/>
            <a:ext cx="279300" cy="279300"/>
          </a:xfrm>
          <a:prstGeom prst="diamond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0"/>
          <p:cNvSpPr/>
          <p:nvPr/>
        </p:nvSpPr>
        <p:spPr>
          <a:xfrm>
            <a:off x="8809800" y="141090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0"/>
          <p:cNvSpPr/>
          <p:nvPr/>
        </p:nvSpPr>
        <p:spPr>
          <a:xfrm>
            <a:off x="216450" y="235450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0"/>
          <p:cNvSpPr/>
          <p:nvPr/>
        </p:nvSpPr>
        <p:spPr>
          <a:xfrm>
            <a:off x="2804275" y="16567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6" name="Google Shape;256;p30"/>
          <p:cNvCxnSpPr/>
          <p:nvPr/>
        </p:nvCxnSpPr>
        <p:spPr>
          <a:xfrm>
            <a:off x="277475" y="277275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1_Background 1"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30"/>
          <p:cNvCxnSpPr/>
          <p:nvPr/>
        </p:nvCxnSpPr>
        <p:spPr>
          <a:xfrm>
            <a:off x="8628850" y="357267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30"/>
          <p:cNvSpPr/>
          <p:nvPr/>
        </p:nvSpPr>
        <p:spPr>
          <a:xfrm>
            <a:off x="-167115" y="444202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0"/>
          <p:cNvSpPr/>
          <p:nvPr/>
        </p:nvSpPr>
        <p:spPr>
          <a:xfrm>
            <a:off x="6063625" y="4841600"/>
            <a:ext cx="172200" cy="17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0"/>
          <p:cNvSpPr/>
          <p:nvPr/>
        </p:nvSpPr>
        <p:spPr>
          <a:xfrm>
            <a:off x="6164925" y="112125"/>
            <a:ext cx="279300" cy="279300"/>
          </a:xfrm>
          <a:prstGeom prst="diamond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0"/>
          <p:cNvSpPr/>
          <p:nvPr/>
        </p:nvSpPr>
        <p:spPr>
          <a:xfrm>
            <a:off x="8809800" y="141090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0"/>
          <p:cNvSpPr/>
          <p:nvPr/>
        </p:nvSpPr>
        <p:spPr>
          <a:xfrm>
            <a:off x="216450" y="235450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0"/>
          <p:cNvSpPr/>
          <p:nvPr/>
        </p:nvSpPr>
        <p:spPr>
          <a:xfrm>
            <a:off x="2804275" y="16567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6" name="Google Shape;256;p30"/>
          <p:cNvCxnSpPr/>
          <p:nvPr/>
        </p:nvCxnSpPr>
        <p:spPr>
          <a:xfrm>
            <a:off x="277475" y="277275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407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8909" y="228600"/>
            <a:ext cx="7543802" cy="6836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3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798911" y="1073989"/>
            <a:ext cx="7543800" cy="3412286"/>
          </a:xfrm>
          <a:prstGeom prst="rect">
            <a:avLst/>
          </a:prstGeom>
        </p:spPr>
        <p:txBody>
          <a:bodyPr rtlCol="0"/>
          <a:lstStyle>
            <a:lvl1pPr>
              <a:defRPr sz="2400"/>
            </a:lvl1pPr>
            <a:lvl2pPr>
              <a:defRPr sz="2100">
                <a:solidFill>
                  <a:schemeClr val="accent6">
                    <a:lumMod val="75000"/>
                  </a:schemeClr>
                </a:solidFill>
              </a:defRPr>
            </a:lvl2pPr>
          </a:lstStyle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4514851"/>
            <a:ext cx="1047195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2025/9/20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11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>
            <a:spLocks noGrp="1"/>
          </p:cNvSpPr>
          <p:nvPr>
            <p:ph type="title" hasCustomPrompt="1"/>
          </p:nvPr>
        </p:nvSpPr>
        <p:spPr>
          <a:xfrm>
            <a:off x="4550779" y="3387617"/>
            <a:ext cx="3553200" cy="768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4550779" y="4156513"/>
            <a:ext cx="3553200" cy="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2" hasCustomPrompt="1"/>
          </p:nvPr>
        </p:nvSpPr>
        <p:spPr>
          <a:xfrm>
            <a:off x="4550776" y="647388"/>
            <a:ext cx="3553200" cy="768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3"/>
          </p:nvPr>
        </p:nvSpPr>
        <p:spPr>
          <a:xfrm>
            <a:off x="4550779" y="1416292"/>
            <a:ext cx="3553200" cy="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4" hasCustomPrompt="1"/>
          </p:nvPr>
        </p:nvSpPr>
        <p:spPr>
          <a:xfrm>
            <a:off x="4550770" y="1981130"/>
            <a:ext cx="3553200" cy="7689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5"/>
          </p:nvPr>
        </p:nvSpPr>
        <p:spPr>
          <a:xfrm>
            <a:off x="4550779" y="2750032"/>
            <a:ext cx="3553200" cy="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6" name="Google Shape;146;p17"/>
          <p:cNvSpPr>
            <a:spLocks noGrp="1"/>
          </p:cNvSpPr>
          <p:nvPr>
            <p:ph type="pic" idx="6"/>
          </p:nvPr>
        </p:nvSpPr>
        <p:spPr>
          <a:xfrm>
            <a:off x="0" y="-6575"/>
            <a:ext cx="3615600" cy="51786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7"/>
          <p:cNvSpPr/>
          <p:nvPr/>
        </p:nvSpPr>
        <p:spPr>
          <a:xfrm>
            <a:off x="8625375" y="2612400"/>
            <a:ext cx="172200" cy="17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8552100" y="19140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8526600" y="47436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88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731400" y="540000"/>
            <a:ext cx="4909500" cy="13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1"/>
          </p:nvPr>
        </p:nvSpPr>
        <p:spPr>
          <a:xfrm>
            <a:off x="731350" y="1841450"/>
            <a:ext cx="49095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8"/>
          <p:cNvSpPr>
            <a:spLocks noGrp="1"/>
          </p:cNvSpPr>
          <p:nvPr>
            <p:ph type="pic" idx="2"/>
          </p:nvPr>
        </p:nvSpPr>
        <p:spPr>
          <a:xfrm>
            <a:off x="6190650" y="-19750"/>
            <a:ext cx="2983500" cy="51963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8"/>
          <p:cNvSpPr/>
          <p:nvPr/>
        </p:nvSpPr>
        <p:spPr>
          <a:xfrm rot="10800000">
            <a:off x="401235" y="385397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8"/>
          <p:cNvSpPr/>
          <p:nvPr/>
        </p:nvSpPr>
        <p:spPr>
          <a:xfrm>
            <a:off x="5640900" y="163100"/>
            <a:ext cx="172200" cy="17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8"/>
          <p:cNvSpPr/>
          <p:nvPr/>
        </p:nvSpPr>
        <p:spPr>
          <a:xfrm>
            <a:off x="573575" y="223050"/>
            <a:ext cx="279300" cy="279300"/>
          </a:xfrm>
          <a:prstGeom prst="diamond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8"/>
          <p:cNvSpPr/>
          <p:nvPr/>
        </p:nvSpPr>
        <p:spPr>
          <a:xfrm>
            <a:off x="178025" y="156020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8" name="Google Shape;238;p28"/>
          <p:cNvCxnSpPr/>
          <p:nvPr/>
        </p:nvCxnSpPr>
        <p:spPr>
          <a:xfrm>
            <a:off x="5781825" y="4920575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49997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29"/>
          <p:cNvCxnSpPr/>
          <p:nvPr/>
        </p:nvCxnSpPr>
        <p:spPr>
          <a:xfrm>
            <a:off x="554675" y="372000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29"/>
          <p:cNvSpPr/>
          <p:nvPr/>
        </p:nvSpPr>
        <p:spPr>
          <a:xfrm>
            <a:off x="7547710" y="37200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3949600" y="165675"/>
            <a:ext cx="172200" cy="17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573575" y="4065050"/>
            <a:ext cx="279300" cy="279300"/>
          </a:xfrm>
          <a:prstGeom prst="diamond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9"/>
          <p:cNvSpPr/>
          <p:nvPr/>
        </p:nvSpPr>
        <p:spPr>
          <a:xfrm>
            <a:off x="348925" y="15563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4181100" y="479125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8586600" y="292880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7" name="Google Shape;247;p29"/>
          <p:cNvCxnSpPr/>
          <p:nvPr/>
        </p:nvCxnSpPr>
        <p:spPr>
          <a:xfrm>
            <a:off x="8043775" y="4130775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9176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240200" y="2846963"/>
            <a:ext cx="51909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240200" y="1441588"/>
            <a:ext cx="1434300" cy="1231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>
            <a:spLocks noGrp="1"/>
          </p:cNvSpPr>
          <p:nvPr>
            <p:ph type="pic" idx="3"/>
          </p:nvPr>
        </p:nvSpPr>
        <p:spPr>
          <a:xfrm>
            <a:off x="-6575" y="-6575"/>
            <a:ext cx="2634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421450" y="847000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課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250064" y="1"/>
            <a:ext cx="7454692" cy="627984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3299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251255" y="698645"/>
            <a:ext cx="8479544" cy="41401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63418" indent="-277720" eaLnBrk="1" latinLnBrk="0" hangingPunct="1">
              <a:lnSpc>
                <a:spcPct val="130000"/>
              </a:lnSpc>
              <a:spcBef>
                <a:spcPts val="600"/>
              </a:spcBef>
              <a:buFont typeface="Calibri" panose="020F0502020204030204" pitchFamily="34" charset="0"/>
              <a:buChar char="▪"/>
              <a:tabLst/>
              <a:defRPr sz="2699" baseline="0">
                <a:latin typeface="+mn-lt"/>
              </a:defRPr>
            </a:lvl1pPr>
            <a:lvl2pPr marL="623682" indent="-266612" eaLnBrk="1" latinLnBrk="0" hangingPunct="1">
              <a:spcBef>
                <a:spcPts val="600"/>
              </a:spcBef>
              <a:defRPr sz="3224" b="0" baseline="0">
                <a:solidFill>
                  <a:schemeClr val="tx1"/>
                </a:solidFill>
              </a:defRPr>
            </a:lvl2pPr>
            <a:lvl3pPr marL="720487" indent="0" eaLnBrk="1" latinLnBrk="0" hangingPunct="1">
              <a:spcBef>
                <a:spcPts val="600"/>
              </a:spcBef>
              <a:buNone/>
              <a:defRPr sz="2774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36pt</a:t>
            </a:r>
            <a:r>
              <a:rPr lang="zh-TW" altLang="en-US" dirty="0"/>
              <a:t>，正黑體、小標可加粗、行距</a:t>
            </a:r>
            <a:r>
              <a:rPr lang="en-US" altLang="zh-TW" dirty="0"/>
              <a:t>1.3</a:t>
            </a:r>
            <a:r>
              <a:rPr lang="zh-TW" altLang="en-US" dirty="0"/>
              <a:t>。</a:t>
            </a:r>
            <a:endParaRPr lang="en-US" altLang="zh-TW" dirty="0"/>
          </a:p>
          <a:p>
            <a:pPr lvl="0"/>
            <a:endParaRPr lang="en-US" altLang="zh-TW" dirty="0"/>
          </a:p>
          <a:p>
            <a:pPr lvl="0"/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251255" y="627984"/>
            <a:ext cx="8641490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6"/>
          <p:cNvSpPr>
            <a:spLocks noGrp="1"/>
          </p:cNvSpPr>
          <p:nvPr>
            <p:ph type="sldNum" sz="quarter" idx="4"/>
          </p:nvPr>
        </p:nvSpPr>
        <p:spPr>
          <a:xfrm>
            <a:off x="8847496" y="4947092"/>
            <a:ext cx="296504" cy="19521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kumimoji="0" sz="900" b="1">
                <a:solidFill>
                  <a:srgbClr val="7F7F7F"/>
                </a:solidFill>
                <a:latin typeface="新細明體" pitchFamily="18" charset="-120"/>
                <a:ea typeface="新細明體" pitchFamily="18" charset="-120"/>
              </a:defRPr>
            </a:lvl1pPr>
          </a:lstStyle>
          <a:p>
            <a:pPr>
              <a:defRPr/>
            </a:pPr>
            <a:fld id="{8802EE65-10A9-406E-BADC-2C373AEA589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715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7704000" cy="3601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CCD"/>
              </a:buClr>
              <a:buSzPts val="1200"/>
              <a:buFont typeface="Nunito Light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/>
          <p:nvPr/>
        </p:nvSpPr>
        <p:spPr>
          <a:xfrm>
            <a:off x="7297800" y="252700"/>
            <a:ext cx="286800" cy="286800"/>
          </a:xfrm>
          <a:prstGeom prst="mathMultiply">
            <a:avLst>
              <a:gd name="adj1" fmla="val 2352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5400000">
            <a:off x="-535408" y="-528959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3971900" y="4872975"/>
            <a:ext cx="871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4"/>
          <p:cNvSpPr/>
          <p:nvPr/>
        </p:nvSpPr>
        <p:spPr>
          <a:xfrm>
            <a:off x="503500" y="451790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4700275" y="8050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7297800" y="252700"/>
            <a:ext cx="286800" cy="286800"/>
          </a:xfrm>
          <a:prstGeom prst="mathMultiply">
            <a:avLst>
              <a:gd name="adj1" fmla="val 2352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5400000">
            <a:off x="-535408" y="-528959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503500" y="451790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4700275" y="8050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13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 userDrawn="1">
  <p:cSld name="CUSTOM_10_1_1_1_1_1_1_1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7"/>
          <p:cNvSpPr/>
          <p:nvPr/>
        </p:nvSpPr>
        <p:spPr>
          <a:xfrm rot="10800000">
            <a:off x="401235" y="385397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>
            <a:off x="528575" y="20887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/>
          <p:nvPr/>
        </p:nvSpPr>
        <p:spPr>
          <a:xfrm>
            <a:off x="5781825" y="234375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8" name="Google Shape;228;p27"/>
          <p:cNvCxnSpPr/>
          <p:nvPr/>
        </p:nvCxnSpPr>
        <p:spPr>
          <a:xfrm>
            <a:off x="5954025" y="4850450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25;p4">
            <a:extLst>
              <a:ext uri="{FF2B5EF4-FFF2-40B4-BE49-F238E27FC236}">
                <a16:creationId xmlns:a16="http://schemas.microsoft.com/office/drawing/2014/main" id="{84E30E87-2169-4C72-B6B8-EBF6D91CA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7704000" cy="3601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CCD"/>
              </a:buClr>
              <a:buSzPts val="1200"/>
              <a:buFont typeface="Nunito Light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3927874" y="2193149"/>
            <a:ext cx="25056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720000" y="2193149"/>
            <a:ext cx="25056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720000" y="161949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華康中圓體" panose="020F0509000000000000" pitchFamily="49" charset="-128"/>
                <a:ea typeface="華康中圓體" panose="020F0509000000000000" pitchFamily="49" charset="-128"/>
                <a:cs typeface="華康中圓體" panose="020F0509000000000000" pitchFamily="49" charset="-128"/>
                <a:sym typeface="Lexend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3927875" y="161949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華康中圓體" panose="020F0509000000000000" pitchFamily="49" charset="-128"/>
                <a:ea typeface="華康中圓體" panose="020F0509000000000000" pitchFamily="49" charset="-128"/>
                <a:cs typeface="華康中圓體" panose="020F0509000000000000" pitchFamily="49" charset="-128"/>
                <a:sym typeface="Lexend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exend ExtraBold"/>
              <a:buNone/>
              <a:defRPr sz="2400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>
            <a:spLocks noGrp="1"/>
          </p:cNvSpPr>
          <p:nvPr>
            <p:ph type="pic" idx="5"/>
          </p:nvPr>
        </p:nvSpPr>
        <p:spPr>
          <a:xfrm>
            <a:off x="6849300" y="-7100"/>
            <a:ext cx="2294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5"/>
          <p:cNvSpPr/>
          <p:nvPr/>
        </p:nvSpPr>
        <p:spPr>
          <a:xfrm rot="10800000">
            <a:off x="603110" y="374900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7247500" y="1691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238175" y="13156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4744925" y="280725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/>
          <p:nvPr/>
        </p:nvSpPr>
        <p:spPr>
          <a:xfrm>
            <a:off x="8603025" y="191405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45" name="Google Shape;45;p6"/>
          <p:cNvCxnSpPr/>
          <p:nvPr/>
        </p:nvCxnSpPr>
        <p:spPr>
          <a:xfrm>
            <a:off x="4773675" y="494252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6"/>
          <p:cNvSpPr/>
          <p:nvPr/>
        </p:nvSpPr>
        <p:spPr>
          <a:xfrm>
            <a:off x="7617875" y="172250"/>
            <a:ext cx="172200" cy="17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348925" y="15563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2465600" y="258350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25;p4">
            <a:extLst>
              <a:ext uri="{FF2B5EF4-FFF2-40B4-BE49-F238E27FC236}">
                <a16:creationId xmlns:a16="http://schemas.microsoft.com/office/drawing/2014/main" id="{0042A3FA-79A0-4D39-B8FE-F60E6D423C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7704000" cy="3601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CCD"/>
              </a:buClr>
              <a:buSzPts val="1200"/>
              <a:buFont typeface="Nunito Light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50" y="-42625"/>
            <a:ext cx="9176248" cy="51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797775" y="1013966"/>
            <a:ext cx="4294800" cy="1785941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subTitle" idx="1"/>
          </p:nvPr>
        </p:nvSpPr>
        <p:spPr>
          <a:xfrm>
            <a:off x="797775" y="2740848"/>
            <a:ext cx="4294800" cy="1084138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240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3" name="Google Shape;53;p7"/>
          <p:cNvSpPr/>
          <p:nvPr/>
        </p:nvSpPr>
        <p:spPr>
          <a:xfrm>
            <a:off x="1115975" y="1909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7"/>
          <p:cNvCxnSpPr/>
          <p:nvPr/>
        </p:nvCxnSpPr>
        <p:spPr>
          <a:xfrm>
            <a:off x="4221075" y="302525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93898" y="1307100"/>
            <a:ext cx="755620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0B64645-89B8-434B-9B1B-AF63A281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576A2B-6C2C-4523-898B-D246654C5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97" r:id="rId4"/>
    <p:sldLayoutId id="214748367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8" r:id="rId12"/>
    <p:sldLayoutId id="2147483660" r:id="rId13"/>
    <p:sldLayoutId id="2147483676" r:id="rId14"/>
    <p:sldLayoutId id="2147483683" r:id="rId15"/>
    <p:sldLayoutId id="2147483682" r:id="rId16"/>
    <p:sldLayoutId id="2147483686" r:id="rId17"/>
    <p:sldLayoutId id="2147483694" r:id="rId18"/>
    <p:sldLayoutId id="2147483695" r:id="rId19"/>
    <p:sldLayoutId id="2147483696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rgbClr val="F3ECCD"/>
          </a:solidFill>
          <a:latin typeface="華康中特圓體" panose="020F0809000000000000" pitchFamily="49" charset="-128"/>
          <a:ea typeface="華康中特圓體" panose="020F0809000000000000" pitchFamily="49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chemeClr val="accent2"/>
          </a:solidFill>
          <a:latin typeface="華康中圓體" panose="020F0509000000000000" pitchFamily="49" charset="-128"/>
          <a:ea typeface="華康中圓體" panose="020F0509000000000000" pitchFamily="49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chemeClr val="accent2"/>
          </a:solidFill>
          <a:latin typeface="華康中圓體" panose="020F0509000000000000" pitchFamily="49" charset="-128"/>
          <a:ea typeface="華康中圓體" panose="020F0509000000000000" pitchFamily="49" charset="-128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chemeClr val="accent2"/>
          </a:solidFill>
          <a:latin typeface="華康中圓體" panose="020F0509000000000000" pitchFamily="49" charset="-128"/>
          <a:ea typeface="華康中圓體" panose="020F0509000000000000" pitchFamily="49" charset="-128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chemeClr val="accent2"/>
          </a:solidFill>
          <a:latin typeface="華康中圓體" panose="020F0509000000000000" pitchFamily="49" charset="-128"/>
          <a:ea typeface="華康中圓體" panose="020F0509000000000000" pitchFamily="49" charset="-128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>
          <a:solidFill>
            <a:schemeClr val="accent2"/>
          </a:solidFill>
          <a:latin typeface="華康中圓體" panose="020F0509000000000000" pitchFamily="49" charset="-128"/>
          <a:ea typeface="華康中圓體" panose="020F0509000000000000" pitchFamily="49" charset="-128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l1a6y3Wm3s" TargetMode="External"/><Relationship Id="rId3" Type="http://schemas.openxmlformats.org/officeDocument/2006/relationships/image" Target="../media/image25.jpe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hyperlink" Target="vedio/&#30913;&#29983;&#38651;&#21407;&#29702;.mp4" TargetMode="Externa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7.wdp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9.wdp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225" y="-7100"/>
            <a:ext cx="3609902" cy="5150701"/>
          </a:xfrm>
          <a:prstGeom prst="rect">
            <a:avLst/>
          </a:prstGeom>
        </p:spPr>
      </p:pic>
      <p:sp>
        <p:nvSpPr>
          <p:cNvPr id="268" name="Google Shape;268;p34"/>
          <p:cNvSpPr txBox="1">
            <a:spLocks noGrp="1"/>
          </p:cNvSpPr>
          <p:nvPr>
            <p:ph type="ctrTitle"/>
          </p:nvPr>
        </p:nvSpPr>
        <p:spPr>
          <a:xfrm>
            <a:off x="438307" y="730475"/>
            <a:ext cx="4390632" cy="29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latin typeface="華康中特圓體" panose="020F0809000000000000" pitchFamily="49" charset="-128"/>
                <a:ea typeface="華康中特圓體" panose="020F0809000000000000" pitchFamily="49" charset="-128"/>
              </a:rPr>
              <a:t>【</a:t>
            </a:r>
            <a:r>
              <a:rPr lang="zh-TW" altLang="en-US" dirty="0"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逆風自走車</a:t>
            </a:r>
            <a:r>
              <a:rPr lang="en-US" altLang="zh-TW" dirty="0">
                <a:latin typeface="華康中特圓體" panose="020F0809000000000000" pitchFamily="49" charset="-128"/>
                <a:ea typeface="華康中特圓體" panose="020F0809000000000000" pitchFamily="49" charset="-128"/>
              </a:rPr>
              <a:t>】</a:t>
            </a:r>
            <a:br>
              <a:rPr lang="en-US" altLang="zh-TW" dirty="0">
                <a:latin typeface="華康中特圓體" panose="020F0809000000000000" pitchFamily="49" charset="-128"/>
                <a:ea typeface="華康中特圓體" panose="020F0809000000000000" pitchFamily="49" charset="-128"/>
              </a:rPr>
            </a:br>
            <a:r>
              <a:rPr lang="zh-TW" altLang="en-US" sz="4000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國二 </a:t>
            </a:r>
            <a:r>
              <a:rPr lang="zh-TW" altLang="en-US" sz="4000" dirty="0">
                <a:latin typeface="華康中圓體" panose="020F0509000000000000" pitchFamily="49" charset="-128"/>
                <a:ea typeface="華康中圓體" panose="020F0509000000000000" pitchFamily="49" charset="-128"/>
                <a:sym typeface="Lexend Light"/>
              </a:rPr>
              <a:t>能源與動力</a:t>
            </a:r>
            <a:endParaRPr dirty="0">
              <a:latin typeface="華康中圓體" panose="020F0509000000000000" pitchFamily="49" charset="-128"/>
              <a:ea typeface="華康中圓體" panose="020F0509000000000000" pitchFamily="49" charset="-128"/>
              <a:cs typeface="Lexend Light"/>
              <a:sym typeface="Lexend Light"/>
            </a:endParaRPr>
          </a:p>
        </p:txBody>
      </p:sp>
      <p:sp>
        <p:nvSpPr>
          <p:cNvPr id="269" name="Google Shape;269;p34"/>
          <p:cNvSpPr txBox="1">
            <a:spLocks noGrp="1"/>
          </p:cNvSpPr>
          <p:nvPr>
            <p:ph type="subTitle" idx="1"/>
          </p:nvPr>
        </p:nvSpPr>
        <p:spPr>
          <a:xfrm>
            <a:off x="713225" y="3724225"/>
            <a:ext cx="38763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授課教師：王思諭 </a:t>
            </a:r>
            <a:r>
              <a:rPr lang="en-US" altLang="zh-TW" dirty="0" err="1">
                <a:solidFill>
                  <a:schemeClr val="bg2">
                    <a:lumMod val="50000"/>
                  </a:schemeClr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Szu-Yu,Wang</a:t>
            </a:r>
            <a:endParaRPr dirty="0">
              <a:solidFill>
                <a:schemeClr val="bg2">
                  <a:lumMod val="50000"/>
                </a:schemeClr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6114550" y="909875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4"/>
          <p:cNvSpPr/>
          <p:nvPr/>
        </p:nvSpPr>
        <p:spPr>
          <a:xfrm>
            <a:off x="7685275" y="38785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4"/>
          <p:cNvSpPr/>
          <p:nvPr/>
        </p:nvSpPr>
        <p:spPr>
          <a:xfrm>
            <a:off x="5015100" y="3878550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7909" y="129341"/>
            <a:ext cx="1879427" cy="683644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zh-TW" altLang="en-US" b="0" dirty="0">
                <a:solidFill>
                  <a:srgbClr val="F3ECCD"/>
                </a:solidFill>
              </a:rPr>
              <a:t>評分標準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5202"/>
              </p:ext>
            </p:extLst>
          </p:nvPr>
        </p:nvGraphicFramePr>
        <p:xfrm>
          <a:off x="176645" y="2361185"/>
          <a:ext cx="8790710" cy="2392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4916">
                  <a:extLst>
                    <a:ext uri="{9D8B030D-6E8A-4147-A177-3AD203B41FA5}">
                      <a16:colId xmlns:a16="http://schemas.microsoft.com/office/drawing/2014/main" val="3748960533"/>
                    </a:ext>
                  </a:extLst>
                </a:gridCol>
                <a:gridCol w="5977370">
                  <a:extLst>
                    <a:ext uri="{9D8B030D-6E8A-4147-A177-3AD203B41FA5}">
                      <a16:colId xmlns:a16="http://schemas.microsoft.com/office/drawing/2014/main" val="3447639039"/>
                    </a:ext>
                  </a:extLst>
                </a:gridCol>
                <a:gridCol w="888424">
                  <a:extLst>
                    <a:ext uri="{9D8B030D-6E8A-4147-A177-3AD203B41FA5}">
                      <a16:colId xmlns:a16="http://schemas.microsoft.com/office/drawing/2014/main" val="1893873660"/>
                    </a:ext>
                  </a:extLst>
                </a:gridCol>
              </a:tblGrid>
              <a:tr h="766544">
                <a:tc>
                  <a:txBody>
                    <a:bodyPr/>
                    <a:lstStyle/>
                    <a:p>
                      <a:pPr marL="0" marR="0" lvl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700" b="1" kern="1200" dirty="0">
                          <a:solidFill>
                            <a:schemeClr val="bg1"/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  <a:cs typeface="+mn-cs"/>
                        </a:rPr>
                        <a:t>加工技巧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700" b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車架整體組裝完成，加工技巧不歪斜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35%</a:t>
                      </a:r>
                      <a:endParaRPr lang="zh-TW" altLang="en-US" sz="2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993993"/>
                  </a:ext>
                </a:extLst>
              </a:tr>
              <a:tr h="833346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700" b="1" kern="1200" dirty="0">
                          <a:solidFill>
                            <a:schemeClr val="bg1"/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  <a:cs typeface="+mn-cs"/>
                        </a:rPr>
                        <a:t>扇葉設計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700" b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扇葉安裝完成，能夠順利轉動不卡卡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25%</a:t>
                      </a:r>
                      <a:endParaRPr lang="zh-TW" altLang="en-US" sz="2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426012"/>
                  </a:ext>
                </a:extLst>
              </a:tr>
              <a:tr h="792294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700" b="1" dirty="0">
                          <a:solidFill>
                            <a:schemeClr val="bg1"/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競賽成</a:t>
                      </a:r>
                      <a:r>
                        <a:rPr lang="zh-TW" altLang="en-US" sz="2700" b="1" dirty="0">
                          <a:solidFill>
                            <a:schemeClr val="bg1"/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績</a:t>
                      </a:r>
                      <a:endParaRPr lang="zh-TW" altLang="zh-TW" sz="2700" b="1" dirty="0">
                        <a:solidFill>
                          <a:schemeClr val="bg1"/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700" b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逆風車能夠順利完成賽道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40%</a:t>
                      </a:r>
                      <a:endParaRPr lang="zh-TW" altLang="en-US" sz="2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70019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3">
            <a:extLst>
              <a:ext uri="{FF2B5EF4-FFF2-40B4-BE49-F238E27FC236}">
                <a16:creationId xmlns:a16="http://schemas.microsoft.com/office/drawing/2014/main" id="{E678D407-D263-436C-93B8-B796771FE3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405518"/>
              </p:ext>
            </p:extLst>
          </p:nvPr>
        </p:nvGraphicFramePr>
        <p:xfrm>
          <a:off x="1747033" y="999703"/>
          <a:ext cx="5717476" cy="1174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749">
                  <a:extLst>
                    <a:ext uri="{9D8B030D-6E8A-4147-A177-3AD203B41FA5}">
                      <a16:colId xmlns:a16="http://schemas.microsoft.com/office/drawing/2014/main" val="703333102"/>
                    </a:ext>
                  </a:extLst>
                </a:gridCol>
                <a:gridCol w="1657909">
                  <a:extLst>
                    <a:ext uri="{9D8B030D-6E8A-4147-A177-3AD203B41FA5}">
                      <a16:colId xmlns:a16="http://schemas.microsoft.com/office/drawing/2014/main" val="2587347344"/>
                    </a:ext>
                  </a:extLst>
                </a:gridCol>
                <a:gridCol w="1657909">
                  <a:extLst>
                    <a:ext uri="{9D8B030D-6E8A-4147-A177-3AD203B41FA5}">
                      <a16:colId xmlns:a16="http://schemas.microsoft.com/office/drawing/2014/main" val="1346610753"/>
                    </a:ext>
                  </a:extLst>
                </a:gridCol>
                <a:gridCol w="1657909">
                  <a:extLst>
                    <a:ext uri="{9D8B030D-6E8A-4147-A177-3AD203B41FA5}">
                      <a16:colId xmlns:a16="http://schemas.microsoft.com/office/drawing/2014/main" val="4070947603"/>
                    </a:ext>
                  </a:extLst>
                </a:gridCol>
              </a:tblGrid>
              <a:tr h="5873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項目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加工技巧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扇葉設計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競賽成績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169912"/>
                  </a:ext>
                </a:extLst>
              </a:tr>
              <a:tr h="5873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比重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35%</a:t>
                      </a:r>
                      <a:endParaRPr lang="zh-TW" altLang="en-US" sz="33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25%</a:t>
                      </a:r>
                      <a:endParaRPr lang="zh-TW" altLang="en-US" sz="33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3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40%</a:t>
                      </a:r>
                      <a:endParaRPr lang="zh-TW" altLang="en-US" sz="33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67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8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BE81C1-2F95-E34C-9BD4-187F87BC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42" y="227655"/>
            <a:ext cx="2031827" cy="683644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zh-TW" altLang="en-US" sz="4050" b="0" dirty="0">
                <a:solidFill>
                  <a:srgbClr val="F3ECCD"/>
                </a:solidFill>
              </a:rPr>
              <a:t>可用資源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1B94B8B-48AC-9E40-B037-49889D5C7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86275"/>
              </p:ext>
            </p:extLst>
          </p:nvPr>
        </p:nvGraphicFramePr>
        <p:xfrm>
          <a:off x="271619" y="1207847"/>
          <a:ext cx="8600762" cy="370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913">
                  <a:extLst>
                    <a:ext uri="{9D8B030D-6E8A-4147-A177-3AD203B41FA5}">
                      <a16:colId xmlns:a16="http://schemas.microsoft.com/office/drawing/2014/main" val="519647802"/>
                    </a:ext>
                  </a:extLst>
                </a:gridCol>
                <a:gridCol w="2466546">
                  <a:extLst>
                    <a:ext uri="{9D8B030D-6E8A-4147-A177-3AD203B41FA5}">
                      <a16:colId xmlns:a16="http://schemas.microsoft.com/office/drawing/2014/main" val="2298241037"/>
                    </a:ext>
                  </a:extLst>
                </a:gridCol>
                <a:gridCol w="3634929">
                  <a:extLst>
                    <a:ext uri="{9D8B030D-6E8A-4147-A177-3AD203B41FA5}">
                      <a16:colId xmlns:a16="http://schemas.microsoft.com/office/drawing/2014/main" val="893887440"/>
                    </a:ext>
                  </a:extLst>
                </a:gridCol>
                <a:gridCol w="778374">
                  <a:extLst>
                    <a:ext uri="{9D8B030D-6E8A-4147-A177-3AD203B41FA5}">
                      <a16:colId xmlns:a16="http://schemas.microsoft.com/office/drawing/2014/main" val="606230924"/>
                    </a:ext>
                  </a:extLst>
                </a:gridCol>
              </a:tblGrid>
              <a:tr h="4955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部位</a:t>
                      </a:r>
                      <a:endParaRPr lang="zh-TW" altLang="en-US" sz="24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名稱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規格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數量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406374"/>
                  </a:ext>
                </a:extLst>
              </a:tr>
              <a:tr h="5299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車體結構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方木條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12mm x 12mm x  90cm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1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817290"/>
                  </a:ext>
                </a:extLst>
              </a:tr>
              <a:tr h="562589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傳動機構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鋼軸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∅</a:t>
                      </a:r>
                      <a:r>
                        <a:rPr kumimoji="1"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2mm x 72mm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4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60199"/>
                  </a:ext>
                </a:extLst>
              </a:tr>
              <a:tr h="529975">
                <a:tc vMerge="1">
                  <a:txBody>
                    <a:bodyPr/>
                    <a:lstStyle/>
                    <a:p>
                      <a:endParaRPr lang="zh-TW" altLang="en-US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平</a:t>
                      </a:r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(</a:t>
                      </a:r>
                      <a:r>
                        <a:rPr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主軸</a:t>
                      </a:r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)</a:t>
                      </a:r>
                      <a:r>
                        <a:rPr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齒輪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模數</a:t>
                      </a:r>
                      <a:r>
                        <a:rPr kumimoji="1" lang="en-US" altLang="zh-CN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 0.5 x 16 </a:t>
                      </a:r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3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791589"/>
                  </a:ext>
                </a:extLst>
              </a:tr>
              <a:tr h="529975">
                <a:tc vMerge="1">
                  <a:txBody>
                    <a:bodyPr/>
                    <a:lstStyle/>
                    <a:p>
                      <a:endParaRPr lang="zh-TW" altLang="en-US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平齒輪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模數</a:t>
                      </a:r>
                      <a:r>
                        <a:rPr kumimoji="1" lang="en-US" altLang="zh-CN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 0.5 x 48 </a:t>
                      </a:r>
                      <a:r>
                        <a:rPr kumimoji="1"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5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2168"/>
                  </a:ext>
                </a:extLst>
              </a:tr>
              <a:tr h="529975">
                <a:tc vMerge="1">
                  <a:txBody>
                    <a:bodyPr/>
                    <a:lstStyle/>
                    <a:p>
                      <a:endParaRPr lang="zh-TW" altLang="en-US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冠狀齒輪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模數</a:t>
                      </a:r>
                      <a:r>
                        <a:rPr kumimoji="1" lang="en-US" altLang="zh-CN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 0.5 x 36 </a:t>
                      </a:r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2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067241"/>
                  </a:ext>
                </a:extLst>
              </a:tr>
              <a:tr h="5299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扇葉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不可太軟或太薄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1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41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9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>
            <a:spLocks noGrp="1"/>
          </p:cNvSpPr>
          <p:nvPr>
            <p:ph type="title"/>
          </p:nvPr>
        </p:nvSpPr>
        <p:spPr>
          <a:xfrm>
            <a:off x="3240200" y="2846963"/>
            <a:ext cx="519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核心知識</a:t>
            </a:r>
            <a:r>
              <a:rPr lang="zh-TW" altLang="en-US" sz="2400" dirty="0"/>
              <a:t> </a:t>
            </a:r>
            <a:r>
              <a:rPr lang="en-US" altLang="zh-TW" dirty="0"/>
              <a:t>1:</a:t>
            </a:r>
            <a:r>
              <a:rPr lang="zh-TW" altLang="en-US" dirty="0"/>
              <a:t>機構</a:t>
            </a:r>
            <a:endParaRPr dirty="0"/>
          </a:p>
        </p:txBody>
      </p:sp>
      <p:sp>
        <p:nvSpPr>
          <p:cNvPr id="327" name="Google Shape;327;p38"/>
          <p:cNvSpPr txBox="1">
            <a:spLocks noGrp="1"/>
          </p:cNvSpPr>
          <p:nvPr>
            <p:ph type="title" idx="2"/>
          </p:nvPr>
        </p:nvSpPr>
        <p:spPr>
          <a:xfrm>
            <a:off x="3240200" y="1441588"/>
            <a:ext cx="14343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02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328" name="Google Shape;32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5" y="-6575"/>
            <a:ext cx="2634300" cy="5143501"/>
          </a:xfrm>
          <a:prstGeom prst="rect">
            <a:avLst/>
          </a:prstGeom>
        </p:spPr>
      </p:pic>
      <p:cxnSp>
        <p:nvCxnSpPr>
          <p:cNvPr id="329" name="Google Shape;329;p38"/>
          <p:cNvCxnSpPr/>
          <p:nvPr/>
        </p:nvCxnSpPr>
        <p:spPr>
          <a:xfrm>
            <a:off x="4087100" y="418152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38"/>
          <p:cNvSpPr/>
          <p:nvPr/>
        </p:nvSpPr>
        <p:spPr>
          <a:xfrm rot="10800000">
            <a:off x="8292810" y="375585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7037225" y="4293125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6609725" y="18630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/>
          <p:nvPr/>
        </p:nvSpPr>
        <p:spPr>
          <a:xfrm>
            <a:off x="7819875" y="667075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1026825" y="30095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5" name="Google Shape;335;p38"/>
          <p:cNvCxnSpPr/>
          <p:nvPr/>
        </p:nvCxnSpPr>
        <p:spPr>
          <a:xfrm>
            <a:off x="4186775" y="958600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7511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sz="4050" dirty="0"/>
              <a:t>精度與裕度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3ECCD"/>
                </a:solidFill>
              </a:rPr>
              <a:t>齒輪 </a:t>
            </a:r>
            <a:r>
              <a:rPr lang="zh-TW" altLang="en-US" sz="2800" dirty="0">
                <a:solidFill>
                  <a:srgbClr val="F3ECCD"/>
                </a:solidFill>
              </a:rPr>
              <a:t>咬合</a:t>
            </a:r>
            <a:r>
              <a:rPr lang="zh-TW" altLang="en-US" sz="2800" u="sng" dirty="0">
                <a:solidFill>
                  <a:srgbClr val="FFC000"/>
                </a:solidFill>
              </a:rPr>
              <a:t>太鬆容易打滑空轉</a:t>
            </a:r>
            <a:r>
              <a:rPr lang="zh-TW" altLang="en-US" sz="2800" dirty="0">
                <a:solidFill>
                  <a:srgbClr val="F3ECCD"/>
                </a:solidFill>
              </a:rPr>
              <a:t>，</a:t>
            </a:r>
            <a:r>
              <a:rPr lang="zh-TW" altLang="en-US" sz="2800" u="sng" dirty="0">
                <a:solidFill>
                  <a:srgbClr val="FFC000"/>
                </a:solidFill>
              </a:rPr>
              <a:t>太緊則會增加摩擦力</a:t>
            </a:r>
            <a:r>
              <a:rPr lang="zh-TW" altLang="en-US" sz="2800" dirty="0">
                <a:solidFill>
                  <a:srgbClr val="F3ECCD"/>
                </a:solidFill>
              </a:rPr>
              <a:t>，使機構不容易轉動</a:t>
            </a:r>
            <a:endParaRPr lang="en-US" altLang="zh-TW" sz="2800" dirty="0">
              <a:solidFill>
                <a:srgbClr val="F3ECCD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3ECCD"/>
                </a:solidFill>
              </a:rPr>
              <a:t>軸孔 </a:t>
            </a:r>
            <a:r>
              <a:rPr lang="zh-TW" altLang="en-US" sz="2800" dirty="0">
                <a:solidFill>
                  <a:srgbClr val="F3ECCD"/>
                </a:solidFill>
              </a:rPr>
              <a:t>太鬆輪軸容易滑動，太緊輪軸轉不動。</a:t>
            </a:r>
            <a:endParaRPr lang="en-US" altLang="zh-TW" sz="2800" dirty="0">
              <a:solidFill>
                <a:srgbClr val="F3ECCD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F3ECCD"/>
                </a:solidFill>
              </a:rPr>
              <a:t>鑽頭徑度大約比輪軸粗</a:t>
            </a:r>
            <a:r>
              <a:rPr lang="en-US" altLang="zh-TW" sz="2800" dirty="0" err="1">
                <a:solidFill>
                  <a:srgbClr val="F3ECCD"/>
                </a:solidFill>
              </a:rPr>
              <a:t>0.5mm</a:t>
            </a:r>
            <a:endParaRPr lang="zh-TW" altLang="en-US" sz="2800" dirty="0">
              <a:solidFill>
                <a:srgbClr val="F3EC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7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83C55-1385-AB45-967A-473C7218D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sz="4050" dirty="0"/>
              <a:t>齒輪傳動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6B3C2CC-C0DD-294A-92AD-BF5F078416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945" y="610150"/>
            <a:ext cx="3194050" cy="2395538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3017EAB-0B88-204F-ADAA-25C760DB6F27}"/>
              </a:ext>
            </a:extLst>
          </p:cNvPr>
          <p:cNvSpPr txBox="1"/>
          <p:nvPr/>
        </p:nvSpPr>
        <p:spPr>
          <a:xfrm>
            <a:off x="720000" y="1235973"/>
            <a:ext cx="736611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利用兩齒輪的輪齒相互嚙合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傳遞動力和運動的機械傳動。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在所有的機械傳動中，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齒輪傳動應用最廣，可用來傳遞相對位置不遠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的兩軸之間的運動和動力。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如</a:t>
            </a:r>
            <a:r>
              <a:rPr lang="en-US" altLang="zh-TW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:</a:t>
            </a:r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汽車</a:t>
            </a:r>
            <a:r>
              <a:rPr lang="en-US" altLang="zh-TW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,</a:t>
            </a:r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 手搖鑽</a:t>
            </a:r>
            <a:r>
              <a:rPr lang="en-US" altLang="zh-TW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,</a:t>
            </a:r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 立可帶</a:t>
            </a:r>
            <a:endParaRPr kumimoji="1" lang="zh-TW" altLang="en-US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45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98" t="16084" r="19833" b="17147"/>
          <a:stretch/>
        </p:blipFill>
        <p:spPr>
          <a:xfrm>
            <a:off x="7300085" y="128470"/>
            <a:ext cx="1471977" cy="19421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EB83C55-1385-AB45-967A-473C7218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16" y="445025"/>
            <a:ext cx="4056040" cy="572700"/>
          </a:xfrm>
        </p:spPr>
        <p:txBody>
          <a:bodyPr>
            <a:normAutofit fontScale="90000"/>
          </a:bodyPr>
          <a:lstStyle/>
          <a:p>
            <a:r>
              <a:rPr kumimoji="1" lang="zh-TW" altLang="en-US" sz="3600" dirty="0"/>
              <a:t>皮帶輪傳動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3017EAB-0B88-204F-ADAA-25C760DB6F27}"/>
              </a:ext>
            </a:extLst>
          </p:cNvPr>
          <p:cNvSpPr txBox="1"/>
          <p:nvPr/>
        </p:nvSpPr>
        <p:spPr>
          <a:xfrm>
            <a:off x="613763" y="1298579"/>
            <a:ext cx="83866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皮帶傳動是利用張緊在帶輪上的柔性帶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進行運動或動力傳遞的一種機械傳動。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根據傳動原理的不同，有靠帶與帶輪間的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摩擦力傳動的摩擦型帶傳動，</a:t>
            </a:r>
            <a:endParaRPr lang="en-US" altLang="zh-TW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也有靠帶與帶輪上的齒相互嚙合傳動的同步帶傳動。</a:t>
            </a:r>
            <a:b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</a:br>
            <a:b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</a:br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如</a:t>
            </a:r>
            <a:r>
              <a:rPr lang="en-US" altLang="zh-TW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:</a:t>
            </a:r>
            <a:r>
              <a:rPr lang="zh-TW" altLang="en-US" sz="28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空壓機、鑽床</a:t>
            </a:r>
            <a:endParaRPr kumimoji="1" lang="zh-TW" altLang="en-US" sz="28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58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83C55-1385-AB45-967A-473C7218D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sz="4050" dirty="0"/>
              <a:t>摩擦輪傳動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3017EAB-0B88-204F-ADAA-25C760DB6F27}"/>
              </a:ext>
            </a:extLst>
          </p:cNvPr>
          <p:cNvSpPr txBox="1"/>
          <p:nvPr/>
        </p:nvSpPr>
        <p:spPr>
          <a:xfrm>
            <a:off x="724780" y="1135397"/>
            <a:ext cx="78790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摩擦輪傳動是指利用兩個或兩個以上</a:t>
            </a:r>
            <a:endParaRPr lang="en-US" altLang="zh-TW" sz="24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pPr fontAlgn="base"/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互相壓緊的輪子間的摩擦力傳遞動力和運動的機械傳動。</a:t>
            </a:r>
            <a:endParaRPr lang="en-US" altLang="zh-TW" sz="24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pPr fontAlgn="base"/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摩擦輪傳動可分為定傳動比傳動和變傳動比傳動兩類。</a:t>
            </a:r>
            <a:endParaRPr lang="en-US" altLang="zh-TW" sz="24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pPr fontAlgn="base"/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而定傳動比摩擦輪傳動，分為圓柱平摩擦輪傳動、</a:t>
            </a:r>
            <a:endParaRPr lang="en-US" altLang="zh-TW" sz="24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pPr fontAlgn="base"/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圓柱槽摩擦輪傳動和圓錐摩擦輪傳動 </a:t>
            </a:r>
            <a:r>
              <a:rPr lang="en-US" altLang="zh-TW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3</a:t>
            </a:r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種型式。</a:t>
            </a:r>
          </a:p>
          <a:p>
            <a:b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</a:br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如</a:t>
            </a:r>
            <a:r>
              <a:rPr lang="en-US" altLang="zh-TW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:</a:t>
            </a:r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樂園的海盜船、</a:t>
            </a:r>
            <a:endParaRPr lang="en-US" altLang="zh-TW" sz="24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sz="2400" dirty="0">
                <a:solidFill>
                  <a:srgbClr val="F3ECCD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自動發球機</a:t>
            </a:r>
            <a:endParaRPr kumimoji="1" lang="zh-TW" altLang="en-US" sz="2400" dirty="0">
              <a:solidFill>
                <a:srgbClr val="F3ECCD"/>
              </a:solidFill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963" y="3103419"/>
            <a:ext cx="3319166" cy="20367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710" y="3106740"/>
            <a:ext cx="2013078" cy="20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7C55A5-89FB-BE46-B7FB-43830406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6100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zh-TW" altLang="en-US" sz="4050" dirty="0"/>
              <a:t>齒輪傳動的特點</a:t>
            </a:r>
            <a:endParaRPr kumimoji="1" lang="zh-TW" altLang="en-US" sz="405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914177C-57D2-5F4F-BFA6-C3FB052F6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965" y="844827"/>
            <a:ext cx="8274941" cy="3984112"/>
          </a:xfrm>
        </p:spPr>
        <p:txBody>
          <a:bodyPr anchor="ctr"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zh-TW" altLang="en-US" sz="2400" b="1" dirty="0">
                <a:solidFill>
                  <a:srgbClr val="FFC000"/>
                </a:solidFill>
              </a:rPr>
              <a:t>效率高 </a:t>
            </a:r>
            <a:r>
              <a:rPr lang="en-US" altLang="zh-TW" sz="2400" b="1" dirty="0">
                <a:solidFill>
                  <a:srgbClr val="FFC000"/>
                </a:solidFill>
              </a:rPr>
              <a:t>| </a:t>
            </a:r>
            <a:r>
              <a:rPr lang="zh-TW" altLang="en-US" sz="2400" dirty="0">
                <a:solidFill>
                  <a:srgbClr val="F3ECCD"/>
                </a:solidFill>
              </a:rPr>
              <a:t>在常用的機械傳動中，以齒輪傳動效率為最高。</a:t>
            </a:r>
            <a:endParaRPr lang="en-US" altLang="zh-TW" sz="2400" dirty="0">
              <a:solidFill>
                <a:srgbClr val="F3ECCD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2400" b="1" dirty="0">
                <a:solidFill>
                  <a:srgbClr val="FFC000"/>
                </a:solidFill>
              </a:rPr>
              <a:t>結構緊湊 </a:t>
            </a:r>
            <a:r>
              <a:rPr lang="en-US" altLang="zh-TW" sz="2400" b="1" dirty="0">
                <a:solidFill>
                  <a:srgbClr val="FFC000"/>
                </a:solidFill>
              </a:rPr>
              <a:t>| </a:t>
            </a:r>
            <a:r>
              <a:rPr lang="zh-TW" altLang="en-US" sz="2400" dirty="0">
                <a:solidFill>
                  <a:srgbClr val="F3ECCD"/>
                </a:solidFill>
              </a:rPr>
              <a:t>比帶、鏈傳動所需的空間尺寸小。</a:t>
            </a:r>
          </a:p>
          <a:p>
            <a:pPr fontAlgn="base">
              <a:lnSpc>
                <a:spcPct val="150000"/>
              </a:lnSpc>
            </a:pPr>
            <a:r>
              <a:rPr lang="zh-TW" altLang="en-US" sz="2400" b="1" dirty="0">
                <a:solidFill>
                  <a:srgbClr val="FFC000"/>
                </a:solidFill>
              </a:rPr>
              <a:t>傳動比穩定 </a:t>
            </a:r>
            <a:r>
              <a:rPr lang="en-US" altLang="zh-TW" sz="2400" b="1" dirty="0">
                <a:solidFill>
                  <a:srgbClr val="FFC000"/>
                </a:solidFill>
              </a:rPr>
              <a:t>| </a:t>
            </a:r>
            <a:r>
              <a:rPr lang="zh-TW" altLang="en-US" sz="2400" dirty="0">
                <a:solidFill>
                  <a:srgbClr val="F3ECCD"/>
                </a:solidFill>
              </a:rPr>
              <a:t>傳動比穩定往往是對傳動性能的基本要求。齒輪傳動獲得廣泛應用，正是由於其具有這一特點。</a:t>
            </a:r>
          </a:p>
          <a:p>
            <a:pPr fontAlgn="base">
              <a:lnSpc>
                <a:spcPct val="150000"/>
              </a:lnSpc>
            </a:pPr>
            <a:r>
              <a:rPr lang="zh-TW" altLang="en-US" sz="2400" b="1" dirty="0">
                <a:solidFill>
                  <a:srgbClr val="FFC000"/>
                </a:solidFill>
              </a:rPr>
              <a:t>工作可靠、壽命長 </a:t>
            </a:r>
            <a:r>
              <a:rPr lang="en-US" altLang="zh-TW" sz="2400" b="1" dirty="0">
                <a:solidFill>
                  <a:srgbClr val="FFC000"/>
                </a:solidFill>
              </a:rPr>
              <a:t>| </a:t>
            </a:r>
            <a:r>
              <a:rPr lang="zh-TW" altLang="en-US" sz="2400" dirty="0">
                <a:solidFill>
                  <a:srgbClr val="F3ECCD"/>
                </a:solidFill>
              </a:rPr>
              <a:t>設計製造正確合理、使用維護良好的齒輪傳動，壽命可長達一二十年，這對車輛及在礦井內工作的機器尤為重要。</a:t>
            </a:r>
          </a:p>
        </p:txBody>
      </p:sp>
    </p:spTree>
    <p:extLst>
      <p:ext uri="{BB962C8B-B14F-4D97-AF65-F5344CB8AC3E}">
        <p14:creationId xmlns:p14="http://schemas.microsoft.com/office/powerpoint/2010/main" val="1615651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>
            <a:spLocks noGrp="1"/>
          </p:cNvSpPr>
          <p:nvPr>
            <p:ph type="title"/>
          </p:nvPr>
        </p:nvSpPr>
        <p:spPr>
          <a:xfrm>
            <a:off x="3240200" y="2846963"/>
            <a:ext cx="519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蒐集資料</a:t>
            </a:r>
            <a:endParaRPr dirty="0"/>
          </a:p>
        </p:txBody>
      </p:sp>
      <p:sp>
        <p:nvSpPr>
          <p:cNvPr id="327" name="Google Shape;327;p38"/>
          <p:cNvSpPr txBox="1">
            <a:spLocks noGrp="1"/>
          </p:cNvSpPr>
          <p:nvPr>
            <p:ph type="title" idx="2"/>
          </p:nvPr>
        </p:nvSpPr>
        <p:spPr>
          <a:xfrm>
            <a:off x="3240200" y="1441588"/>
            <a:ext cx="14343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0</a:t>
            </a:r>
            <a:r>
              <a:rPr lang="en-US" dirty="0">
                <a:solidFill>
                  <a:schemeClr val="lt2"/>
                </a:solidFill>
              </a:rPr>
              <a:t>3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328" name="Google Shape;32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5" y="-6575"/>
            <a:ext cx="2634300" cy="5143501"/>
          </a:xfrm>
          <a:prstGeom prst="rect">
            <a:avLst/>
          </a:prstGeom>
        </p:spPr>
      </p:pic>
      <p:cxnSp>
        <p:nvCxnSpPr>
          <p:cNvPr id="329" name="Google Shape;329;p38"/>
          <p:cNvCxnSpPr/>
          <p:nvPr/>
        </p:nvCxnSpPr>
        <p:spPr>
          <a:xfrm>
            <a:off x="4087100" y="418152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38"/>
          <p:cNvSpPr/>
          <p:nvPr/>
        </p:nvSpPr>
        <p:spPr>
          <a:xfrm rot="10800000">
            <a:off x="8292810" y="375585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7037225" y="4293125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6609725" y="18630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/>
          <p:nvPr/>
        </p:nvSpPr>
        <p:spPr>
          <a:xfrm>
            <a:off x="7819875" y="667075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1026825" y="30095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5" name="Google Shape;335;p38"/>
          <p:cNvCxnSpPr/>
          <p:nvPr/>
        </p:nvCxnSpPr>
        <p:spPr>
          <a:xfrm>
            <a:off x="4186775" y="958600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28374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CDECED6-063E-4C4C-96BB-64F51A7D2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42" y="1404693"/>
            <a:ext cx="2006157" cy="29480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519AB56-5D9D-4756-BC3D-87D4AC356F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948" y="1344554"/>
            <a:ext cx="2128900" cy="2965052"/>
          </a:xfrm>
          <a:prstGeom prst="rect">
            <a:avLst/>
          </a:prstGeom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id="{BC3E4424-13CE-4B33-B94C-E802AD1B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TW" altLang="en-US" sz="3600" dirty="0"/>
              <a:t>風力機的應用</a:t>
            </a:r>
            <a:r>
              <a:rPr lang="en-US" altLang="zh-TW" sz="3600" dirty="0"/>
              <a:t>-</a:t>
            </a:r>
            <a:r>
              <a:rPr lang="zh-TW" altLang="en-US" sz="3600" dirty="0">
                <a:solidFill>
                  <a:srgbClr val="FF0000"/>
                </a:solidFill>
              </a:rPr>
              <a:t>風帆</a:t>
            </a:r>
            <a:r>
              <a:rPr lang="zh-TW" altLang="en-US" sz="3600" dirty="0"/>
              <a:t>水上航行</a:t>
            </a:r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4258399-C8A5-4B0A-9E5A-D79E3E79EA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413" y="1344613"/>
            <a:ext cx="4573587" cy="3005137"/>
          </a:xfrm>
        </p:spPr>
      </p:pic>
    </p:spTree>
    <p:extLst>
      <p:ext uri="{BB962C8B-B14F-4D97-AF65-F5344CB8AC3E}">
        <p14:creationId xmlns:p14="http://schemas.microsoft.com/office/powerpoint/2010/main" val="255134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>
            <a:spLocks noGrp="1"/>
          </p:cNvSpPr>
          <p:nvPr>
            <p:ph type="title"/>
          </p:nvPr>
        </p:nvSpPr>
        <p:spPr>
          <a:xfrm>
            <a:off x="797775" y="1013966"/>
            <a:ext cx="4294800" cy="1729236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dirty="0"/>
              <a:t>活動介紹</a:t>
            </a:r>
            <a:endParaRPr sz="4000" dirty="0"/>
          </a:p>
        </p:txBody>
      </p:sp>
      <p:sp>
        <p:nvSpPr>
          <p:cNvPr id="315" name="Google Shape;315;p37"/>
          <p:cNvSpPr txBox="1">
            <a:spLocks noGrp="1"/>
          </p:cNvSpPr>
          <p:nvPr>
            <p:ph type="subTitle" idx="1"/>
          </p:nvPr>
        </p:nvSpPr>
        <p:spPr>
          <a:xfrm>
            <a:off x="797775" y="2743203"/>
            <a:ext cx="4294800" cy="1084138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Activity Introduction</a:t>
            </a:r>
            <a:endParaRPr sz="2400" dirty="0">
              <a:solidFill>
                <a:srgbClr val="F3ECCD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  <p:cxnSp>
        <p:nvCxnSpPr>
          <p:cNvPr id="316" name="Google Shape;316;p37"/>
          <p:cNvCxnSpPr/>
          <p:nvPr/>
        </p:nvCxnSpPr>
        <p:spPr>
          <a:xfrm>
            <a:off x="5712450" y="339487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" name="Google Shape;317;p37"/>
          <p:cNvSpPr/>
          <p:nvPr/>
        </p:nvSpPr>
        <p:spPr>
          <a:xfrm rot="10800000">
            <a:off x="8642560" y="-55442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7"/>
          <p:cNvSpPr/>
          <p:nvPr/>
        </p:nvSpPr>
        <p:spPr>
          <a:xfrm>
            <a:off x="6948075" y="674800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7"/>
          <p:cNvSpPr/>
          <p:nvPr/>
        </p:nvSpPr>
        <p:spPr>
          <a:xfrm>
            <a:off x="8139075" y="40699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7"/>
          <p:cNvSpPr/>
          <p:nvPr/>
        </p:nvSpPr>
        <p:spPr>
          <a:xfrm>
            <a:off x="7915875" y="2491300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7"/>
          <p:cNvSpPr/>
          <p:nvPr/>
        </p:nvSpPr>
        <p:spPr>
          <a:xfrm>
            <a:off x="978050" y="4492400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E857DD39-E699-4F74-AB31-269F306EF3E6}"/>
              </a:ext>
            </a:extLst>
          </p:cNvPr>
          <p:cNvSpPr txBox="1">
            <a:spLocks/>
          </p:cNvSpPr>
          <p:nvPr/>
        </p:nvSpPr>
        <p:spPr>
          <a:xfrm>
            <a:off x="205765" y="273816"/>
            <a:ext cx="7908031" cy="60746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300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風力機</a:t>
            </a:r>
            <a:r>
              <a:rPr lang="en-US" altLang="zh-TW" sz="3300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-</a:t>
            </a:r>
            <a:r>
              <a:rPr lang="zh-TW" altLang="en-US" sz="3300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風車的應用</a:t>
            </a:r>
            <a:r>
              <a:rPr lang="en-US" altLang="zh-TW" sz="3300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-</a:t>
            </a:r>
            <a:r>
              <a:rPr lang="zh-TW" altLang="zh-TW" sz="3300" dirty="0">
                <a:solidFill>
                  <a:srgbClr val="FF0000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磨</a:t>
            </a:r>
            <a:r>
              <a:rPr lang="zh-TW" altLang="en-US" sz="3300" dirty="0">
                <a:solidFill>
                  <a:srgbClr val="FF0000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坊、</a:t>
            </a:r>
            <a:r>
              <a:rPr lang="zh-TW" altLang="zh-TW" sz="3300" dirty="0">
                <a:solidFill>
                  <a:srgbClr val="FF0000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抽水</a:t>
            </a:r>
            <a:r>
              <a:rPr lang="zh-TW" altLang="en-US" sz="3300" dirty="0">
                <a:solidFill>
                  <a:srgbClr val="FF0000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、</a:t>
            </a:r>
            <a:r>
              <a:rPr lang="zh-TW" altLang="zh-TW" sz="3300" dirty="0">
                <a:solidFill>
                  <a:srgbClr val="FF0000"/>
                </a:solidFill>
                <a:latin typeface="華康中圓體" panose="020F0509000000000000" pitchFamily="49" charset="-128"/>
                <a:ea typeface="華康中圓體" panose="020F0509000000000000" pitchFamily="49" charset="-128"/>
              </a:rPr>
              <a:t>發電機</a:t>
            </a:r>
            <a:endParaRPr lang="zh-TW" altLang="en-US" sz="3300" dirty="0"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</p:txBody>
      </p:sp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1777263C-8D90-4949-AF55-1EA0DD656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208" y="1686940"/>
            <a:ext cx="2700444" cy="3127634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5B0156A-3730-40D3-8D96-6194FC6A90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43276" y="2043898"/>
            <a:ext cx="3180938" cy="24670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C7E62FA-B612-4E5B-A065-AFCA02398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1533" y="1687687"/>
            <a:ext cx="3336027" cy="3334535"/>
          </a:xfrm>
          <a:prstGeom prst="rect">
            <a:avLst/>
          </a:prstGeom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69CE3785-5AF7-4FEA-B337-91B521E6ED40}"/>
              </a:ext>
            </a:extLst>
          </p:cNvPr>
          <p:cNvSpPr txBox="1">
            <a:spLocks/>
          </p:cNvSpPr>
          <p:nvPr/>
        </p:nvSpPr>
        <p:spPr>
          <a:xfrm>
            <a:off x="256177" y="881275"/>
            <a:ext cx="8569169" cy="33791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約西元前七世紀古中國及波斯即已設計風車用於汲水、灌溉及磨碎穀物。</a:t>
            </a:r>
            <a:endParaRPr lang="en-US" altLang="zh-TW" dirty="0"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  <a:p>
            <a:r>
              <a:rPr lang="zh-TW" altLang="en-US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後來荷蘭、希臘等歐洲國家將風車加以改良，成為中世紀歐洲重要的動力來源。</a:t>
            </a:r>
            <a:endParaRPr lang="en-US" altLang="zh-TW" dirty="0">
              <a:latin typeface="華康中圓體" panose="020F0509000000000000" pitchFamily="49" charset="-128"/>
              <a:ea typeface="華康中圓體" panose="020F0509000000000000" pitchFamily="49" charset="-128"/>
            </a:endParaRPr>
          </a:p>
        </p:txBody>
      </p:sp>
      <p:sp>
        <p:nvSpPr>
          <p:cNvPr id="2" name="文字方塊 1">
            <a:hlinkClick r:id="rId8"/>
            <a:extLst>
              <a:ext uri="{FF2B5EF4-FFF2-40B4-BE49-F238E27FC236}">
                <a16:creationId xmlns:a16="http://schemas.microsoft.com/office/drawing/2014/main" id="{7CB155C4-1C3E-4200-C0E6-8913A0D39649}"/>
              </a:ext>
            </a:extLst>
          </p:cNvPr>
          <p:cNvSpPr txBox="1"/>
          <p:nvPr/>
        </p:nvSpPr>
        <p:spPr>
          <a:xfrm>
            <a:off x="8175978" y="4789085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 dirty="0"/>
              <a:t>荷蘭風車</a:t>
            </a:r>
            <a:endParaRPr lang="en-US" altLang="zh-TW" sz="1050" dirty="0"/>
          </a:p>
        </p:txBody>
      </p:sp>
    </p:spTree>
    <p:extLst>
      <p:ext uri="{BB962C8B-B14F-4D97-AF65-F5344CB8AC3E}">
        <p14:creationId xmlns:p14="http://schemas.microsoft.com/office/powerpoint/2010/main" val="110875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:a16="http://schemas.microsoft.com/office/drawing/2014/main" id="{E857DD39-E699-4F74-AB31-269F306EF3E6}"/>
              </a:ext>
            </a:extLst>
          </p:cNvPr>
          <p:cNvSpPr txBox="1">
            <a:spLocks/>
          </p:cNvSpPr>
          <p:nvPr/>
        </p:nvSpPr>
        <p:spPr>
          <a:xfrm>
            <a:off x="443345" y="441807"/>
            <a:ext cx="7956611" cy="54153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300" b="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風車的應用</a:t>
            </a:r>
            <a:r>
              <a:rPr lang="en-US" altLang="zh-TW" sz="3300" b="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-</a:t>
            </a:r>
            <a:r>
              <a:rPr lang="zh-TW" altLang="en-US" sz="3300" b="0" dirty="0">
                <a:solidFill>
                  <a:srgbClr val="EE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風力</a:t>
            </a:r>
            <a:r>
              <a:rPr lang="zh-TW" altLang="zh-TW" sz="3300" b="0" dirty="0">
                <a:solidFill>
                  <a:srgbClr val="EE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發電機</a:t>
            </a:r>
            <a:endParaRPr lang="zh-TW" altLang="en-US" sz="3300" b="0" dirty="0">
              <a:solidFill>
                <a:srgbClr val="EE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131D877-DEA0-4571-9B65-2308CB38B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32" y="2289767"/>
            <a:ext cx="4534949" cy="2711287"/>
          </a:xfrm>
          <a:prstGeom prst="rect">
            <a:avLst/>
          </a:prstGeom>
        </p:spPr>
      </p:pic>
      <p:pic>
        <p:nvPicPr>
          <p:cNvPr id="15" name="Picture 2" descr="升力圖、葉片轉子圖、輸出電能(瓩)、葉輪直徑圖(詳細如上述內容)">
            <a:hlinkClick r:id="rId5" action="ppaction://hlinkfile"/>
            <a:extLst>
              <a:ext uri="{FF2B5EF4-FFF2-40B4-BE49-F238E27FC236}">
                <a16:creationId xmlns:a16="http://schemas.microsoft.com/office/drawing/2014/main" id="{A3FA25EF-7458-4FE2-A955-210309BE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266" y="277091"/>
            <a:ext cx="3170389" cy="45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69CE3785-5AF7-4FEA-B337-91B521E6ED40}"/>
              </a:ext>
            </a:extLst>
          </p:cNvPr>
          <p:cNvSpPr txBox="1">
            <a:spLocks/>
          </p:cNvSpPr>
          <p:nvPr/>
        </p:nvSpPr>
        <p:spPr>
          <a:xfrm>
            <a:off x="342432" y="1083838"/>
            <a:ext cx="5023056" cy="905243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110000"/>
              </a:lnSpc>
            </a:pPr>
            <a:r>
              <a:rPr lang="en-US" altLang="zh-TW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19</a:t>
            </a:r>
            <a:r>
              <a:rPr lang="zh-TW" altLang="en-US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世紀末丹麥的氣象學家保羅拉庫爾（</a:t>
            </a:r>
            <a:r>
              <a:rPr lang="en-US" altLang="zh-TW" dirty="0" err="1">
                <a:latin typeface="華康中圓體" panose="020F0509000000000000" pitchFamily="49" charset="-128"/>
                <a:ea typeface="華康中圓體" panose="020F0509000000000000" pitchFamily="49" charset="-128"/>
              </a:rPr>
              <a:t>Poul</a:t>
            </a:r>
            <a:r>
              <a:rPr lang="en-US" altLang="zh-TW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 La </a:t>
            </a:r>
            <a:r>
              <a:rPr lang="en-US" altLang="zh-TW" dirty="0" err="1">
                <a:latin typeface="華康中圓體" panose="020F0509000000000000" pitchFamily="49" charset="-128"/>
                <a:ea typeface="華康中圓體" panose="020F0509000000000000" pitchFamily="49" charset="-128"/>
              </a:rPr>
              <a:t>Cour</a:t>
            </a:r>
            <a:r>
              <a:rPr lang="zh-TW" altLang="en-US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）製造了第一部風力發電機（</a:t>
            </a:r>
            <a:r>
              <a:rPr lang="en-US" altLang="zh-TW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wind turbine</a:t>
            </a:r>
            <a:r>
              <a:rPr lang="zh-TW" altLang="en-US" dirty="0">
                <a:latin typeface="華康中圓體" panose="020F0509000000000000" pitchFamily="49" charset="-128"/>
                <a:ea typeface="華康中圓體" panose="020F0509000000000000" pitchFamily="49" charset="-128"/>
              </a:rPr>
              <a:t>），自此風能技術的研發皆朝向發電方式發展。</a:t>
            </a:r>
          </a:p>
        </p:txBody>
      </p:sp>
    </p:spTree>
    <p:extLst>
      <p:ext uri="{BB962C8B-B14F-4D97-AF65-F5344CB8AC3E}">
        <p14:creationId xmlns:p14="http://schemas.microsoft.com/office/powerpoint/2010/main" val="324512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>
            <a:spLocks noGrp="1"/>
          </p:cNvSpPr>
          <p:nvPr>
            <p:ph type="title"/>
          </p:nvPr>
        </p:nvSpPr>
        <p:spPr>
          <a:xfrm>
            <a:off x="3240200" y="2846963"/>
            <a:ext cx="519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作品各部件介紹</a:t>
            </a:r>
            <a:endParaRPr dirty="0"/>
          </a:p>
        </p:txBody>
      </p:sp>
      <p:sp>
        <p:nvSpPr>
          <p:cNvPr id="327" name="Google Shape;327;p38"/>
          <p:cNvSpPr txBox="1">
            <a:spLocks noGrp="1"/>
          </p:cNvSpPr>
          <p:nvPr>
            <p:ph type="title" idx="2"/>
          </p:nvPr>
        </p:nvSpPr>
        <p:spPr>
          <a:xfrm>
            <a:off x="3240200" y="1441588"/>
            <a:ext cx="14343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0</a:t>
            </a:r>
            <a:r>
              <a:rPr lang="en-US" altLang="zh-TW" dirty="0">
                <a:solidFill>
                  <a:schemeClr val="lt2"/>
                </a:solidFill>
              </a:rPr>
              <a:t>4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328" name="Google Shape;32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5" y="-6575"/>
            <a:ext cx="2634300" cy="5143501"/>
          </a:xfrm>
          <a:prstGeom prst="rect">
            <a:avLst/>
          </a:prstGeom>
        </p:spPr>
      </p:pic>
      <p:cxnSp>
        <p:nvCxnSpPr>
          <p:cNvPr id="329" name="Google Shape;329;p38"/>
          <p:cNvCxnSpPr/>
          <p:nvPr/>
        </p:nvCxnSpPr>
        <p:spPr>
          <a:xfrm>
            <a:off x="4087100" y="418152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38"/>
          <p:cNvSpPr/>
          <p:nvPr/>
        </p:nvSpPr>
        <p:spPr>
          <a:xfrm rot="10800000">
            <a:off x="8292810" y="375585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7037225" y="4293125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6609725" y="18630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/>
          <p:nvPr/>
        </p:nvSpPr>
        <p:spPr>
          <a:xfrm>
            <a:off x="7819875" y="667075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1026825" y="30095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5" name="Google Shape;335;p38"/>
          <p:cNvCxnSpPr/>
          <p:nvPr/>
        </p:nvCxnSpPr>
        <p:spPr>
          <a:xfrm>
            <a:off x="4186775" y="958600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82183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一、部件名稱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91" y="1039213"/>
            <a:ext cx="6401475" cy="27948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807" y="3055182"/>
            <a:ext cx="4068972" cy="20169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3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423B1-2E1C-3B73-B69A-285138F9F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3">
            <a:extLst>
              <a:ext uri="{FF2B5EF4-FFF2-40B4-BE49-F238E27FC236}">
                <a16:creationId xmlns:a16="http://schemas.microsoft.com/office/drawing/2014/main" id="{A6C7A5E4-E98B-0A36-BB56-484DE676A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6" b="90000" l="9883" r="90117">
                        <a14:foregroundMark x1="20416" y1="35281" x2="31599" y2="31236"/>
                        <a14:foregroundMark x1="30689" y1="33258" x2="30169" y2="30112"/>
                        <a14:foregroundMark x1="21326" y1="31236" x2="23537" y2="32472"/>
                        <a14:foregroundMark x1="14174" y1="37753" x2="19896" y2="32247"/>
                        <a14:foregroundMark x1="39272" y1="81236" x2="43303" y2="81910"/>
                        <a14:foregroundMark x1="85436" y1="66180" x2="90247" y2="62921"/>
                        <a14:foregroundMark x1="76203" y1="14944" x2="80234" y2="14494"/>
                        <a14:foregroundMark x1="78283" y1="14270" x2="79324" y2="13258"/>
                        <a14:foregroundMark x1="77113" y1="17416" x2="67100" y2="18427"/>
                        <a14:foregroundMark x1="77373" y1="16966" x2="83355" y2="20674"/>
                        <a14:foregroundMark x1="77633" y1="13258" x2="75943" y2="13483"/>
                        <a14:foregroundMark x1="78283" y1="13258" x2="75293" y2="16180"/>
                        <a14:foregroundMark x1="80494" y1="15506" x2="77113" y2="22135"/>
                        <a14:foregroundMark x1="78283" y1="12809" x2="84265" y2="18202"/>
                        <a14:foregroundMark x1="77633" y1="12697" x2="85046" y2="19663"/>
                        <a14:foregroundMark x1="76463" y1="12809" x2="77893" y2="10787"/>
                        <a14:foregroundMark x1="77113" y1="10225" x2="84005" y2="17640"/>
                        <a14:foregroundMark x1="78544" y1="10562" x2="84525" y2="19663"/>
                        <a14:foregroundMark x1="79324" y1="10787" x2="86866" y2="17640"/>
                        <a14:foregroundMark x1="64759" y1="9326" x2="66450" y2="9775"/>
                        <a14:foregroundMark x1="78544" y1="10337" x2="86216" y2="19438"/>
                        <a14:foregroundMark x1="14434" y1="35955" x2="19896" y2="32809"/>
                        <a14:foregroundMark x1="21326" y1="31348" x2="16645" y2="35955"/>
                        <a14:foregroundMark x1="12744" y1="36517" x2="18336" y2="32022"/>
                        <a14:foregroundMark x1="19506" y1="57753" x2="28088" y2="55506"/>
                        <a14:foregroundMark x1="13264" y1="35730" x2="27308" y2="31124"/>
                        <a14:foregroundMark x1="27308" y1="31124" x2="29909" y2="33820"/>
                        <a14:foregroundMark x1="14174" y1="34494" x2="20936" y2="31798"/>
                        <a14:foregroundMark x1="25618" y1="31573" x2="13784" y2="34719"/>
                        <a14:foregroundMark x1="14954" y1="33034" x2="25228" y2="31011"/>
                        <a14:foregroundMark x1="16905" y1="32584" x2="26398" y2="31573"/>
                        <a14:foregroundMark x1="16905" y1="33034" x2="15605" y2="38876"/>
                        <a14:foregroundMark x1="13004" y1="39213" x2="15865" y2="32809"/>
                        <a14:foregroundMark x1="79714" y1="10337" x2="85956" y2="16517"/>
                        <a14:foregroundMark x1="80494" y1="10337" x2="86476" y2="16404"/>
                        <a14:foregroundMark x1="83875" y1="11236" x2="87646" y2="17191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131" y="1225232"/>
            <a:ext cx="3197225" cy="369887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46642BC-9A86-D5D5-E461-339C103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/>
              <a:t>鋼軸與</a:t>
            </a:r>
            <a:r>
              <a:rPr lang="zh-TW" altLang="en-US" dirty="0"/>
              <a:t>各</a:t>
            </a:r>
            <a:r>
              <a:rPr lang="zh-TW" altLang="zh-TW" dirty="0"/>
              <a:t>齒輪安裝</a:t>
            </a:r>
            <a:r>
              <a:rPr lang="zh-TW" altLang="en-US" dirty="0"/>
              <a:t>位置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ED2A58A-F3FE-A1B8-7FA5-3AA6D8D3F9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0797" l="6675" r="91262">
                        <a14:foregroundMark x1="25971" y1="9091" x2="59223" y2="16498"/>
                        <a14:foregroundMark x1="63471" y1="27048" x2="62743" y2="27048"/>
                        <a14:foregroundMark x1="62500" y1="24916" x2="60801" y2="24804"/>
                        <a14:foregroundMark x1="64806" y1="24355" x2="59466" y2="23569"/>
                        <a14:foregroundMark x1="70460" y1="28623" x2="71723" y2="29068"/>
                        <a14:foregroundMark x1="64078" y1="26375" x2="69979" y2="28454"/>
                        <a14:foregroundMark x1="85922" y1="59259" x2="73665" y2="56453"/>
                        <a14:foregroundMark x1="64806" y1="78788" x2="70232" y2="88466"/>
                        <a14:foregroundMark x1="69930" y1="88554" x2="63956" y2="80135"/>
                        <a14:foregroundMark x1="63956" y1="80135" x2="61165" y2="85522"/>
                        <a14:foregroundMark x1="14199" y1="64871" x2="18325" y2="64422"/>
                        <a14:foregroundMark x1="15291" y1="64983" x2="19296" y2="64198"/>
                        <a14:foregroundMark x1="17476" y1="67677" x2="11893" y2="65208"/>
                        <a14:foregroundMark x1="17476" y1="67340" x2="12621" y2="65881"/>
                        <a14:foregroundMark x1="17718" y1="68687" x2="10806" y2="66272"/>
                        <a14:foregroundMark x1="10878" y1="67147" x2="19903" y2="67452"/>
                        <a14:foregroundMark x1="21481" y1="70819" x2="22816" y2="70819"/>
                        <a14:foregroundMark x1="12038" y1="68790" x2="10958" y2="68119"/>
                        <a14:foregroundMark x1="14218" y1="70146" x2="13856" y2="69921"/>
                        <a14:foregroundMark x1="13178" y1="68226" x2="25243" y2="71717"/>
                        <a14:foregroundMark x1="10913" y1="67570" x2="12719" y2="68093"/>
                        <a14:foregroundMark x1="25243" y1="71717" x2="20893" y2="73119"/>
                        <a14:foregroundMark x1="87500" y1="58025" x2="91262" y2="59708"/>
                        <a14:foregroundMark x1="20572" y1="73501" x2="20874" y2="73625"/>
                        <a14:foregroundMark x1="12985" y1="69360" x2="18325" y2="72391"/>
                        <a14:foregroundMark x1="19539" y1="73288" x2="10558" y2="67677"/>
                        <a14:foregroundMark x1="13714" y1="70595" x2="13714" y2="70595"/>
                        <a14:foregroundMark x1="13956" y1="71156" x2="13956" y2="71156"/>
                        <a14:foregroundMark x1="16141" y1="71829" x2="16141" y2="71829"/>
                        <a14:foregroundMark x1="73086" y1="27288" x2="73448" y2="26061"/>
                        <a14:foregroundMark x1="72954" y1="27737" x2="73057" y2="27387"/>
                        <a14:foregroundMark x1="71966" y1="31089" x2="72938" y2="27792"/>
                        <a14:foregroundMark x1="75243" y1="28058" x2="72788" y2="27521"/>
                        <a14:foregroundMark x1="73301" y1="27048" x2="77063" y2="32772"/>
                        <a14:foregroundMark x1="74393" y1="27273" x2="76820" y2="32548"/>
                        <a14:foregroundMark x1="76578" y1="26194" x2="76578" y2="25814"/>
                        <a14:foregroundMark x1="76578" y1="26824" x2="76578" y2="26420"/>
                        <a14:foregroundMark x1="74152" y1="25365" x2="73665" y2="25140"/>
                        <a14:foregroundMark x1="74636" y1="25589" x2="74152" y2="25365"/>
                        <a14:foregroundMark x1="75728" y1="27609" x2="72816" y2="30303"/>
                        <a14:foregroundMark x1="77670" y1="29742" x2="72087" y2="30079"/>
                        <a14:foregroundMark x1="72087" y1="30079" x2="76578" y2="32099"/>
                        <a14:foregroundMark x1="75971" y1="28620" x2="72573" y2="38159"/>
                        <a14:foregroundMark x1="74393" y1="34007" x2="75728" y2="37262"/>
                        <a14:foregroundMark x1="71966" y1="31089" x2="71238" y2="33221"/>
                        <a14:foregroundMark x1="73908" y1="36027" x2="75000" y2="37037"/>
                        <a14:foregroundMark x1="75243" y1="35241" x2="75243" y2="35241"/>
                        <a14:foregroundMark x1="77913" y1="31987" x2="77913" y2="31987"/>
                        <a14:foregroundMark x1="76820" y1="28507" x2="76820" y2="28507"/>
                        <a14:foregroundMark x1="77894" y1="29484" x2="78883" y2="31313"/>
                        <a14:foregroundMark x1="79845" y1="32548" x2="80031" y2="32772"/>
                        <a14:foregroundMark x1="79005" y1="31538" x2="79845" y2="32548"/>
                        <a14:foregroundMark x1="76335" y1="27385" x2="76335" y2="27385"/>
                        <a14:foregroundMark x1="76335" y1="27273" x2="76335" y2="27273"/>
                        <a14:foregroundMark x1="74757" y1="26038" x2="74150" y2="26038"/>
                        <a14:foregroundMark x1="71765" y1="29742" x2="71966" y2="30079"/>
                        <a14:foregroundMark x1="71966" y1="30303" x2="71966" y2="30303"/>
                        <a14:foregroundMark x1="71966" y1="30752" x2="71966" y2="30752"/>
                        <a14:foregroundMark x1="70631" y1="31089" x2="70631" y2="31089"/>
                        <a14:foregroundMark x1="71149" y1="35930" x2="71723" y2="36925"/>
                        <a14:foregroundMark x1="71481" y1="37262" x2="73908" y2="38272"/>
                        <a14:foregroundMark x1="75485" y1="37710" x2="76092" y2="35241"/>
                        <a14:foregroundMark x1="77306" y1="29854" x2="77306" y2="29854"/>
                        <a14:foregroundMark x1="77306" y1="27385" x2="77306" y2="27385"/>
                        <a14:foregroundMark x1="71723" y1="25140" x2="71559" y2="25292"/>
                        <a14:foregroundMark x1="75485" y1="24804" x2="76578" y2="26038"/>
                        <a14:foregroundMark x1="78398" y1="30864" x2="78641" y2="31538"/>
                        <a14:foregroundMark x1="79005" y1="31987" x2="79005" y2="31987"/>
                        <a14:foregroundMark x1="77670" y1="28283" x2="77670" y2="28283"/>
                        <a14:foregroundMark x1="77063" y1="24804" x2="78924" y2="27620"/>
                        <a14:foregroundMark x1="76811" y1="26528" x2="77913" y2="28283"/>
                        <a14:foregroundMark x1="75728" y1="24804" x2="76592" y2="26180"/>
                        <a14:foregroundMark x1="77770" y1="26971" x2="78756" y2="27742"/>
                        <a14:foregroundMark x1="74870" y1="24702" x2="76664" y2="26106"/>
                        <a14:foregroundMark x1="75225" y1="23955" x2="77208" y2="25550"/>
                        <a14:foregroundMark x1="75728" y1="24804" x2="75728" y2="24804"/>
                        <a14:foregroundMark x1="77306" y1="24804" x2="77306" y2="24804"/>
                        <a14:foregroundMark x1="77306" y1="24804" x2="77578" y2="25170"/>
                        <a14:foregroundMark x1="79248" y1="31191" x2="79248" y2="31762"/>
                        <a14:foregroundMark x1="79248" y1="31762" x2="78827" y2="32651"/>
                        <a14:foregroundMark x1="71723" y1="27048" x2="74757" y2="27834"/>
                        <a14:foregroundMark x1="73254" y1="25365" x2="74757" y2="24355"/>
                        <a14:foregroundMark x1="72921" y1="25589" x2="73254" y2="25365"/>
                        <a14:foregroundMark x1="72087" y1="26150" x2="72921" y2="25589"/>
                        <a14:foregroundMark x1="75205" y1="25589" x2="77425" y2="25327"/>
                        <a14:foregroundMark x1="73301" y1="25814" x2="75205" y2="25589"/>
                        <a14:foregroundMark x1="75728" y1="23681" x2="77428" y2="25324"/>
                        <a14:backgroundMark x1="17528" y1="75034" x2="24393" y2="78339"/>
                        <a14:backgroundMark x1="25728" y1="74860" x2="40655" y2="81481"/>
                        <a14:backgroundMark x1="40655" y1="81481" x2="40655" y2="81481"/>
                        <a14:backgroundMark x1="27913" y1="74523" x2="44660" y2="80696"/>
                        <a14:backgroundMark x1="44660" y1="80696" x2="44660" y2="80696"/>
                        <a14:backgroundMark x1="8131" y1="65208" x2="8981" y2="75533"/>
                        <a14:backgroundMark x1="25485" y1="72840" x2="41383" y2="76543"/>
                        <a14:backgroundMark x1="8131" y1="64422" x2="6311" y2="65657"/>
                        <a14:backgroundMark x1="72573" y1="90123" x2="66383" y2="91919"/>
                        <a14:backgroundMark x1="11408" y1="69921" x2="11408" y2="69921"/>
                        <a14:backgroundMark x1="11317" y1="69641" x2="11044" y2="69136"/>
                        <a14:backgroundMark x1="11044" y1="69809" x2="12028" y2="70264"/>
                        <a14:backgroundMark x1="17200" y1="73453" x2="17718" y2="73850"/>
                        <a14:backgroundMark x1="17101" y1="73546" x2="17917" y2="73765"/>
                        <a14:backgroundMark x1="68083" y1="32323" x2="69175" y2="40741"/>
                        <a14:backgroundMark x1="75314" y1="23223" x2="75728" y2="22896"/>
                        <a14:backgroundMark x1="70752" y1="26824" x2="72393" y2="25529"/>
                        <a14:backgroundMark x1="70146" y1="26375" x2="70146" y2="26375"/>
                        <a14:backgroundMark x1="71238" y1="25589" x2="71238" y2="25589"/>
                        <a14:backgroundMark x1="71238" y1="25589" x2="68811" y2="26824"/>
                        <a14:backgroundMark x1="71723" y1="25589" x2="69660" y2="24804"/>
                        <a14:backgroundMark x1="80583" y1="33558" x2="79976" y2="34456"/>
                        <a14:backgroundMark x1="70388" y1="26150" x2="70388" y2="26150"/>
                        <a14:backgroundMark x1="71481" y1="25589" x2="71481" y2="25589"/>
                        <a14:backgroundMark x1="71481" y1="25365" x2="71481" y2="25365"/>
                        <a14:backgroundMark x1="78155" y1="24579" x2="80825" y2="25814"/>
                        <a14:backgroundMark x1="81311" y1="27609" x2="85558" y2="32997"/>
                        <a14:backgroundMark x1="79248" y1="27385" x2="81553" y2="29517"/>
                        <a14:backgroundMark x1="70631" y1="24579" x2="70631" y2="24579"/>
                        <a14:backgroundMark x1="80218" y1="32548" x2="80218" y2="32548"/>
                        <a14:backgroundMark x1="80218" y1="33558" x2="80218" y2="33558"/>
                        <a14:backgroundMark x1="79976" y1="32772" x2="79976" y2="32772"/>
                        <a14:backgroundMark x1="79005" y1="33333" x2="79248" y2="35690"/>
                        <a14:backgroundMark x1="80583" y1="32997" x2="80218" y2="3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4" y="1290002"/>
            <a:ext cx="3416300" cy="3708400"/>
          </a:xfrm>
        </p:spPr>
      </p:pic>
      <p:sp>
        <p:nvSpPr>
          <p:cNvPr id="6" name="直線圖說文字 1 5">
            <a:extLst>
              <a:ext uri="{FF2B5EF4-FFF2-40B4-BE49-F238E27FC236}">
                <a16:creationId xmlns:a16="http://schemas.microsoft.com/office/drawing/2014/main" id="{A8E6CC26-73A7-0F46-4F2E-2D6B3E70E373}"/>
              </a:ext>
            </a:extLst>
          </p:cNvPr>
          <p:cNvSpPr/>
          <p:nvPr/>
        </p:nvSpPr>
        <p:spPr>
          <a:xfrm>
            <a:off x="3231397" y="2043232"/>
            <a:ext cx="1197402" cy="847202"/>
          </a:xfrm>
          <a:prstGeom prst="borderCallout1">
            <a:avLst>
              <a:gd name="adj1" fmla="val 51729"/>
              <a:gd name="adj2" fmla="val 571"/>
              <a:gd name="adj3" fmla="val 61363"/>
              <a:gd name="adj4" fmla="val -51911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48T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</a:t>
            </a:r>
          </a:p>
        </p:txBody>
      </p:sp>
      <p:sp>
        <p:nvSpPr>
          <p:cNvPr id="7" name="直線圖說文字 1 6">
            <a:extLst>
              <a:ext uri="{FF2B5EF4-FFF2-40B4-BE49-F238E27FC236}">
                <a16:creationId xmlns:a16="http://schemas.microsoft.com/office/drawing/2014/main" id="{64089522-4D88-83E3-9725-BA5EE70E5D88}"/>
              </a:ext>
            </a:extLst>
          </p:cNvPr>
          <p:cNvSpPr/>
          <p:nvPr/>
        </p:nvSpPr>
        <p:spPr>
          <a:xfrm>
            <a:off x="3231397" y="1076776"/>
            <a:ext cx="1197402" cy="847202"/>
          </a:xfrm>
          <a:prstGeom prst="borderCallout1">
            <a:avLst>
              <a:gd name="adj1" fmla="val 51729"/>
              <a:gd name="adj2" fmla="val 571"/>
              <a:gd name="adj3" fmla="val 135448"/>
              <a:gd name="adj4" fmla="val -8858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16T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</a:t>
            </a:r>
          </a:p>
        </p:txBody>
      </p:sp>
      <p:sp>
        <p:nvSpPr>
          <p:cNvPr id="8" name="直線圖說文字 1 7">
            <a:extLst>
              <a:ext uri="{FF2B5EF4-FFF2-40B4-BE49-F238E27FC236}">
                <a16:creationId xmlns:a16="http://schemas.microsoft.com/office/drawing/2014/main" id="{BCC5398E-F294-7DB3-E3A2-5EA052290FD0}"/>
              </a:ext>
            </a:extLst>
          </p:cNvPr>
          <p:cNvSpPr/>
          <p:nvPr/>
        </p:nvSpPr>
        <p:spPr>
          <a:xfrm>
            <a:off x="4810488" y="1358242"/>
            <a:ext cx="1197402" cy="847202"/>
          </a:xfrm>
          <a:prstGeom prst="borderCallout1">
            <a:avLst>
              <a:gd name="adj1" fmla="val 52948"/>
              <a:gd name="adj2" fmla="val 99790"/>
              <a:gd name="adj3" fmla="val 135756"/>
              <a:gd name="adj4" fmla="val 13589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16T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</a:t>
            </a:r>
          </a:p>
        </p:txBody>
      </p:sp>
      <p:sp>
        <p:nvSpPr>
          <p:cNvPr id="9" name="直線圖說文字 1 8">
            <a:extLst>
              <a:ext uri="{FF2B5EF4-FFF2-40B4-BE49-F238E27FC236}">
                <a16:creationId xmlns:a16="http://schemas.microsoft.com/office/drawing/2014/main" id="{D2231A90-81E6-DB74-96AD-B4D486B5382D}"/>
              </a:ext>
            </a:extLst>
          </p:cNvPr>
          <p:cNvSpPr/>
          <p:nvPr/>
        </p:nvSpPr>
        <p:spPr>
          <a:xfrm>
            <a:off x="3536079" y="3810650"/>
            <a:ext cx="1244176" cy="847202"/>
          </a:xfrm>
          <a:prstGeom prst="borderCallout1">
            <a:avLst>
              <a:gd name="adj1" fmla="val 51729"/>
              <a:gd name="adj2" fmla="val 571"/>
              <a:gd name="adj3" fmla="val 83621"/>
              <a:gd name="adj4" fmla="val -98711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48T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平齒輪*</a:t>
            </a:r>
            <a:r>
              <a:rPr lang="en-US" altLang="zh-TW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</a:t>
            </a:r>
            <a:endParaRPr lang="zh-TW" altLang="en-US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0" name="直線圖說文字 1 9">
            <a:extLst>
              <a:ext uri="{FF2B5EF4-FFF2-40B4-BE49-F238E27FC236}">
                <a16:creationId xmlns:a16="http://schemas.microsoft.com/office/drawing/2014/main" id="{A97AFCB5-5D99-8B51-2C67-D1AC2C30F8F1}"/>
              </a:ext>
            </a:extLst>
          </p:cNvPr>
          <p:cNvSpPr/>
          <p:nvPr/>
        </p:nvSpPr>
        <p:spPr>
          <a:xfrm>
            <a:off x="4780255" y="2879746"/>
            <a:ext cx="1257868" cy="779969"/>
          </a:xfrm>
          <a:prstGeom prst="borderCallout1">
            <a:avLst>
              <a:gd name="adj1" fmla="val 52948"/>
              <a:gd name="adj2" fmla="val 99790"/>
              <a:gd name="adj3" fmla="val 133027"/>
              <a:gd name="adj4" fmla="val 153413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36T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冠狀齒輪</a:t>
            </a:r>
          </a:p>
        </p:txBody>
      </p:sp>
    </p:spTree>
    <p:extLst>
      <p:ext uri="{BB962C8B-B14F-4D97-AF65-F5344CB8AC3E}">
        <p14:creationId xmlns:p14="http://schemas.microsoft.com/office/powerpoint/2010/main" val="865085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二、車體結構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800" dirty="0">
                <a:solidFill>
                  <a:srgbClr val="F3ECCD"/>
                </a:solidFill>
              </a:rPr>
              <a:t>接合處穩固不晃動</a:t>
            </a:r>
            <a:endParaRPr lang="en-US" altLang="zh-TW" sz="2800" dirty="0">
              <a:solidFill>
                <a:srgbClr val="F3ECCD"/>
              </a:solidFill>
            </a:endParaRPr>
          </a:p>
          <a:p>
            <a:r>
              <a:rPr lang="zh-TW" altLang="en-US" sz="2800" dirty="0">
                <a:solidFill>
                  <a:srgbClr val="F3ECCD"/>
                </a:solidFill>
              </a:rPr>
              <a:t>受風面積</a:t>
            </a:r>
            <a:r>
              <a:rPr lang="en-US" altLang="zh-TW" sz="2800" dirty="0">
                <a:solidFill>
                  <a:srgbClr val="F3ECCD"/>
                </a:solidFill>
              </a:rPr>
              <a:t>(</a:t>
            </a:r>
            <a:r>
              <a:rPr lang="zh-TW" altLang="en-US" sz="2800" dirty="0">
                <a:solidFill>
                  <a:srgbClr val="F3ECCD"/>
                </a:solidFill>
              </a:rPr>
              <a:t>風阻</a:t>
            </a:r>
            <a:r>
              <a:rPr lang="en-US" altLang="zh-TW" sz="2800" dirty="0">
                <a:solidFill>
                  <a:srgbClr val="F3ECCD"/>
                </a:solidFill>
              </a:rPr>
              <a:t>)</a:t>
            </a:r>
            <a:r>
              <a:rPr lang="zh-TW" altLang="en-US" sz="2800" dirty="0">
                <a:solidFill>
                  <a:srgbClr val="F3ECCD"/>
                </a:solidFill>
              </a:rPr>
              <a:t>盡量小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126" y="1182865"/>
            <a:ext cx="2362548" cy="3537824"/>
          </a:xfrm>
          <a:prstGeom prst="rect">
            <a:avLst/>
          </a:prstGeom>
        </p:spPr>
      </p:pic>
      <p:pic>
        <p:nvPicPr>
          <p:cNvPr id="5122" name="Picture 2" descr="https://truth.bahamut.com.tw/s01/201311/d23a449c8346425286995938bb1288f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858" y="2307982"/>
            <a:ext cx="3213833" cy="24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6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3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75"/>
            <a:ext cx="3615598" cy="5178598"/>
          </a:xfrm>
          <a:prstGeom prst="rect">
            <a:avLst/>
          </a:prstGeom>
        </p:spPr>
      </p:pic>
      <p:sp>
        <p:nvSpPr>
          <p:cNvPr id="28" name="Google Shape;327;p38">
            <a:extLst>
              <a:ext uri="{FF2B5EF4-FFF2-40B4-BE49-F238E27FC236}">
                <a16:creationId xmlns:a16="http://schemas.microsoft.com/office/drawing/2014/main" id="{CF0828A3-F4EF-426A-9389-4ED2EFBD58A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6686203" y="1282890"/>
            <a:ext cx="14343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2"/>
                </a:solidFill>
              </a:rPr>
              <a:t>0</a:t>
            </a:r>
            <a:r>
              <a:rPr lang="en-US" altLang="zh-TW" sz="6000" dirty="0">
                <a:solidFill>
                  <a:schemeClr val="lt2"/>
                </a:solidFill>
              </a:rPr>
              <a:t>5</a:t>
            </a:r>
            <a:endParaRPr sz="6000" dirty="0">
              <a:solidFill>
                <a:schemeClr val="lt2"/>
              </a:solidFill>
            </a:endParaRPr>
          </a:p>
        </p:txBody>
      </p:sp>
      <p:sp>
        <p:nvSpPr>
          <p:cNvPr id="30" name="Google Shape;326;p38">
            <a:extLst>
              <a:ext uri="{FF2B5EF4-FFF2-40B4-BE49-F238E27FC236}">
                <a16:creationId xmlns:a16="http://schemas.microsoft.com/office/drawing/2014/main" id="{A9561398-0027-453D-A6A7-FFE91E2F9B1C}"/>
              </a:ext>
            </a:extLst>
          </p:cNvPr>
          <p:cNvSpPr txBox="1">
            <a:spLocks/>
          </p:cNvSpPr>
          <p:nvPr/>
        </p:nvSpPr>
        <p:spPr>
          <a:xfrm>
            <a:off x="3672210" y="2629111"/>
            <a:ext cx="5190900" cy="8418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5000" dirty="0">
                <a:solidFill>
                  <a:srgbClr val="F3ECCD"/>
                </a:solidFill>
              </a:rPr>
              <a:t>傳動機構製作</a:t>
            </a:r>
          </a:p>
        </p:txBody>
      </p:sp>
    </p:spTree>
    <p:extLst>
      <p:ext uri="{BB962C8B-B14F-4D97-AF65-F5344CB8AC3E}">
        <p14:creationId xmlns:p14="http://schemas.microsoft.com/office/powerpoint/2010/main" val="1827704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7DCA20-CABC-4EBB-5D84-2D9C561100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altLang="zh-TW" dirty="0">
                <a:solidFill>
                  <a:sysClr val="windowText" lastClr="000000"/>
                </a:solidFill>
              </a:rPr>
              <a:t>05-1 </a:t>
            </a:r>
            <a:r>
              <a:rPr lang="zh-TW" altLang="en-US" dirty="0">
                <a:solidFill>
                  <a:sysClr val="windowText" lastClr="000000"/>
                </a:solidFill>
              </a:rPr>
              <a:t>鋸切</a:t>
            </a:r>
          </a:p>
        </p:txBody>
      </p:sp>
    </p:spTree>
    <p:extLst>
      <p:ext uri="{BB962C8B-B14F-4D97-AF65-F5344CB8AC3E}">
        <p14:creationId xmlns:p14="http://schemas.microsoft.com/office/powerpoint/2010/main" val="2644256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BE81C1-2F95-E34C-9BD4-187F87BC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42" y="227655"/>
            <a:ext cx="2031827" cy="683644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zh-TW" altLang="en-US" sz="4050" b="0" dirty="0">
                <a:solidFill>
                  <a:srgbClr val="F3ECCD"/>
                </a:solidFill>
              </a:rPr>
              <a:t>可用資源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1B94B8B-48AC-9E40-B037-49889D5C747A}"/>
              </a:ext>
            </a:extLst>
          </p:cNvPr>
          <p:cNvGraphicFramePr>
            <a:graphicFrameLocks noGrp="1"/>
          </p:cNvGraphicFramePr>
          <p:nvPr/>
        </p:nvGraphicFramePr>
        <p:xfrm>
          <a:off x="271619" y="1207847"/>
          <a:ext cx="8600762" cy="370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913">
                  <a:extLst>
                    <a:ext uri="{9D8B030D-6E8A-4147-A177-3AD203B41FA5}">
                      <a16:colId xmlns:a16="http://schemas.microsoft.com/office/drawing/2014/main" val="519647802"/>
                    </a:ext>
                  </a:extLst>
                </a:gridCol>
                <a:gridCol w="2466546">
                  <a:extLst>
                    <a:ext uri="{9D8B030D-6E8A-4147-A177-3AD203B41FA5}">
                      <a16:colId xmlns:a16="http://schemas.microsoft.com/office/drawing/2014/main" val="2298241037"/>
                    </a:ext>
                  </a:extLst>
                </a:gridCol>
                <a:gridCol w="3634929">
                  <a:extLst>
                    <a:ext uri="{9D8B030D-6E8A-4147-A177-3AD203B41FA5}">
                      <a16:colId xmlns:a16="http://schemas.microsoft.com/office/drawing/2014/main" val="893887440"/>
                    </a:ext>
                  </a:extLst>
                </a:gridCol>
                <a:gridCol w="778374">
                  <a:extLst>
                    <a:ext uri="{9D8B030D-6E8A-4147-A177-3AD203B41FA5}">
                      <a16:colId xmlns:a16="http://schemas.microsoft.com/office/drawing/2014/main" val="606230924"/>
                    </a:ext>
                  </a:extLst>
                </a:gridCol>
              </a:tblGrid>
              <a:tr h="4955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部位</a:t>
                      </a:r>
                      <a:endParaRPr lang="zh-TW" altLang="en-US" sz="24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名稱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規格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數量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406374"/>
                  </a:ext>
                </a:extLst>
              </a:tr>
              <a:tr h="5299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車體結構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方木條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12mm x 12mm x  90cm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1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817290"/>
                  </a:ext>
                </a:extLst>
              </a:tr>
              <a:tr h="562589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傳動機構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鋼軸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∅</a:t>
                      </a:r>
                      <a:r>
                        <a:rPr kumimoji="1"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2mm x 72mm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4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60199"/>
                  </a:ext>
                </a:extLst>
              </a:tr>
              <a:tr h="529975">
                <a:tc vMerge="1">
                  <a:txBody>
                    <a:bodyPr/>
                    <a:lstStyle/>
                    <a:p>
                      <a:endParaRPr lang="zh-TW" altLang="en-US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平</a:t>
                      </a:r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(</a:t>
                      </a:r>
                      <a:r>
                        <a:rPr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主軸</a:t>
                      </a:r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)</a:t>
                      </a:r>
                      <a:r>
                        <a:rPr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齒輪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模數</a:t>
                      </a:r>
                      <a:r>
                        <a:rPr kumimoji="1" lang="en-US" altLang="zh-CN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 0.5 x 16 </a:t>
                      </a:r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3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791589"/>
                  </a:ext>
                </a:extLst>
              </a:tr>
              <a:tr h="529975">
                <a:tc vMerge="1">
                  <a:txBody>
                    <a:bodyPr/>
                    <a:lstStyle/>
                    <a:p>
                      <a:endParaRPr lang="zh-TW" altLang="en-US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平齒輪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模數</a:t>
                      </a:r>
                      <a:r>
                        <a:rPr kumimoji="1" lang="en-US" altLang="zh-CN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 0.5 x 48 </a:t>
                      </a:r>
                      <a:r>
                        <a:rPr kumimoji="1"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5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2168"/>
                  </a:ext>
                </a:extLst>
              </a:tr>
              <a:tr h="529975">
                <a:tc vMerge="1">
                  <a:txBody>
                    <a:bodyPr/>
                    <a:lstStyle/>
                    <a:p>
                      <a:endParaRPr lang="zh-TW" altLang="en-US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冠狀齒輪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模數</a:t>
                      </a:r>
                      <a:r>
                        <a:rPr kumimoji="1" lang="en-US" altLang="zh-CN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 0.5 x 36 </a:t>
                      </a:r>
                      <a:r>
                        <a:rPr kumimoji="1"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齒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2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067241"/>
                  </a:ext>
                </a:extLst>
              </a:tr>
              <a:tr h="5299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扇葉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不可太軟或太薄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華康中圓體" panose="020F0509000000000000" pitchFamily="49" charset="-128"/>
                          <a:ea typeface="華康中圓體" panose="020F0509000000000000" pitchFamily="49" charset="-128"/>
                        </a:rPr>
                        <a:t>1</a:t>
                      </a:r>
                      <a:endParaRPr lang="zh-TW" altLang="en-US" sz="2800" b="1" i="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華康中圓體" panose="020F0509000000000000" pitchFamily="49" charset="-128"/>
                        <a:ea typeface="華康中圓體" panose="020F0509000000000000" pitchFamily="49" charset="-12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41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7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立方體 3">
            <a:extLst>
              <a:ext uri="{FF2B5EF4-FFF2-40B4-BE49-F238E27FC236}">
                <a16:creationId xmlns:a16="http://schemas.microsoft.com/office/drawing/2014/main" id="{62AE850E-49D0-074F-9438-2F32496BB683}"/>
              </a:ext>
            </a:extLst>
          </p:cNvPr>
          <p:cNvSpPr/>
          <p:nvPr/>
        </p:nvSpPr>
        <p:spPr>
          <a:xfrm>
            <a:off x="367393" y="1350095"/>
            <a:ext cx="4972049" cy="832757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3600" dirty="0"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12*12*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70mm*2</a:t>
            </a:r>
            <a:endParaRPr kumimoji="1" lang="zh-TW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立方體 4">
            <a:extLst>
              <a:ext uri="{FF2B5EF4-FFF2-40B4-BE49-F238E27FC236}">
                <a16:creationId xmlns:a16="http://schemas.microsoft.com/office/drawing/2014/main" id="{6424CF33-3517-5446-A788-F514C95C983D}"/>
              </a:ext>
            </a:extLst>
          </p:cNvPr>
          <p:cNvSpPr/>
          <p:nvPr/>
        </p:nvSpPr>
        <p:spPr>
          <a:xfrm>
            <a:off x="367392" y="2330988"/>
            <a:ext cx="4582296" cy="832757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3600" dirty="0"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12*12*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56mm*2</a:t>
            </a:r>
            <a:endParaRPr kumimoji="1" lang="zh-TW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立方體 5">
            <a:extLst>
              <a:ext uri="{FF2B5EF4-FFF2-40B4-BE49-F238E27FC236}">
                <a16:creationId xmlns:a16="http://schemas.microsoft.com/office/drawing/2014/main" id="{5D61EE5B-9E3E-D540-B3B2-64F9F886330E}"/>
              </a:ext>
            </a:extLst>
          </p:cNvPr>
          <p:cNvSpPr/>
          <p:nvPr/>
        </p:nvSpPr>
        <p:spPr>
          <a:xfrm>
            <a:off x="367393" y="3244195"/>
            <a:ext cx="3997523" cy="832757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3600" dirty="0"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12*12*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26mm*1</a:t>
            </a:r>
            <a:endParaRPr kumimoji="1" lang="zh-TW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立方體 6">
            <a:extLst>
              <a:ext uri="{FF2B5EF4-FFF2-40B4-BE49-F238E27FC236}">
                <a16:creationId xmlns:a16="http://schemas.microsoft.com/office/drawing/2014/main" id="{2A85B5FB-C717-AC4C-92D9-CF234A0A3608}"/>
              </a:ext>
            </a:extLst>
          </p:cNvPr>
          <p:cNvSpPr/>
          <p:nvPr/>
        </p:nvSpPr>
        <p:spPr>
          <a:xfrm>
            <a:off x="367392" y="4181092"/>
            <a:ext cx="3465020" cy="832757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3000" dirty="0"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12*12*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22mm*2</a:t>
            </a:r>
            <a:endParaRPr kumimoji="1" lang="zh-TW" altLang="en-US" sz="3000" b="1" dirty="0">
              <a:solidFill>
                <a:srgbClr val="000000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8C1599-32C7-B446-BB30-5548507949B1}"/>
              </a:ext>
            </a:extLst>
          </p:cNvPr>
          <p:cNvSpPr/>
          <p:nvPr/>
        </p:nvSpPr>
        <p:spPr>
          <a:xfrm>
            <a:off x="6511066" y="159749"/>
            <a:ext cx="2347856" cy="13837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扇葉自己準備</a:t>
            </a:r>
          </a:p>
        </p:txBody>
      </p:sp>
      <p:sp>
        <p:nvSpPr>
          <p:cNvPr id="11" name="圓柱 10">
            <a:extLst>
              <a:ext uri="{FF2B5EF4-FFF2-40B4-BE49-F238E27FC236}">
                <a16:creationId xmlns:a16="http://schemas.microsoft.com/office/drawing/2014/main" id="{ED63A1C5-513B-594A-9E5F-F7FE8EBD4E76}"/>
              </a:ext>
            </a:extLst>
          </p:cNvPr>
          <p:cNvSpPr/>
          <p:nvPr/>
        </p:nvSpPr>
        <p:spPr>
          <a:xfrm rot="16200000">
            <a:off x="7175715" y="68465"/>
            <a:ext cx="160664" cy="36046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23E86EC-DCDF-084F-AE9B-E454CB775C2B}"/>
              </a:ext>
            </a:extLst>
          </p:cNvPr>
          <p:cNvSpPr txBox="1"/>
          <p:nvPr/>
        </p:nvSpPr>
        <p:spPr>
          <a:xfrm>
            <a:off x="7003751" y="201605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7.2cm</a:t>
            </a:r>
            <a:r>
              <a:rPr kumimoji="1" lang="zh-CN" altLang="en-US" sz="24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鋼軸＊</a:t>
            </a:r>
            <a:r>
              <a:rPr kumimoji="1" lang="en-US" altLang="zh-CN" sz="24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4</a:t>
            </a:r>
            <a:endParaRPr kumimoji="1" lang="zh-TW" altLang="en-US" sz="2400" dirty="0">
              <a:solidFill>
                <a:srgbClr val="ECC1A3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0539FA5E-11D1-6141-9BEF-C042447B99F6}"/>
              </a:ext>
            </a:extLst>
          </p:cNvPr>
          <p:cNvSpPr/>
          <p:nvPr/>
        </p:nvSpPr>
        <p:spPr>
          <a:xfrm>
            <a:off x="5561114" y="2306553"/>
            <a:ext cx="718457" cy="7184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630884D-AAF1-1640-8A30-38E09511F8DD}"/>
              </a:ext>
            </a:extLst>
          </p:cNvPr>
          <p:cNvSpPr txBox="1"/>
          <p:nvPr/>
        </p:nvSpPr>
        <p:spPr>
          <a:xfrm>
            <a:off x="6370590" y="2406219"/>
            <a:ext cx="19527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厚齒輪＊</a:t>
            </a:r>
            <a:r>
              <a:rPr kumimoji="1" lang="en-US" altLang="zh-CN" sz="30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3</a:t>
            </a:r>
            <a:endParaRPr kumimoji="1" lang="zh-TW" altLang="en-US" sz="3000" dirty="0">
              <a:solidFill>
                <a:srgbClr val="ECC1A3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A2F9DDBB-6E18-C541-9D5B-FBAB631F6ACF}"/>
              </a:ext>
            </a:extLst>
          </p:cNvPr>
          <p:cNvSpPr/>
          <p:nvPr/>
        </p:nvSpPr>
        <p:spPr>
          <a:xfrm>
            <a:off x="5470449" y="4132675"/>
            <a:ext cx="899786" cy="8997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71C1E4B-8691-314F-8C1C-2ECB56D2E407}"/>
              </a:ext>
            </a:extLst>
          </p:cNvPr>
          <p:cNvSpPr txBox="1"/>
          <p:nvPr/>
        </p:nvSpPr>
        <p:spPr>
          <a:xfrm>
            <a:off x="6370590" y="4327077"/>
            <a:ext cx="19527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薄齒輪＊</a:t>
            </a:r>
            <a:r>
              <a:rPr kumimoji="1" lang="en-US" altLang="zh-CN" sz="30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5</a:t>
            </a:r>
            <a:endParaRPr kumimoji="1" lang="zh-TW" altLang="en-US" sz="3000" dirty="0">
              <a:solidFill>
                <a:srgbClr val="ECC1A3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76A62CB6-3E31-464B-9BCF-30C2FCC7B2E3}"/>
              </a:ext>
            </a:extLst>
          </p:cNvPr>
          <p:cNvSpPr/>
          <p:nvPr/>
        </p:nvSpPr>
        <p:spPr>
          <a:xfrm>
            <a:off x="5561114" y="3273953"/>
            <a:ext cx="718457" cy="7184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 dirty="0"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E989F57-80C3-C946-BCC4-734961D34D9B}"/>
              </a:ext>
            </a:extLst>
          </p:cNvPr>
          <p:cNvSpPr txBox="1"/>
          <p:nvPr/>
        </p:nvSpPr>
        <p:spPr>
          <a:xfrm>
            <a:off x="6370590" y="3367724"/>
            <a:ext cx="23374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冠狀齒輪＊</a:t>
            </a:r>
            <a:r>
              <a:rPr kumimoji="1" lang="en-US" altLang="zh-CN" sz="3000" dirty="0">
                <a:solidFill>
                  <a:srgbClr val="ECC1A3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2</a:t>
            </a:r>
            <a:endParaRPr kumimoji="1" lang="zh-TW" altLang="en-US" sz="3000" dirty="0">
              <a:solidFill>
                <a:srgbClr val="ECC1A3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立方體 18">
            <a:extLst>
              <a:ext uri="{FF2B5EF4-FFF2-40B4-BE49-F238E27FC236}">
                <a16:creationId xmlns:a16="http://schemas.microsoft.com/office/drawing/2014/main" id="{06828365-93CF-1947-80C7-B3D36960F84E}"/>
              </a:ext>
            </a:extLst>
          </p:cNvPr>
          <p:cNvSpPr/>
          <p:nvPr/>
        </p:nvSpPr>
        <p:spPr>
          <a:xfrm>
            <a:off x="367392" y="345222"/>
            <a:ext cx="5747658" cy="832757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3600" dirty="0"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12*12*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華康中特圓體" panose="020F0809000000000000" pitchFamily="49" charset="-128"/>
                <a:cs typeface="Times New Roman" panose="02020603050405020304" pitchFamily="18" charset="0"/>
              </a:rPr>
              <a:t>100mm*2</a:t>
            </a:r>
            <a:endParaRPr kumimoji="1" lang="zh-TW" alt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華康中特圓體" panose="020F0809000000000000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C28C6A9-042F-08AD-4B77-BE31A1E15F90}"/>
              </a:ext>
            </a:extLst>
          </p:cNvPr>
          <p:cNvSpPr txBox="1"/>
          <p:nvPr/>
        </p:nvSpPr>
        <p:spPr>
          <a:xfrm>
            <a:off x="5637312" y="3351546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♕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4353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>
            <a:spLocks noGrp="1"/>
          </p:cNvSpPr>
          <p:nvPr>
            <p:ph type="title"/>
          </p:nvPr>
        </p:nvSpPr>
        <p:spPr>
          <a:xfrm>
            <a:off x="364820" y="177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歷屆作品</a:t>
            </a:r>
            <a:endParaRPr dirty="0"/>
          </a:p>
        </p:txBody>
      </p:sp>
      <p:pic>
        <p:nvPicPr>
          <p:cNvPr id="360" name="Google Shape;360;p40"/>
          <p:cNvPicPr preferRelativeResize="0">
            <a:picLocks noGrp="1"/>
          </p:cNvPicPr>
          <p:nvPr>
            <p:ph type="pic" idx="7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7075"/>
            <a:ext cx="9144003" cy="1200599"/>
          </a:xfrm>
          <a:prstGeom prst="rect">
            <a:avLst/>
          </a:prstGeom>
        </p:spPr>
      </p:pic>
      <p:sp>
        <p:nvSpPr>
          <p:cNvPr id="361" name="Google Shape;361;p40"/>
          <p:cNvSpPr/>
          <p:nvPr/>
        </p:nvSpPr>
        <p:spPr>
          <a:xfrm rot="10800000">
            <a:off x="8146910" y="-13782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0"/>
          <p:cNvSpPr/>
          <p:nvPr/>
        </p:nvSpPr>
        <p:spPr>
          <a:xfrm>
            <a:off x="4668425" y="4324700"/>
            <a:ext cx="279300" cy="279300"/>
          </a:xfrm>
          <a:prstGeom prst="diamond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0"/>
          <p:cNvSpPr/>
          <p:nvPr/>
        </p:nvSpPr>
        <p:spPr>
          <a:xfrm>
            <a:off x="5491425" y="10177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4" name="Google Shape;364;p40"/>
          <p:cNvCxnSpPr>
            <a:cxnSpLocks/>
          </p:cNvCxnSpPr>
          <p:nvPr/>
        </p:nvCxnSpPr>
        <p:spPr>
          <a:xfrm>
            <a:off x="239200" y="867006"/>
            <a:ext cx="211103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40"/>
          <p:cNvSpPr/>
          <p:nvPr/>
        </p:nvSpPr>
        <p:spPr>
          <a:xfrm>
            <a:off x="6461600" y="416707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內容版面配置區 5">
            <a:extLst>
              <a:ext uri="{FF2B5EF4-FFF2-40B4-BE49-F238E27FC236}">
                <a16:creationId xmlns:a16="http://schemas.microsoft.com/office/drawing/2014/main" id="{D58F04B9-DB34-4436-8D0C-24A65FF1C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820" y="1087263"/>
            <a:ext cx="2151624" cy="1766259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D95035CF-CEF9-430E-B8FE-07DBABEB43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442" y="464051"/>
            <a:ext cx="3360949" cy="2573233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794801B-B4A2-4B6F-A4D1-F7BCBE1B21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581" y="3049003"/>
            <a:ext cx="2141507" cy="201446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7862DC12-4632-4F04-9A84-552E26A34E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700" y="1315093"/>
            <a:ext cx="2599691" cy="3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7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8529" y="197985"/>
            <a:ext cx="7704000" cy="572700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dirty="0"/>
              <a:t>鋸下</a:t>
            </a:r>
            <a:r>
              <a:rPr lang="zh-TW" altLang="en-US" u="sng" dirty="0"/>
              <a:t>七塊</a:t>
            </a:r>
            <a:r>
              <a:rPr lang="zh-TW" altLang="en-US" dirty="0"/>
              <a:t>零件，並砂磨至相同長度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758" y="1527637"/>
            <a:ext cx="2895600" cy="3330575"/>
          </a:xfr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945598"/>
              </p:ext>
            </p:extLst>
          </p:nvPr>
        </p:nvGraphicFramePr>
        <p:xfrm>
          <a:off x="357444" y="912244"/>
          <a:ext cx="2218361" cy="416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361">
                  <a:extLst>
                    <a:ext uri="{9D8B030D-6E8A-4147-A177-3AD203B41FA5}">
                      <a16:colId xmlns:a16="http://schemas.microsoft.com/office/drawing/2014/main" val="4076244109"/>
                    </a:ext>
                  </a:extLst>
                </a:gridCol>
              </a:tblGrid>
              <a:tr h="597161"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500" b="1" dirty="0">
                          <a:solidFill>
                            <a:srgbClr val="563912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尺寸數量</a:t>
                      </a:r>
                      <a:endParaRPr kumimoji="1" lang="en-US" altLang="zh-TW" sz="3500" b="1" dirty="0">
                        <a:solidFill>
                          <a:srgbClr val="563912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71381" marR="71381" marT="35690" marB="35690"/>
                </a:tc>
                <a:extLst>
                  <a:ext uri="{0D108BD9-81ED-4DB2-BD59-A6C34878D82A}">
                    <a16:rowId xmlns:a16="http://schemas.microsoft.com/office/drawing/2014/main" val="2877621826"/>
                  </a:ext>
                </a:extLst>
              </a:tr>
              <a:tr h="59716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10cm</a:t>
                      </a:r>
                      <a:r>
                        <a:rPr kumimoji="1" lang="zh-TW" altLang="en-US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X 2</a:t>
                      </a:r>
                    </a:p>
                  </a:txBody>
                  <a:tcPr marL="71381" marR="71381" marT="35690" marB="356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636501"/>
                  </a:ext>
                </a:extLst>
              </a:tr>
              <a:tr h="59716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7cm</a:t>
                      </a:r>
                      <a:r>
                        <a:rPr kumimoji="1" lang="zh-TW" altLang="en-US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X 2</a:t>
                      </a:r>
                      <a:endParaRPr kumimoji="1" lang="zh-TW" altLang="en-US" sz="3500" b="1" dirty="0">
                        <a:solidFill>
                          <a:srgbClr val="422C0E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71381" marR="71381" marT="35690" marB="356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53894"/>
                  </a:ext>
                </a:extLst>
              </a:tr>
              <a:tr h="58333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5.6cm</a:t>
                      </a:r>
                      <a:r>
                        <a:rPr kumimoji="1" lang="zh-TW" altLang="en-US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X 2</a:t>
                      </a:r>
                      <a:endParaRPr kumimoji="1" lang="zh-TW" altLang="en-US" sz="3500" b="1" dirty="0">
                        <a:solidFill>
                          <a:srgbClr val="422C0E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71381" marR="71381" marT="35690" marB="356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62180"/>
                  </a:ext>
                </a:extLst>
              </a:tr>
              <a:tr h="59716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2.6cm</a:t>
                      </a:r>
                      <a:r>
                        <a:rPr kumimoji="1" lang="zh-TW" altLang="en-US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kumimoji="1" lang="en-US" altLang="zh-TW" sz="3500" b="1" dirty="0">
                          <a:solidFill>
                            <a:srgbClr val="422C0E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X 1</a:t>
                      </a:r>
                    </a:p>
                  </a:txBody>
                  <a:tcPr marL="71381" marR="71381" marT="35690" marB="356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492489"/>
                  </a:ext>
                </a:extLst>
              </a:tr>
              <a:tr h="1122941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zh-TW" sz="3500" b="1" u="sng" dirty="0">
                          <a:solidFill>
                            <a:srgbClr val="8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2.2cm</a:t>
                      </a:r>
                      <a:r>
                        <a:rPr kumimoji="1" lang="zh-TW" altLang="en-US" sz="3500" b="1" u="sng" dirty="0">
                          <a:solidFill>
                            <a:srgbClr val="8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kumimoji="1" lang="en-US" altLang="zh-TW" sz="3500" b="1" u="sng" dirty="0">
                          <a:solidFill>
                            <a:srgbClr val="8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X 2</a:t>
                      </a:r>
                    </a:p>
                    <a:p>
                      <a:pPr algn="dist"/>
                      <a:r>
                        <a:rPr kumimoji="1" lang="en-US" altLang="zh-TW" sz="3500" b="1" u="non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highlight>
                            <a:srgbClr val="FF0000"/>
                          </a:highlight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</a:t>
                      </a:r>
                      <a:r>
                        <a:rPr kumimoji="1" lang="zh-TW" altLang="en-US" sz="3500" b="1" u="non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highlight>
                            <a:srgbClr val="FF0000"/>
                          </a:highlight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先不鋸</a:t>
                      </a:r>
                      <a:r>
                        <a:rPr kumimoji="1" lang="en-US" altLang="zh-TW" sz="3500" b="1" u="non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highlight>
                            <a:srgbClr val="FF0000"/>
                          </a:highlight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)</a:t>
                      </a:r>
                      <a:endParaRPr kumimoji="1" lang="zh-TW" altLang="en-US" sz="3500" b="1" u="non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highlight>
                          <a:srgbClr val="FF0000"/>
                        </a:highlight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71381" marR="71381" marT="35690" marB="356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89448"/>
                  </a:ext>
                </a:extLst>
              </a:tr>
            </a:tbl>
          </a:graphicData>
        </a:graphic>
      </p:graphicFrame>
      <p:grpSp>
        <p:nvGrpSpPr>
          <p:cNvPr id="20" name="群組 19"/>
          <p:cNvGrpSpPr/>
          <p:nvPr/>
        </p:nvGrpSpPr>
        <p:grpSpPr>
          <a:xfrm>
            <a:off x="5770358" y="2403341"/>
            <a:ext cx="3387075" cy="1296647"/>
            <a:chOff x="5809647" y="3333852"/>
            <a:chExt cx="6141457" cy="2351085"/>
          </a:xfrm>
        </p:grpSpPr>
        <p:sp>
          <p:nvSpPr>
            <p:cNvPr id="3" name="文字方塊 2"/>
            <p:cNvSpPr txBox="1"/>
            <p:nvPr/>
          </p:nvSpPr>
          <p:spPr>
            <a:xfrm>
              <a:off x="6314682" y="3333852"/>
              <a:ext cx="5636422" cy="837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i="1" dirty="0">
                  <a:solidFill>
                    <a:srgbClr val="ECC1A3"/>
                  </a:solidFill>
                  <a:latin typeface="華康中特圓體" panose="020F0809000000000000" pitchFamily="49" charset="-128"/>
                  <a:ea typeface="華康中特圓體" panose="020F0809000000000000" pitchFamily="49" charset="-128"/>
                </a:rPr>
                <a:t>鋸切務必留</a:t>
              </a:r>
              <a:r>
                <a:rPr lang="en-US" altLang="zh-TW" sz="2400" i="1" dirty="0">
                  <a:solidFill>
                    <a:srgbClr val="ECC1A3"/>
                  </a:solidFill>
                  <a:latin typeface="華康中特圓體" panose="020F0809000000000000" pitchFamily="49" charset="-128"/>
                  <a:ea typeface="華康中特圓體" panose="020F0809000000000000" pitchFamily="49" charset="-128"/>
                </a:rPr>
                <a:t>0.1cm</a:t>
              </a:r>
              <a:r>
                <a:rPr lang="zh-TW" altLang="en-US" sz="2400" i="1" dirty="0">
                  <a:solidFill>
                    <a:srgbClr val="ECC1A3"/>
                  </a:solidFill>
                  <a:latin typeface="華康中特圓體" panose="020F0809000000000000" pitchFamily="49" charset="-128"/>
                  <a:ea typeface="華康中特圓體" panose="020F0809000000000000" pitchFamily="49" charset="-128"/>
                </a:rPr>
                <a:t>鋸路</a:t>
              </a:r>
            </a:p>
          </p:txBody>
        </p:sp>
        <p:sp>
          <p:nvSpPr>
            <p:cNvPr id="5" name="立方體 4"/>
            <p:cNvSpPr/>
            <p:nvPr/>
          </p:nvSpPr>
          <p:spPr>
            <a:xfrm>
              <a:off x="5809647" y="4684296"/>
              <a:ext cx="5959042" cy="973560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latin typeface="華康中圓體" panose="020F0509000000000000" pitchFamily="49" charset="-128"/>
                <a:ea typeface="華康中圓體" panose="020F0509000000000000" pitchFamily="49" charset="-128"/>
              </a:endParaRPr>
            </a:p>
          </p:txBody>
        </p:sp>
        <p:cxnSp>
          <p:nvCxnSpPr>
            <p:cNvPr id="7" name="直線接點 6"/>
            <p:cNvCxnSpPr>
              <a:stCxn id="5" idx="0"/>
              <a:endCxn id="5" idx="1"/>
            </p:cNvCxnSpPr>
            <p:nvPr/>
          </p:nvCxnSpPr>
          <p:spPr>
            <a:xfrm flipH="1">
              <a:off x="8667473" y="4684296"/>
              <a:ext cx="243390" cy="2433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H="1">
              <a:off x="9048424" y="4684296"/>
              <a:ext cx="243390" cy="2433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>
              <a:endCxn id="5" idx="3"/>
            </p:cNvCxnSpPr>
            <p:nvPr/>
          </p:nvCxnSpPr>
          <p:spPr>
            <a:xfrm>
              <a:off x="8667473" y="4925233"/>
              <a:ext cx="0" cy="73262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9048424" y="4925232"/>
              <a:ext cx="0" cy="73262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6508439" y="4959456"/>
              <a:ext cx="1264940" cy="725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TW" sz="2000" b="1" dirty="0">
                  <a:latin typeface="華康中圓體" panose="020F0509000000000000" pitchFamily="49" charset="-128"/>
                  <a:ea typeface="華康中圓體" panose="020F0509000000000000" pitchFamily="49" charset="-128"/>
                </a:rPr>
                <a:t>10cm</a:t>
              </a:r>
              <a:endParaRPr lang="zh-TW" altLang="en-US" sz="2000" dirty="0">
                <a:latin typeface="華康中圓體" panose="020F0509000000000000" pitchFamily="49" charset="-128"/>
                <a:ea typeface="華康中圓體" panose="020F0509000000000000" pitchFamily="49" charset="-128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529104" y="4959456"/>
              <a:ext cx="1264940" cy="725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TW" sz="2000" b="1" dirty="0">
                  <a:latin typeface="華康中圓體" panose="020F0509000000000000" pitchFamily="49" charset="-128"/>
                  <a:ea typeface="華康中圓體" panose="020F0509000000000000" pitchFamily="49" charset="-128"/>
                </a:rPr>
                <a:t>10cm</a:t>
              </a:r>
              <a:endParaRPr lang="zh-TW" altLang="en-US" sz="2000" dirty="0">
                <a:latin typeface="華康中圓體" panose="020F0509000000000000" pitchFamily="49" charset="-128"/>
                <a:ea typeface="華康中圓體" panose="020F0509000000000000" pitchFamily="49" charset="-128"/>
              </a:endParaRPr>
            </a:p>
          </p:txBody>
        </p:sp>
        <p:cxnSp>
          <p:nvCxnSpPr>
            <p:cNvPr id="18" name="直線單箭頭接點 17"/>
            <p:cNvCxnSpPr/>
            <p:nvPr/>
          </p:nvCxnSpPr>
          <p:spPr>
            <a:xfrm flipV="1">
              <a:off x="9048423" y="4024268"/>
              <a:ext cx="306858" cy="64745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13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>
          <a:extLst>
            <a:ext uri="{FF2B5EF4-FFF2-40B4-BE49-F238E27FC236}">
              <a16:creationId xmlns:a16="http://schemas.microsoft.com/office/drawing/2014/main" id="{435F0511-C8C3-58BE-5744-AD50E6C6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C43C02-A68E-4A92-FD34-C9D413959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283200" y="0"/>
            <a:ext cx="3860800" cy="5143499"/>
          </a:xfrm>
          <a:prstGeom prst="rect">
            <a:avLst/>
          </a:prstGeom>
        </p:spPr>
      </p:pic>
      <p:sp>
        <p:nvSpPr>
          <p:cNvPr id="314" name="Google Shape;314;p37">
            <a:extLst>
              <a:ext uri="{FF2B5EF4-FFF2-40B4-BE49-F238E27FC236}">
                <a16:creationId xmlns:a16="http://schemas.microsoft.com/office/drawing/2014/main" id="{DEDD3514-C9F7-62EF-8F92-AAB12D6436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347" y="1161846"/>
            <a:ext cx="5362801" cy="1729236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dirty="0"/>
              <a:t>線鋸機介紹</a:t>
            </a:r>
            <a:endParaRPr sz="4400" dirty="0"/>
          </a:p>
        </p:txBody>
      </p:sp>
      <p:sp>
        <p:nvSpPr>
          <p:cNvPr id="315" name="Google Shape;315;p37">
            <a:extLst>
              <a:ext uri="{FF2B5EF4-FFF2-40B4-BE49-F238E27FC236}">
                <a16:creationId xmlns:a16="http://schemas.microsoft.com/office/drawing/2014/main" id="{4BB2BB74-3306-2CD6-54E5-07E5F0E928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8347" y="2891083"/>
            <a:ext cx="5362802" cy="1084138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28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Sawing Machine Introduction</a:t>
            </a:r>
            <a:endParaRPr sz="2800" dirty="0">
              <a:solidFill>
                <a:srgbClr val="F3ECCD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  <p:cxnSp>
        <p:nvCxnSpPr>
          <p:cNvPr id="316" name="Google Shape;316;p37">
            <a:extLst>
              <a:ext uri="{FF2B5EF4-FFF2-40B4-BE49-F238E27FC236}">
                <a16:creationId xmlns:a16="http://schemas.microsoft.com/office/drawing/2014/main" id="{472662C5-33F3-BD24-08F2-2A0C6B54FF0A}"/>
              </a:ext>
            </a:extLst>
          </p:cNvPr>
          <p:cNvCxnSpPr/>
          <p:nvPr/>
        </p:nvCxnSpPr>
        <p:spPr>
          <a:xfrm>
            <a:off x="5712450" y="339487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" name="Google Shape;317;p37">
            <a:extLst>
              <a:ext uri="{FF2B5EF4-FFF2-40B4-BE49-F238E27FC236}">
                <a16:creationId xmlns:a16="http://schemas.microsoft.com/office/drawing/2014/main" id="{1E71E9A3-B1C0-9EBC-8D0E-34EBE0A3C4B1}"/>
              </a:ext>
            </a:extLst>
          </p:cNvPr>
          <p:cNvSpPr/>
          <p:nvPr/>
        </p:nvSpPr>
        <p:spPr>
          <a:xfrm rot="10800000">
            <a:off x="8642560" y="-55442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7">
            <a:extLst>
              <a:ext uri="{FF2B5EF4-FFF2-40B4-BE49-F238E27FC236}">
                <a16:creationId xmlns:a16="http://schemas.microsoft.com/office/drawing/2014/main" id="{9C75AFF8-D730-DA08-FA78-8F10BD07C988}"/>
              </a:ext>
            </a:extLst>
          </p:cNvPr>
          <p:cNvSpPr/>
          <p:nvPr/>
        </p:nvSpPr>
        <p:spPr>
          <a:xfrm>
            <a:off x="6948075" y="674800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7">
            <a:extLst>
              <a:ext uri="{FF2B5EF4-FFF2-40B4-BE49-F238E27FC236}">
                <a16:creationId xmlns:a16="http://schemas.microsoft.com/office/drawing/2014/main" id="{5AECB419-BAA9-AB0A-35AB-4AA988CBCB77}"/>
              </a:ext>
            </a:extLst>
          </p:cNvPr>
          <p:cNvSpPr/>
          <p:nvPr/>
        </p:nvSpPr>
        <p:spPr>
          <a:xfrm>
            <a:off x="8139075" y="40699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7">
            <a:extLst>
              <a:ext uri="{FF2B5EF4-FFF2-40B4-BE49-F238E27FC236}">
                <a16:creationId xmlns:a16="http://schemas.microsoft.com/office/drawing/2014/main" id="{9731FD9A-413F-6C03-F775-203EA4C01E6A}"/>
              </a:ext>
            </a:extLst>
          </p:cNvPr>
          <p:cNvSpPr/>
          <p:nvPr/>
        </p:nvSpPr>
        <p:spPr>
          <a:xfrm>
            <a:off x="7915875" y="2491300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7">
            <a:extLst>
              <a:ext uri="{FF2B5EF4-FFF2-40B4-BE49-F238E27FC236}">
                <a16:creationId xmlns:a16="http://schemas.microsoft.com/office/drawing/2014/main" id="{38E9A1C9-6DDF-8707-82FD-CCCAF1E94702}"/>
              </a:ext>
            </a:extLst>
          </p:cNvPr>
          <p:cNvSpPr/>
          <p:nvPr/>
        </p:nvSpPr>
        <p:spPr>
          <a:xfrm>
            <a:off x="978050" y="4492400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66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電動加工機具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5836A49-DD2E-42E3-A2FA-6CACB2702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17" y="698645"/>
            <a:ext cx="8583610" cy="730932"/>
          </a:xfrm>
        </p:spPr>
        <p:txBody>
          <a:bodyPr/>
          <a:lstStyle/>
          <a:p>
            <a:pPr marL="85698" indent="0">
              <a:buNone/>
            </a:pP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生科教室中許多加工機具，都是以馬達為動力來源。</a:t>
            </a:r>
            <a:endParaRPr lang="en-US" altLang="zh-TW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0474" y="2187192"/>
            <a:ext cx="1223412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99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線鋸機</a:t>
            </a:r>
            <a:endParaRPr lang="zh-HK" altLang="en-US" sz="2699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62335" y="2187192"/>
            <a:ext cx="1223412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99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砂帶機</a:t>
            </a:r>
            <a:endParaRPr lang="zh-HK" altLang="en-US" sz="2699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67591" y="2187192"/>
            <a:ext cx="1223412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99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圓盤機</a:t>
            </a:r>
            <a:endParaRPr lang="zh-HK" altLang="en-US" sz="2699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74734" y="1331205"/>
            <a:ext cx="877163" cy="507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99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鑽床</a:t>
            </a:r>
            <a:endParaRPr lang="zh-HK" altLang="en-US" sz="2699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5" name="文字版面配置區 5"/>
          <p:cNvSpPr txBox="1">
            <a:spLocks/>
          </p:cNvSpPr>
          <p:nvPr/>
        </p:nvSpPr>
        <p:spPr>
          <a:xfrm>
            <a:off x="7160831" y="54054"/>
            <a:ext cx="593929" cy="323681"/>
          </a:xfrm>
          <a:prstGeom prst="rect">
            <a:avLst/>
          </a:prstGeom>
        </p:spPr>
        <p:txBody>
          <a:bodyPr vert="horz" lIns="68564" tIns="34282" rIns="68564" bIns="34282" rtlCol="0">
            <a:normAutofit lnSpcReduction="10000"/>
          </a:bodyPr>
          <a:lstStyle>
            <a:lvl1pPr marL="0" indent="0" algn="ctr" defTabSz="1219122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None/>
              <a:defRPr lang="zh-TW" altLang="en-US" sz="2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09561" indent="0" algn="l" defTabSz="1219122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None/>
              <a:defRPr lang="zh-TW" altLang="en-US" sz="2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219121" indent="0" algn="l" defTabSz="1219122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None/>
              <a:defRPr lang="zh-TW" altLang="en-US" sz="2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828683" indent="0" algn="l" defTabSz="1219122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438243" indent="0" algn="l" defTabSz="1219122" rtl="0" eaLnBrk="1" latinLnBrk="0" hangingPunct="1">
              <a:spcBef>
                <a:spcPct val="20000"/>
              </a:spcBef>
              <a:buFont typeface="Arial" pitchFamily="34" charset="0"/>
              <a:buNone/>
              <a:defRPr lang="zh-HK" altLang="en-US" sz="2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132</a:t>
            </a:r>
            <a:endParaRPr lang="zh-HK" altLang="en-US" sz="1500" b="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802EE65-10A9-406E-BADC-2C373AEA5892}" type="slidenum">
              <a:rPr lang="zh-TW" altLang="en-US" b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pPr>
                <a:defRPr/>
              </a:pPr>
              <a:t>32</a:t>
            </a:fld>
            <a:endParaRPr lang="en-US" altLang="zh-TW" b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5" name="Picture 2" descr="D:\工作\111(1)備課素材庫\課習圖片\美編重轉png\01生活科技2上課本圖片_111(1)\03生科1上第1章迷你吸塵器\png\111(1)生科2上課本P138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41" y="3081159"/>
            <a:ext cx="2144944" cy="15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工作\111(1)備課素材庫\課習圖片\美編重轉png\01生活科技2上課本圖片_111(1)\03生科1上第1章迷你吸塵器\png\111(1)生科2上課本P136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4" y="2571750"/>
            <a:ext cx="2033016" cy="21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工作\111(1)備課素材庫\課習圖片\美編重轉png\01生活科技2上課本圖片_111(1)\03生科1上第1章迷你吸塵器\png\111(1)生科2上課本P137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75" y="1815841"/>
            <a:ext cx="1753961" cy="30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工作\111(1)備課素材庫\課習圖片\美編重轉png\01生活科技2上課本圖片_111(1)\03生科1上第1章迷你吸塵器\png\111(1)生科2上課本P138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55" y="2691620"/>
            <a:ext cx="1995550" cy="17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821528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D75C85-6A5B-461A-A440-B23448E96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5"/>
          <a:stretch/>
        </p:blipFill>
        <p:spPr>
          <a:xfrm>
            <a:off x="4572000" y="627984"/>
            <a:ext cx="4419950" cy="4376254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C7C79496-493E-4764-BBA5-6B5A01B9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7" y="1"/>
            <a:ext cx="7451996" cy="627984"/>
          </a:xfrm>
        </p:spPr>
        <p:txBody>
          <a:bodyPr/>
          <a:lstStyle/>
          <a:p>
            <a:r>
              <a:rPr lang="zh-TW" altLang="en-US" b="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電動加工機具：線鋸機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807D9D9F-D8BA-4843-B52F-96B14E48B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04" y="774845"/>
            <a:ext cx="4157295" cy="3128288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3ECCD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進行</a:t>
            </a:r>
            <a:r>
              <a:rPr lang="zh-TW" altLang="en-US" dirty="0">
                <a:solidFill>
                  <a:srgbClr val="EE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鋸切</a:t>
            </a: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加工，將工作物切斷。</a:t>
            </a:r>
            <a:endParaRPr lang="en-US" altLang="zh-TW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>
              <a:lnSpc>
                <a:spcPct val="150000"/>
              </a:lnSpc>
              <a:buClr>
                <a:srgbClr val="F3ECCD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藉由</a:t>
            </a:r>
            <a:r>
              <a:rPr lang="zh-TW" altLang="en-US" dirty="0">
                <a:solidFill>
                  <a:srgbClr val="EE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線鋸條</a:t>
            </a: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上的鋸齒刀鋒，不斷在材料上運動以達成切削作用。</a:t>
            </a:r>
            <a:endParaRPr lang="en-US" altLang="zh-TW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F00ECD-6E64-41F2-BFAD-8DA45F4C21EF}"/>
              </a:ext>
            </a:extLst>
          </p:cNvPr>
          <p:cNvSpPr/>
          <p:nvPr/>
        </p:nvSpPr>
        <p:spPr>
          <a:xfrm>
            <a:off x="8310135" y="1229011"/>
            <a:ext cx="419160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399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線鋸條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26AB8EB-22A5-4618-B7BA-FC16DE9D469F}"/>
              </a:ext>
            </a:extLst>
          </p:cNvPr>
          <p:cNvCxnSpPr>
            <a:cxnSpLocks/>
          </p:cNvCxnSpPr>
          <p:nvPr/>
        </p:nvCxnSpPr>
        <p:spPr>
          <a:xfrm>
            <a:off x="7703623" y="2184996"/>
            <a:ext cx="606512" cy="0"/>
          </a:xfrm>
          <a:prstGeom prst="line">
            <a:avLst/>
          </a:prstGeom>
          <a:ln w="381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802EE65-10A9-406E-BADC-2C373AEA5892}" type="slidenum">
              <a:rPr lang="zh-TW" altLang="en-US" b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pPr>
                <a:defRPr/>
              </a:pPr>
              <a:t>33</a:t>
            </a:fld>
            <a:endParaRPr lang="en-US" altLang="zh-TW" b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7878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72" y="1493811"/>
            <a:ext cx="5239275" cy="280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-1245" r="-1" b="1"/>
          <a:stretch/>
        </p:blipFill>
        <p:spPr bwMode="auto">
          <a:xfrm>
            <a:off x="3756472" y="1493811"/>
            <a:ext cx="5239276" cy="280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C7C79496-493E-4764-BBA5-6B5A01B9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7" y="1"/>
            <a:ext cx="7451996" cy="627984"/>
          </a:xfrm>
        </p:spPr>
        <p:txBody>
          <a:bodyPr/>
          <a:lstStyle/>
          <a:p>
            <a:r>
              <a:rPr lang="zh-TW" altLang="en-US" b="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電動加工機具：線鋸機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807D9D9F-D8BA-4843-B52F-96B14E48B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98" y="1011864"/>
            <a:ext cx="4157202" cy="4032836"/>
          </a:xfrm>
        </p:spPr>
        <p:txBody>
          <a:bodyPr/>
          <a:lstStyle/>
          <a:p>
            <a:pPr marL="85698" indent="0">
              <a:buNone/>
            </a:pP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馬達</a:t>
            </a: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旋轉</a:t>
            </a:r>
            <a:br>
              <a:rPr lang="en-US" altLang="zh-TW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</a:b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→帶動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曲柄</a:t>
            </a: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或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凸輪</a:t>
            </a:r>
            <a:br>
              <a:rPr lang="en-US" altLang="zh-TW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</a:b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→透過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連桿傳動</a:t>
            </a:r>
            <a:br>
              <a:rPr lang="en-US" altLang="zh-TW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</a:br>
            <a:r>
              <a:rPr lang="zh-TW" altLang="en-US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→鋸條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直線往復運動</a:t>
            </a:r>
            <a:endParaRPr lang="en-US" altLang="zh-TW" dirty="0">
              <a:solidFill>
                <a:srgbClr val="FF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802EE65-10A9-406E-BADC-2C373AEA5892}" type="slidenum">
              <a:rPr lang="zh-TW" altLang="en-US" b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pPr>
                <a:defRPr/>
              </a:pPr>
              <a:t>34</a:t>
            </a:fld>
            <a:endParaRPr lang="en-US" altLang="zh-TW" b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07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6B587-F3FD-61A2-BD6A-8897BF6AD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F7B58E-50DF-2DF6-793A-D971E2C12F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altLang="zh-TW" dirty="0">
                <a:solidFill>
                  <a:sysClr val="windowText" lastClr="000000"/>
                </a:solidFill>
              </a:rPr>
              <a:t>05-2 </a:t>
            </a:r>
            <a:r>
              <a:rPr lang="zh-TW" altLang="en-US" dirty="0">
                <a:solidFill>
                  <a:sysClr val="windowText" lastClr="000000"/>
                </a:solidFill>
              </a:rPr>
              <a:t>鑽孔</a:t>
            </a:r>
          </a:p>
        </p:txBody>
      </p:sp>
    </p:spTree>
    <p:extLst>
      <p:ext uri="{BB962C8B-B14F-4D97-AF65-F5344CB8AC3E}">
        <p14:creationId xmlns:p14="http://schemas.microsoft.com/office/powerpoint/2010/main" val="2512764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03438" y="2111252"/>
            <a:ext cx="3307326" cy="718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rgbClr val="800000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35043" y="2942303"/>
            <a:ext cx="88490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713692" y="2942303"/>
            <a:ext cx="7729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3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endParaRPr lang="zh-TW" altLang="en-US" sz="33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383553" y="2084765"/>
            <a:ext cx="47320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5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TW" altLang="en-US" sz="405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54692" y="2084420"/>
            <a:ext cx="4758034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latin typeface="Arial" panose="020B0604020202020204" pitchFamily="34" charset="0"/>
                <a:cs typeface="Arial" panose="020B0604020202020204" pitchFamily="34" charset="0"/>
              </a:rPr>
              <a:t>7 cm X 2(</a:t>
            </a:r>
            <a:r>
              <a:rPr lang="zh-TW" altLang="en-US" sz="4000" b="1" dirty="0">
                <a:latin typeface="華康中圓體" panose="020F0509000000000000" pitchFamily="49" charset="-128"/>
                <a:ea typeface="華康中圓體" panose="020F0509000000000000" pitchFamily="49" charset="-128"/>
                <a:cs typeface="Arial" panose="020B0604020202020204" pitchFamily="34" charset="0"/>
              </a:rPr>
              <a:t>一起鑽洞</a:t>
            </a:r>
            <a:r>
              <a:rPr lang="en-US" altLang="zh-TW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/>
            <a:r>
              <a:rPr lang="zh-TW" altLang="en-US" sz="4000" b="1" dirty="0">
                <a:solidFill>
                  <a:srgbClr val="800000"/>
                </a:solidFill>
                <a:latin typeface="華康中圓體" panose="020F0509000000000000" pitchFamily="49" charset="-128"/>
                <a:ea typeface="華康中圓體" panose="020F0509000000000000" pitchFamily="49" charset="-128"/>
                <a:cs typeface="Arial" panose="020B0604020202020204" pitchFamily="34" charset="0"/>
              </a:rPr>
              <a:t>沒打勾那面量</a:t>
            </a:r>
            <a:r>
              <a:rPr lang="en-US" altLang="zh-TW" sz="4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endParaRPr lang="zh-TW" altLang="en-US" sz="4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1899" y="363780"/>
            <a:ext cx="3794023" cy="718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rgbClr val="800000"/>
              </a:solidFill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171899" y="1226561"/>
            <a:ext cx="108399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62392" y="1226561"/>
            <a:ext cx="7729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3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endParaRPr lang="zh-TW" altLang="en-US" sz="33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089994" y="363780"/>
            <a:ext cx="47320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5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TW" altLang="en-US" sz="405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>
            <a:off x="2924930" y="1242257"/>
            <a:ext cx="108399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3115424" y="1242257"/>
            <a:ext cx="7729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3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endParaRPr lang="zh-TW" altLang="en-US" sz="33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717237" y="363780"/>
            <a:ext cx="47320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5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TW" altLang="en-US" sz="405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110421" y="381195"/>
            <a:ext cx="48590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latin typeface="Arial" panose="020B0604020202020204" pitchFamily="34" charset="0"/>
                <a:cs typeface="Arial" panose="020B0604020202020204" pitchFamily="34" charset="0"/>
              </a:rPr>
              <a:t>10cm</a:t>
            </a:r>
            <a:r>
              <a:rPr lang="zh-TW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 dirty="0">
                <a:latin typeface="Arial" panose="020B0604020202020204" pitchFamily="34" charset="0"/>
                <a:cs typeface="Arial" panose="020B0604020202020204" pitchFamily="34" charset="0"/>
              </a:rPr>
              <a:t>2(</a:t>
            </a:r>
            <a:r>
              <a:rPr lang="zh-TW" altLang="en-US" sz="4000" b="1" dirty="0">
                <a:latin typeface="華康中圓體" panose="020F0509000000000000" pitchFamily="49" charset="-128"/>
                <a:ea typeface="華康中圓體" panose="020F0509000000000000" pitchFamily="49" charset="-128"/>
                <a:cs typeface="Arial" panose="020B0604020202020204" pitchFamily="34" charset="0"/>
              </a:rPr>
              <a:t>一起鑽洞</a:t>
            </a:r>
            <a:r>
              <a:rPr lang="en-US" altLang="zh-TW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2055" y="3620610"/>
            <a:ext cx="3058709" cy="718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rgbClr val="80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254692" y="3679989"/>
            <a:ext cx="4690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2.2cm (</a:t>
            </a:r>
            <a:r>
              <a:rPr lang="zh-TW" altLang="en-US" sz="4000" b="1" u="sng" dirty="0">
                <a:solidFill>
                  <a:srgbClr val="F3ECCD"/>
                </a:solidFill>
                <a:highlight>
                  <a:srgbClr val="EE0000"/>
                </a:highlight>
                <a:latin typeface="華康中圓體" panose="020F0509000000000000" pitchFamily="49" charset="-128"/>
                <a:ea typeface="華康中圓體" panose="020F0509000000000000" pitchFamily="49" charset="-128"/>
                <a:cs typeface="Arial" panose="020B0604020202020204" pitchFamily="34" charset="0"/>
              </a:rPr>
              <a:t>先鑽洞再鋸</a:t>
            </a:r>
            <a:r>
              <a:rPr lang="en-US" altLang="zh-TW" sz="4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4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BDFE3FF-BF7C-4587-ABFC-960001937FB3}"/>
              </a:ext>
            </a:extLst>
          </p:cNvPr>
          <p:cNvCxnSpPr/>
          <p:nvPr/>
        </p:nvCxnSpPr>
        <p:spPr>
          <a:xfrm>
            <a:off x="2349904" y="3620609"/>
            <a:ext cx="1560860" cy="6924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C542E61B-9F71-4FB7-9ADD-28B2BDEBFF1E}"/>
              </a:ext>
            </a:extLst>
          </p:cNvPr>
          <p:cNvCxnSpPr>
            <a:cxnSpLocks/>
          </p:cNvCxnSpPr>
          <p:nvPr/>
        </p:nvCxnSpPr>
        <p:spPr>
          <a:xfrm flipV="1">
            <a:off x="2349904" y="3620610"/>
            <a:ext cx="1603866" cy="7189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542E61B-9F71-4FB7-9ADD-28B2BDEBFF1E}"/>
              </a:ext>
            </a:extLst>
          </p:cNvPr>
          <p:cNvCxnSpPr>
            <a:cxnSpLocks/>
          </p:cNvCxnSpPr>
          <p:nvPr/>
        </p:nvCxnSpPr>
        <p:spPr>
          <a:xfrm flipV="1">
            <a:off x="852055" y="3620610"/>
            <a:ext cx="1497849" cy="6924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7BDFE3FF-BF7C-4587-ABFC-960001937FB3}"/>
              </a:ext>
            </a:extLst>
          </p:cNvPr>
          <p:cNvCxnSpPr/>
          <p:nvPr/>
        </p:nvCxnSpPr>
        <p:spPr>
          <a:xfrm>
            <a:off x="809050" y="3633852"/>
            <a:ext cx="1560860" cy="6924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直線接點 4"/>
          <p:cNvCxnSpPr>
            <a:stCxn id="24" idx="0"/>
            <a:endCxn id="24" idx="2"/>
          </p:cNvCxnSpPr>
          <p:nvPr/>
        </p:nvCxnSpPr>
        <p:spPr>
          <a:xfrm>
            <a:off x="2381410" y="3620610"/>
            <a:ext cx="0" cy="7189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917552" y="4427575"/>
            <a:ext cx="138531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3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2.2cm</a:t>
            </a:r>
            <a:endParaRPr lang="zh-TW" altLang="en-US" sz="3300" dirty="0">
              <a:solidFill>
                <a:srgbClr val="8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503477" y="4427575"/>
            <a:ext cx="138531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3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2.2cm</a:t>
            </a:r>
            <a:endParaRPr lang="zh-TW" altLang="en-US" sz="33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17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431" y="794685"/>
            <a:ext cx="3305175" cy="2054225"/>
          </a:xfrm>
        </p:spPr>
      </p:pic>
      <p:sp>
        <p:nvSpPr>
          <p:cNvPr id="6" name="矩形 5"/>
          <p:cNvSpPr/>
          <p:nvPr/>
        </p:nvSpPr>
        <p:spPr>
          <a:xfrm>
            <a:off x="991533" y="148714"/>
            <a:ext cx="7160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Times New Roman" panose="02020603050405020304" pitchFamily="18" charset="0"/>
              </a:rPr>
              <a:t>兩塊疊合黏起來一起鑽孔，使孔洞對齊</a:t>
            </a:r>
            <a:endParaRPr lang="zh-TW" altLang="en-US" sz="3200" dirty="0">
              <a:solidFill>
                <a:srgbClr val="F3ECCD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173" y="3303367"/>
            <a:ext cx="2798867" cy="10354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" y="3303367"/>
            <a:ext cx="5357434" cy="111357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723892" y="448732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3ECCD"/>
                </a:solidFill>
                <a:highlight>
                  <a:srgbClr val="800000"/>
                </a:highlight>
                <a:latin typeface="華康中特圓體" panose="020F0809000000000000" pitchFamily="49" charset="-128"/>
                <a:ea typeface="華康中特圓體" panose="020F0809000000000000" pitchFamily="49" charset="-128"/>
                <a:cs typeface="Arial" panose="020B0604020202020204" pitchFamily="34" charset="0"/>
              </a:rPr>
              <a:t>2.2cm </a:t>
            </a:r>
            <a:r>
              <a:rPr lang="zh-TW" altLang="en-US" sz="3200" dirty="0">
                <a:solidFill>
                  <a:srgbClr val="F3ECCD"/>
                </a:solidFill>
                <a:highlight>
                  <a:srgbClr val="800000"/>
                </a:highlight>
                <a:latin typeface="華康中特圓體" panose="020F0809000000000000" pitchFamily="49" charset="-128"/>
                <a:ea typeface="華康中特圓體" panose="020F0809000000000000" pitchFamily="49" charset="-128"/>
                <a:cs typeface="Arial" panose="020B0604020202020204" pitchFamily="34" charset="0"/>
              </a:rPr>
              <a:t>先鑽洞</a:t>
            </a:r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Arial" panose="020B0604020202020204" pitchFamily="34" charset="0"/>
              </a:rPr>
              <a:t>再鋸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542E61B-9F71-4FB7-9ADD-28B2BDEBFF1E}"/>
              </a:ext>
            </a:extLst>
          </p:cNvPr>
          <p:cNvCxnSpPr>
            <a:cxnSpLocks/>
          </p:cNvCxnSpPr>
          <p:nvPr/>
        </p:nvCxnSpPr>
        <p:spPr>
          <a:xfrm flipV="1">
            <a:off x="615128" y="3516221"/>
            <a:ext cx="909740" cy="40291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BDFE3FF-BF7C-4587-ABFC-960001937FB3}"/>
              </a:ext>
            </a:extLst>
          </p:cNvPr>
          <p:cNvCxnSpPr/>
          <p:nvPr/>
        </p:nvCxnSpPr>
        <p:spPr>
          <a:xfrm>
            <a:off x="615128" y="3516222"/>
            <a:ext cx="909740" cy="428489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C542E61B-9F71-4FB7-9ADD-28B2BDEBFF1E}"/>
              </a:ext>
            </a:extLst>
          </p:cNvPr>
          <p:cNvCxnSpPr>
            <a:cxnSpLocks/>
          </p:cNvCxnSpPr>
          <p:nvPr/>
        </p:nvCxnSpPr>
        <p:spPr>
          <a:xfrm flipV="1">
            <a:off x="1549442" y="3516221"/>
            <a:ext cx="909740" cy="431865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7BDFE3FF-BF7C-4587-ABFC-960001937FB3}"/>
              </a:ext>
            </a:extLst>
          </p:cNvPr>
          <p:cNvCxnSpPr/>
          <p:nvPr/>
        </p:nvCxnSpPr>
        <p:spPr>
          <a:xfrm>
            <a:off x="1524868" y="3462813"/>
            <a:ext cx="934314" cy="481898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BFAE7DB-4032-4435-AB24-94BFCE18EB1E}"/>
              </a:ext>
            </a:extLst>
          </p:cNvPr>
          <p:cNvGrpSpPr/>
          <p:nvPr/>
        </p:nvGrpSpPr>
        <p:grpSpPr>
          <a:xfrm>
            <a:off x="241321" y="770531"/>
            <a:ext cx="3525982" cy="2091970"/>
            <a:chOff x="644237" y="655935"/>
            <a:chExt cx="3525982" cy="209197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237" y="655935"/>
              <a:ext cx="3525982" cy="2091970"/>
            </a:xfrm>
            <a:prstGeom prst="rect">
              <a:avLst/>
            </a:prstGeom>
          </p:spPr>
        </p:pic>
        <p:sp>
          <p:nvSpPr>
            <p:cNvPr id="35" name="橢圓 34"/>
            <p:cNvSpPr/>
            <p:nvPr/>
          </p:nvSpPr>
          <p:spPr>
            <a:xfrm>
              <a:off x="1082757" y="935472"/>
              <a:ext cx="136444" cy="136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36" name="橢圓 35"/>
            <p:cNvSpPr/>
            <p:nvPr/>
          </p:nvSpPr>
          <p:spPr>
            <a:xfrm>
              <a:off x="3489984" y="938577"/>
              <a:ext cx="136444" cy="136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37" name="橢圓 36"/>
            <p:cNvSpPr/>
            <p:nvPr/>
          </p:nvSpPr>
          <p:spPr>
            <a:xfrm>
              <a:off x="1168442" y="1854131"/>
              <a:ext cx="136444" cy="1364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pic>
        <p:nvPicPr>
          <p:cNvPr id="20" name="內容版面配置區 4">
            <a:extLst>
              <a:ext uri="{FF2B5EF4-FFF2-40B4-BE49-F238E27FC236}">
                <a16:creationId xmlns:a16="http://schemas.microsoft.com/office/drawing/2014/main" id="{3E552DFC-14E6-418A-844B-B491A1E92A5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322" y="1348003"/>
            <a:ext cx="2106017" cy="18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4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9" y="160090"/>
            <a:ext cx="2961075" cy="30195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219" y="160091"/>
            <a:ext cx="3037897" cy="30195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709" y="160091"/>
            <a:ext cx="3020291" cy="298253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0" y="3268083"/>
            <a:ext cx="335861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950" dirty="0">
                <a:solidFill>
                  <a:srgbClr val="F3ECCD"/>
                </a:solidFill>
                <a:highlight>
                  <a:srgbClr val="800000"/>
                </a:highlight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長邊放左邊</a:t>
            </a:r>
            <a:endParaRPr lang="en-US" altLang="zh-TW" sz="4950" dirty="0">
              <a:solidFill>
                <a:srgbClr val="F3ECCD"/>
              </a:solidFill>
              <a:highlight>
                <a:srgbClr val="800000"/>
              </a:highlight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r>
              <a:rPr lang="zh-TW" altLang="en-US" sz="4950" dirty="0">
                <a:solidFill>
                  <a:srgbClr val="F3ECCD"/>
                </a:solidFill>
                <a:highlight>
                  <a:srgbClr val="800000"/>
                </a:highlight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打勾對齊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342287" y="3233458"/>
            <a:ext cx="57246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54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10cm</a:t>
            </a:r>
            <a:r>
              <a:rPr lang="zh-TW" altLang="en-US" sz="54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打勾作記號</a:t>
            </a:r>
            <a:endParaRPr lang="en-US" altLang="zh-TW" sz="5400" dirty="0">
              <a:solidFill>
                <a:srgbClr val="F3ECCD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pPr algn="r"/>
            <a:r>
              <a:rPr lang="zh-TW" altLang="en-US" sz="54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對齊換邊照樣對齊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3116FB9-805B-4117-A582-A7147E50C26F}"/>
              </a:ext>
            </a:extLst>
          </p:cNvPr>
          <p:cNvSpPr txBox="1"/>
          <p:nvPr/>
        </p:nvSpPr>
        <p:spPr>
          <a:xfrm>
            <a:off x="1761765" y="2348621"/>
            <a:ext cx="1136850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950" dirty="0">
                <a:solidFill>
                  <a:srgbClr val="191919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7cm</a:t>
            </a:r>
            <a:endParaRPr lang="zh-TW" altLang="en-US" sz="4950" dirty="0">
              <a:solidFill>
                <a:srgbClr val="191919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FC5687A-D53F-4288-A6DB-867C55DED917}"/>
              </a:ext>
            </a:extLst>
          </p:cNvPr>
          <p:cNvSpPr txBox="1"/>
          <p:nvPr/>
        </p:nvSpPr>
        <p:spPr>
          <a:xfrm>
            <a:off x="4527345" y="2402461"/>
            <a:ext cx="1454244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950" dirty="0">
                <a:solidFill>
                  <a:srgbClr val="191919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10cm</a:t>
            </a:r>
            <a:endParaRPr lang="zh-TW" altLang="en-US" sz="4950" dirty="0">
              <a:solidFill>
                <a:srgbClr val="191919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355EEA5-7B55-4F94-996A-93B0C288E664}"/>
              </a:ext>
            </a:extLst>
          </p:cNvPr>
          <p:cNvSpPr txBox="1"/>
          <p:nvPr/>
        </p:nvSpPr>
        <p:spPr>
          <a:xfrm>
            <a:off x="7623837" y="2348621"/>
            <a:ext cx="1454244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950" dirty="0">
                <a:solidFill>
                  <a:srgbClr val="191919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10cm</a:t>
            </a:r>
            <a:endParaRPr lang="zh-TW" altLang="en-US" sz="4950" dirty="0">
              <a:solidFill>
                <a:srgbClr val="191919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5682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BAB55CD-8270-2449-9C8F-07D7C2775C8C}"/>
              </a:ext>
            </a:extLst>
          </p:cNvPr>
          <p:cNvSpPr/>
          <p:nvPr/>
        </p:nvSpPr>
        <p:spPr>
          <a:xfrm>
            <a:off x="5339444" y="808265"/>
            <a:ext cx="432707" cy="24737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D83D1D4-FA03-364C-B652-B79173F221FD}"/>
              </a:ext>
            </a:extLst>
          </p:cNvPr>
          <p:cNvSpPr/>
          <p:nvPr/>
        </p:nvSpPr>
        <p:spPr>
          <a:xfrm>
            <a:off x="6915150" y="808265"/>
            <a:ext cx="432707" cy="24737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88A6C7F-1ADC-C84B-BC35-FE18EE165BC7}"/>
              </a:ext>
            </a:extLst>
          </p:cNvPr>
          <p:cNvSpPr/>
          <p:nvPr/>
        </p:nvSpPr>
        <p:spPr>
          <a:xfrm>
            <a:off x="5772151" y="808265"/>
            <a:ext cx="1142999" cy="440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AC3375-1CBD-594D-ABFB-D2031C4D8B1D}"/>
              </a:ext>
            </a:extLst>
          </p:cNvPr>
          <p:cNvSpPr/>
          <p:nvPr/>
        </p:nvSpPr>
        <p:spPr>
          <a:xfrm>
            <a:off x="7347857" y="1824718"/>
            <a:ext cx="816430" cy="440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5A2076-6C6C-CA4A-9D42-B4EAB2C73D42}"/>
              </a:ext>
            </a:extLst>
          </p:cNvPr>
          <p:cNvSpPr/>
          <p:nvPr/>
        </p:nvSpPr>
        <p:spPr>
          <a:xfrm>
            <a:off x="7347857" y="3079978"/>
            <a:ext cx="816430" cy="440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B3A6E2E-0DC5-2042-A13F-31C6868D3803}"/>
              </a:ext>
            </a:extLst>
          </p:cNvPr>
          <p:cNvSpPr/>
          <p:nvPr/>
        </p:nvSpPr>
        <p:spPr>
          <a:xfrm>
            <a:off x="5339444" y="3282043"/>
            <a:ext cx="432707" cy="440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B47EA6B-3157-7046-A2F2-8E2A3DFC0722}"/>
              </a:ext>
            </a:extLst>
          </p:cNvPr>
          <p:cNvSpPr/>
          <p:nvPr/>
        </p:nvSpPr>
        <p:spPr>
          <a:xfrm>
            <a:off x="6915149" y="3282043"/>
            <a:ext cx="432707" cy="440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2AB04E-2F82-1D4F-8E7F-00682C1F8CC2}"/>
              </a:ext>
            </a:extLst>
          </p:cNvPr>
          <p:cNvSpPr/>
          <p:nvPr/>
        </p:nvSpPr>
        <p:spPr>
          <a:xfrm rot="16200000">
            <a:off x="6284458" y="2128836"/>
            <a:ext cx="432707" cy="36208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 </a:t>
            </a:r>
            <a:endParaRPr kumimoji="1" lang="zh-TW" altLang="en-US" sz="1050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6E4B776-3B9B-1C4D-824C-FDAEB7AE8D0F}"/>
              </a:ext>
            </a:extLst>
          </p:cNvPr>
          <p:cNvSpPr txBox="1"/>
          <p:nvPr/>
        </p:nvSpPr>
        <p:spPr>
          <a:xfrm>
            <a:off x="6022180" y="179497"/>
            <a:ext cx="757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endParaRPr kumimoji="1"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5CE8894-5E16-0F48-AAD2-41791E54A939}"/>
              </a:ext>
            </a:extLst>
          </p:cNvPr>
          <p:cNvSpPr txBox="1"/>
          <p:nvPr/>
        </p:nvSpPr>
        <p:spPr>
          <a:xfrm>
            <a:off x="7405007" y="1281439"/>
            <a:ext cx="757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22</a:t>
            </a:r>
            <a:endParaRPr kumimoji="1"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093F6426-4C54-7746-B094-8D25EE6C3F0C}"/>
              </a:ext>
            </a:extLst>
          </p:cNvPr>
          <p:cNvSpPr txBox="1"/>
          <p:nvPr/>
        </p:nvSpPr>
        <p:spPr>
          <a:xfrm>
            <a:off x="4587876" y="1905339"/>
            <a:ext cx="757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70</a:t>
            </a:r>
            <a:endParaRPr kumimoji="1"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193D3BB-0121-CC46-B6C8-C765A413DF16}"/>
              </a:ext>
            </a:extLst>
          </p:cNvPr>
          <p:cNvSpPr txBox="1"/>
          <p:nvPr/>
        </p:nvSpPr>
        <p:spPr>
          <a:xfrm>
            <a:off x="6080093" y="4370047"/>
            <a:ext cx="927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</a:t>
            </a:r>
            <a:endParaRPr kumimoji="1"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6E996965-EF8D-104E-BF69-732595C3F2A2}"/>
              </a:ext>
            </a:extLst>
          </p:cNvPr>
          <p:cNvSpPr/>
          <p:nvPr/>
        </p:nvSpPr>
        <p:spPr>
          <a:xfrm>
            <a:off x="5105229" y="3879289"/>
            <a:ext cx="139814" cy="139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41C33C4E-0611-DD47-BB79-D11E6971A8BD}"/>
              </a:ext>
            </a:extLst>
          </p:cNvPr>
          <p:cNvSpPr/>
          <p:nvPr/>
        </p:nvSpPr>
        <p:spPr>
          <a:xfrm>
            <a:off x="7690760" y="3877525"/>
            <a:ext cx="139814" cy="139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637B03D-50A2-354B-B27A-5434098B8428}"/>
              </a:ext>
            </a:extLst>
          </p:cNvPr>
          <p:cNvSpPr txBox="1"/>
          <p:nvPr/>
        </p:nvSpPr>
        <p:spPr>
          <a:xfrm>
            <a:off x="4647321" y="4254619"/>
            <a:ext cx="757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7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B2CA0D57-2903-0D4D-8F9C-E8015D372BDB}"/>
              </a:ext>
            </a:extLst>
          </p:cNvPr>
          <p:cNvSpPr txBox="1"/>
          <p:nvPr/>
        </p:nvSpPr>
        <p:spPr>
          <a:xfrm>
            <a:off x="7712951" y="4207906"/>
            <a:ext cx="7572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7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7204D5FC-02CE-E24F-B492-3193FB13D6A3}"/>
              </a:ext>
            </a:extLst>
          </p:cNvPr>
          <p:cNvCxnSpPr>
            <a:cxnSpLocks/>
            <a:stCxn id="19" idx="0"/>
          </p:cNvCxnSpPr>
          <p:nvPr/>
        </p:nvCxnSpPr>
        <p:spPr>
          <a:xfrm>
            <a:off x="7756072" y="1824718"/>
            <a:ext cx="9186" cy="18981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8F2929B4-089D-3F4A-A0FA-35A899F8C77C}"/>
              </a:ext>
            </a:extLst>
          </p:cNvPr>
          <p:cNvCxnSpPr>
            <a:cxnSpLocks/>
          </p:cNvCxnSpPr>
          <p:nvPr/>
        </p:nvCxnSpPr>
        <p:spPr>
          <a:xfrm>
            <a:off x="4882242" y="1314449"/>
            <a:ext cx="27166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直線箭頭接點 57">
            <a:extLst>
              <a:ext uri="{FF2B5EF4-FFF2-40B4-BE49-F238E27FC236}">
                <a16:creationId xmlns:a16="http://schemas.microsoft.com/office/drawing/2014/main" id="{3178ADD8-1A02-7646-A5AF-88DE61461866}"/>
              </a:ext>
            </a:extLst>
          </p:cNvPr>
          <p:cNvCxnSpPr/>
          <p:nvPr/>
        </p:nvCxnSpPr>
        <p:spPr>
          <a:xfrm>
            <a:off x="5772151" y="698165"/>
            <a:ext cx="114299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直線箭頭接點 58">
            <a:extLst>
              <a:ext uri="{FF2B5EF4-FFF2-40B4-BE49-F238E27FC236}">
                <a16:creationId xmlns:a16="http://schemas.microsoft.com/office/drawing/2014/main" id="{8D8D07A5-1817-634F-B5B6-0C08B3669736}"/>
              </a:ext>
            </a:extLst>
          </p:cNvPr>
          <p:cNvCxnSpPr>
            <a:cxnSpLocks/>
          </p:cNvCxnSpPr>
          <p:nvPr/>
        </p:nvCxnSpPr>
        <p:spPr>
          <a:xfrm>
            <a:off x="7382561" y="1737992"/>
            <a:ext cx="779684" cy="732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直線箭頭接點 61">
            <a:extLst>
              <a:ext uri="{FF2B5EF4-FFF2-40B4-BE49-F238E27FC236}">
                <a16:creationId xmlns:a16="http://schemas.microsoft.com/office/drawing/2014/main" id="{60A3EF12-237D-BF43-8BD7-A3E5121CD0BC}"/>
              </a:ext>
            </a:extLst>
          </p:cNvPr>
          <p:cNvCxnSpPr>
            <a:cxnSpLocks/>
          </p:cNvCxnSpPr>
          <p:nvPr/>
        </p:nvCxnSpPr>
        <p:spPr>
          <a:xfrm>
            <a:off x="5243766" y="782810"/>
            <a:ext cx="2299" cy="251760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直線箭頭接點 69">
            <a:extLst>
              <a:ext uri="{FF2B5EF4-FFF2-40B4-BE49-F238E27FC236}">
                <a16:creationId xmlns:a16="http://schemas.microsoft.com/office/drawing/2014/main" id="{AF64952E-6573-714B-94A3-D4037DE2DD1B}"/>
              </a:ext>
            </a:extLst>
          </p:cNvPr>
          <p:cNvCxnSpPr>
            <a:cxnSpLocks/>
          </p:cNvCxnSpPr>
          <p:nvPr/>
        </p:nvCxnSpPr>
        <p:spPr>
          <a:xfrm>
            <a:off x="4690380" y="4143491"/>
            <a:ext cx="48475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直線箭頭接點 71">
            <a:extLst>
              <a:ext uri="{FF2B5EF4-FFF2-40B4-BE49-F238E27FC236}">
                <a16:creationId xmlns:a16="http://schemas.microsoft.com/office/drawing/2014/main" id="{5F99E224-677A-E942-B809-0D556BB321C6}"/>
              </a:ext>
            </a:extLst>
          </p:cNvPr>
          <p:cNvCxnSpPr>
            <a:cxnSpLocks/>
          </p:cNvCxnSpPr>
          <p:nvPr/>
        </p:nvCxnSpPr>
        <p:spPr>
          <a:xfrm>
            <a:off x="7737702" y="4123197"/>
            <a:ext cx="573541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直線箭頭接點 74">
            <a:extLst>
              <a:ext uri="{FF2B5EF4-FFF2-40B4-BE49-F238E27FC236}">
                <a16:creationId xmlns:a16="http://schemas.microsoft.com/office/drawing/2014/main" id="{A3FD6066-6FBD-8A4D-9163-3A94A125CD84}"/>
              </a:ext>
            </a:extLst>
          </p:cNvPr>
          <p:cNvCxnSpPr>
            <a:cxnSpLocks/>
          </p:cNvCxnSpPr>
          <p:nvPr/>
        </p:nvCxnSpPr>
        <p:spPr>
          <a:xfrm>
            <a:off x="4672267" y="4234326"/>
            <a:ext cx="363897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直線箭頭接點 76">
            <a:extLst>
              <a:ext uri="{FF2B5EF4-FFF2-40B4-BE49-F238E27FC236}">
                <a16:creationId xmlns:a16="http://schemas.microsoft.com/office/drawing/2014/main" id="{EA66955B-E03C-4343-883F-CEE47E78F026}"/>
              </a:ext>
            </a:extLst>
          </p:cNvPr>
          <p:cNvCxnSpPr>
            <a:cxnSpLocks/>
          </p:cNvCxnSpPr>
          <p:nvPr/>
        </p:nvCxnSpPr>
        <p:spPr>
          <a:xfrm>
            <a:off x="5105228" y="792113"/>
            <a:ext cx="0" cy="47317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5A033E1D-9DBB-144F-B272-5E6467312556}"/>
              </a:ext>
            </a:extLst>
          </p:cNvPr>
          <p:cNvSpPr txBox="1"/>
          <p:nvPr/>
        </p:nvSpPr>
        <p:spPr>
          <a:xfrm>
            <a:off x="4336768" y="759160"/>
            <a:ext cx="757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</a:t>
            </a:r>
            <a:endParaRPr kumimoji="1"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82" name="直線箭頭接點 81">
            <a:extLst>
              <a:ext uri="{FF2B5EF4-FFF2-40B4-BE49-F238E27FC236}">
                <a16:creationId xmlns:a16="http://schemas.microsoft.com/office/drawing/2014/main" id="{8C646E85-A3B7-DE42-B1A7-032083734096}"/>
              </a:ext>
            </a:extLst>
          </p:cNvPr>
          <p:cNvCxnSpPr>
            <a:cxnSpLocks/>
          </p:cNvCxnSpPr>
          <p:nvPr/>
        </p:nvCxnSpPr>
        <p:spPr>
          <a:xfrm>
            <a:off x="7788729" y="2328947"/>
            <a:ext cx="38474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6C45B014-3DE0-4344-85A7-66D4D6F2D3CC}"/>
              </a:ext>
            </a:extLst>
          </p:cNvPr>
          <p:cNvSpPr txBox="1"/>
          <p:nvPr/>
        </p:nvSpPr>
        <p:spPr>
          <a:xfrm>
            <a:off x="7716274" y="2328628"/>
            <a:ext cx="757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endParaRPr kumimoji="1" lang="zh-TW" altLang="en-US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C50FC168-B1C8-A94B-91C2-832533EA04FE}"/>
              </a:ext>
            </a:extLst>
          </p:cNvPr>
          <p:cNvSpPr/>
          <p:nvPr/>
        </p:nvSpPr>
        <p:spPr>
          <a:xfrm>
            <a:off x="2147207" y="940932"/>
            <a:ext cx="432707" cy="248194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 dirty="0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C6F0FB6-C33A-5B44-B713-36113AEFD9FB}"/>
              </a:ext>
            </a:extLst>
          </p:cNvPr>
          <p:cNvSpPr/>
          <p:nvPr/>
        </p:nvSpPr>
        <p:spPr>
          <a:xfrm>
            <a:off x="2147207" y="1973714"/>
            <a:ext cx="424543" cy="416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 dirty="0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32323DC-2A2F-424D-863A-95E68A2596AF}"/>
              </a:ext>
            </a:extLst>
          </p:cNvPr>
          <p:cNvSpPr/>
          <p:nvPr/>
        </p:nvSpPr>
        <p:spPr>
          <a:xfrm>
            <a:off x="1104224" y="3422875"/>
            <a:ext cx="2518674" cy="416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F4C6360D-08B9-264B-848F-8B5F5EC71D07}"/>
              </a:ext>
            </a:extLst>
          </p:cNvPr>
          <p:cNvSpPr/>
          <p:nvPr/>
        </p:nvSpPr>
        <p:spPr>
          <a:xfrm>
            <a:off x="1104224" y="3871906"/>
            <a:ext cx="424543" cy="4163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 dirty="0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5459DD39-FB66-5B4C-9F4E-8F3C4A21020B}"/>
              </a:ext>
            </a:extLst>
          </p:cNvPr>
          <p:cNvSpPr/>
          <p:nvPr/>
        </p:nvSpPr>
        <p:spPr>
          <a:xfrm>
            <a:off x="3198355" y="3873951"/>
            <a:ext cx="424543" cy="4163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B7E33FDF-BC32-004C-9777-BAA4F4030F27}"/>
              </a:ext>
            </a:extLst>
          </p:cNvPr>
          <p:cNvSpPr/>
          <p:nvPr/>
        </p:nvSpPr>
        <p:spPr>
          <a:xfrm>
            <a:off x="2297735" y="1389182"/>
            <a:ext cx="139814" cy="1398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/>
          </a:p>
        </p:txBody>
      </p:sp>
      <p:cxnSp>
        <p:nvCxnSpPr>
          <p:cNvPr id="94" name="直線箭頭接點 93">
            <a:extLst>
              <a:ext uri="{FF2B5EF4-FFF2-40B4-BE49-F238E27FC236}">
                <a16:creationId xmlns:a16="http://schemas.microsoft.com/office/drawing/2014/main" id="{2485A95C-8238-F841-8F5A-83A4EA928433}"/>
              </a:ext>
            </a:extLst>
          </p:cNvPr>
          <p:cNvCxnSpPr>
            <a:cxnSpLocks/>
          </p:cNvCxnSpPr>
          <p:nvPr/>
        </p:nvCxnSpPr>
        <p:spPr>
          <a:xfrm>
            <a:off x="1098227" y="4370047"/>
            <a:ext cx="251867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27098056-A0A4-C149-A223-126E7E6A59DA}"/>
              </a:ext>
            </a:extLst>
          </p:cNvPr>
          <p:cNvSpPr txBox="1"/>
          <p:nvPr/>
        </p:nvSpPr>
        <p:spPr>
          <a:xfrm>
            <a:off x="2039880" y="4370047"/>
            <a:ext cx="757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56</a:t>
            </a:r>
          </a:p>
        </p:txBody>
      </p: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0350D7FA-1E5B-E347-AF57-8D2E14E9B5E7}"/>
              </a:ext>
            </a:extLst>
          </p:cNvPr>
          <p:cNvCxnSpPr>
            <a:cxnSpLocks/>
          </p:cNvCxnSpPr>
          <p:nvPr/>
        </p:nvCxnSpPr>
        <p:spPr>
          <a:xfrm>
            <a:off x="1005226" y="4071929"/>
            <a:ext cx="27166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直線箭頭接點 97">
            <a:extLst>
              <a:ext uri="{FF2B5EF4-FFF2-40B4-BE49-F238E27FC236}">
                <a16:creationId xmlns:a16="http://schemas.microsoft.com/office/drawing/2014/main" id="{2754C513-546F-0044-81BD-8C4E63F90658}"/>
              </a:ext>
            </a:extLst>
          </p:cNvPr>
          <p:cNvCxnSpPr>
            <a:cxnSpLocks/>
          </p:cNvCxnSpPr>
          <p:nvPr/>
        </p:nvCxnSpPr>
        <p:spPr>
          <a:xfrm>
            <a:off x="1005227" y="3404350"/>
            <a:ext cx="0" cy="61298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A486DB8E-B76A-CC4D-86D9-ADF881587A58}"/>
              </a:ext>
            </a:extLst>
          </p:cNvPr>
          <p:cNvSpPr txBox="1"/>
          <p:nvPr/>
        </p:nvSpPr>
        <p:spPr>
          <a:xfrm>
            <a:off x="513338" y="3463341"/>
            <a:ext cx="415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</a:p>
        </p:txBody>
      </p: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9AD94FB9-C9B2-124A-9BB4-D13454EA7BC5}"/>
              </a:ext>
            </a:extLst>
          </p:cNvPr>
          <p:cNvCxnSpPr>
            <a:cxnSpLocks/>
          </p:cNvCxnSpPr>
          <p:nvPr/>
        </p:nvCxnSpPr>
        <p:spPr>
          <a:xfrm>
            <a:off x="2357564" y="1761673"/>
            <a:ext cx="0" cy="21801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圖片 42">
            <a:extLst>
              <a:ext uri="{FF2B5EF4-FFF2-40B4-BE49-F238E27FC236}">
                <a16:creationId xmlns:a16="http://schemas.microsoft.com/office/drawing/2014/main" id="{C639CF33-47F1-4E4D-8CED-BC1D636804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12" y="-140240"/>
            <a:ext cx="2108114" cy="21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>
            <a:spLocks noGrp="1"/>
          </p:cNvSpPr>
          <p:nvPr>
            <p:ph type="title"/>
          </p:nvPr>
        </p:nvSpPr>
        <p:spPr>
          <a:xfrm>
            <a:off x="364820" y="177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歷屆作品</a:t>
            </a:r>
            <a:endParaRPr dirty="0"/>
          </a:p>
        </p:txBody>
      </p:sp>
      <p:pic>
        <p:nvPicPr>
          <p:cNvPr id="360" name="Google Shape;360;p40"/>
          <p:cNvPicPr preferRelativeResize="0">
            <a:picLocks noGrp="1"/>
          </p:cNvPicPr>
          <p:nvPr>
            <p:ph type="pic" idx="7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7075"/>
            <a:ext cx="9144003" cy="1200599"/>
          </a:xfrm>
          <a:prstGeom prst="rect">
            <a:avLst/>
          </a:prstGeom>
        </p:spPr>
      </p:pic>
      <p:sp>
        <p:nvSpPr>
          <p:cNvPr id="361" name="Google Shape;361;p40"/>
          <p:cNvSpPr/>
          <p:nvPr/>
        </p:nvSpPr>
        <p:spPr>
          <a:xfrm rot="10800000">
            <a:off x="8146910" y="-137825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0"/>
          <p:cNvSpPr/>
          <p:nvPr/>
        </p:nvSpPr>
        <p:spPr>
          <a:xfrm>
            <a:off x="4668425" y="4324700"/>
            <a:ext cx="279300" cy="279300"/>
          </a:xfrm>
          <a:prstGeom prst="diamond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0"/>
          <p:cNvSpPr/>
          <p:nvPr/>
        </p:nvSpPr>
        <p:spPr>
          <a:xfrm>
            <a:off x="5491425" y="101772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4" name="Google Shape;364;p40"/>
          <p:cNvCxnSpPr>
            <a:cxnSpLocks/>
          </p:cNvCxnSpPr>
          <p:nvPr/>
        </p:nvCxnSpPr>
        <p:spPr>
          <a:xfrm>
            <a:off x="239200" y="867006"/>
            <a:ext cx="211103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40"/>
          <p:cNvSpPr/>
          <p:nvPr/>
        </p:nvSpPr>
        <p:spPr>
          <a:xfrm>
            <a:off x="6461600" y="416707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內容版面配置區 14">
            <a:extLst>
              <a:ext uri="{FF2B5EF4-FFF2-40B4-BE49-F238E27FC236}">
                <a16:creationId xmlns:a16="http://schemas.microsoft.com/office/drawing/2014/main" id="{5A39B3A5-B987-44A6-BFC1-DD2B99332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719" y="1022576"/>
            <a:ext cx="2647116" cy="297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07BB9B6-89DF-49F7-B01D-549451EFC5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971" y="1016205"/>
            <a:ext cx="2675519" cy="297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9980F1F-6CD5-43F2-AD98-DB57F7B907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9637" y="1022621"/>
            <a:ext cx="2735781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44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群組 58">
            <a:extLst>
              <a:ext uri="{FF2B5EF4-FFF2-40B4-BE49-F238E27FC236}">
                <a16:creationId xmlns:a16="http://schemas.microsoft.com/office/drawing/2014/main" id="{2FCE281A-A5C6-4A56-9007-46457658835C}"/>
              </a:ext>
            </a:extLst>
          </p:cNvPr>
          <p:cNvGrpSpPr/>
          <p:nvPr/>
        </p:nvGrpSpPr>
        <p:grpSpPr>
          <a:xfrm>
            <a:off x="260688" y="683079"/>
            <a:ext cx="3237511" cy="4335146"/>
            <a:chOff x="841835" y="754783"/>
            <a:chExt cx="4316681" cy="578019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1EFD8CC-A0D3-437C-944C-0CAD4658B433}"/>
                </a:ext>
              </a:extLst>
            </p:cNvPr>
            <p:cNvSpPr/>
            <p:nvPr/>
          </p:nvSpPr>
          <p:spPr>
            <a:xfrm>
              <a:off x="2489747" y="971029"/>
              <a:ext cx="609404" cy="32908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7B97A1B-2C68-423C-B166-21D5B6BB4BDB}"/>
                </a:ext>
              </a:extLst>
            </p:cNvPr>
            <p:cNvSpPr/>
            <p:nvPr/>
          </p:nvSpPr>
          <p:spPr>
            <a:xfrm>
              <a:off x="2489747" y="2311855"/>
              <a:ext cx="609404" cy="609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2625CF0-7B19-4997-B7D0-E8E4163AE659}"/>
                </a:ext>
              </a:extLst>
            </p:cNvPr>
            <p:cNvSpPr/>
            <p:nvPr/>
          </p:nvSpPr>
          <p:spPr>
            <a:xfrm>
              <a:off x="1111814" y="4885884"/>
              <a:ext cx="609404" cy="609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B84FD53-7D90-4198-BABB-97A98F4B9AB7}"/>
                </a:ext>
              </a:extLst>
            </p:cNvPr>
            <p:cNvSpPr/>
            <p:nvPr/>
          </p:nvSpPr>
          <p:spPr>
            <a:xfrm>
              <a:off x="3800152" y="4883446"/>
              <a:ext cx="609404" cy="609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FB53BA3-B0AD-4FE5-8B25-7A9668FE1A75}"/>
                </a:ext>
              </a:extLst>
            </p:cNvPr>
            <p:cNvSpPr/>
            <p:nvPr/>
          </p:nvSpPr>
          <p:spPr>
            <a:xfrm rot="5400000">
              <a:off x="2452515" y="2921133"/>
              <a:ext cx="609404" cy="32908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F125BD4F-7086-4435-8728-43B909668E12}"/>
                </a:ext>
              </a:extLst>
            </p:cNvPr>
            <p:cNvSpPr/>
            <p:nvPr/>
          </p:nvSpPr>
          <p:spPr>
            <a:xfrm>
              <a:off x="2666679" y="1446913"/>
              <a:ext cx="255539" cy="2555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6EAAEE9-7CEE-435E-B682-E3AF7577C45C}"/>
                </a:ext>
              </a:extLst>
            </p:cNvPr>
            <p:cNvSpPr/>
            <p:nvPr/>
          </p:nvSpPr>
          <p:spPr>
            <a:xfrm rot="16200000">
              <a:off x="841836" y="3249915"/>
              <a:ext cx="3900209" cy="794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FE11DFC-DCF3-49D4-A87C-A2E8B3B346D0}"/>
                </a:ext>
              </a:extLst>
            </p:cNvPr>
            <p:cNvSpPr/>
            <p:nvPr/>
          </p:nvSpPr>
          <p:spPr>
            <a:xfrm>
              <a:off x="841835" y="5082122"/>
              <a:ext cx="3900209" cy="794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805FAA83-460A-4740-B5C5-1943FF57092E}"/>
                </a:ext>
              </a:extLst>
            </p:cNvPr>
            <p:cNvSpPr txBox="1"/>
            <p:nvPr/>
          </p:nvSpPr>
          <p:spPr>
            <a:xfrm>
              <a:off x="3767236" y="754783"/>
              <a:ext cx="13912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Ø2.50</a:t>
              </a:r>
              <a:endParaRPr lang="zh-TW" altLang="en-US" sz="24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E0F3EFAC-F8F5-43FF-B8DB-67331D69ED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0586" y="1194700"/>
              <a:ext cx="669566" cy="2897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FFC6A82D-76D7-4582-9B7E-2F79B50043DA}"/>
                </a:ext>
              </a:extLst>
            </p:cNvPr>
            <p:cNvCxnSpPr/>
            <p:nvPr/>
          </p:nvCxnSpPr>
          <p:spPr>
            <a:xfrm>
              <a:off x="1111813" y="5781368"/>
              <a:ext cx="33510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B25F9CB-BFEF-4488-81B9-5E80F20C97A7}"/>
                </a:ext>
              </a:extLst>
            </p:cNvPr>
            <p:cNvSpPr txBox="1"/>
            <p:nvPr/>
          </p:nvSpPr>
          <p:spPr>
            <a:xfrm>
              <a:off x="2074090" y="5919425"/>
              <a:ext cx="139128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56.00</a:t>
              </a:r>
              <a:endParaRPr lang="zh-TW" altLang="en-US" sz="24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B070BA1F-50D9-43C5-B21C-BD9222CC55A6}"/>
              </a:ext>
            </a:extLst>
          </p:cNvPr>
          <p:cNvGrpSpPr/>
          <p:nvPr/>
        </p:nvGrpSpPr>
        <p:grpSpPr>
          <a:xfrm>
            <a:off x="3599555" y="158311"/>
            <a:ext cx="5204395" cy="4874939"/>
            <a:chOff x="4429547" y="120795"/>
            <a:chExt cx="6939193" cy="649991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88DD47A-BE73-4C0E-9EEF-78496199C510}"/>
                </a:ext>
              </a:extLst>
            </p:cNvPr>
            <p:cNvSpPr/>
            <p:nvPr/>
          </p:nvSpPr>
          <p:spPr>
            <a:xfrm>
              <a:off x="6798475" y="971029"/>
              <a:ext cx="609404" cy="32908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3B21E92-C2B2-45AB-AEC2-D1BF34304921}"/>
                </a:ext>
              </a:extLst>
            </p:cNvPr>
            <p:cNvSpPr/>
            <p:nvPr/>
          </p:nvSpPr>
          <p:spPr>
            <a:xfrm>
              <a:off x="8799159" y="971027"/>
              <a:ext cx="609404" cy="32908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A004CE0-DBEC-486B-9F9D-CC7A594A5D05}"/>
                </a:ext>
              </a:extLst>
            </p:cNvPr>
            <p:cNvSpPr/>
            <p:nvPr/>
          </p:nvSpPr>
          <p:spPr>
            <a:xfrm>
              <a:off x="7407878" y="971028"/>
              <a:ext cx="1391281" cy="5847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ECF5C72-7AE0-40A7-B7D2-54BE189B5A68}"/>
                </a:ext>
              </a:extLst>
            </p:cNvPr>
            <p:cNvSpPr/>
            <p:nvPr/>
          </p:nvSpPr>
          <p:spPr>
            <a:xfrm>
              <a:off x="6800308" y="4277936"/>
              <a:ext cx="609404" cy="609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BB36E79-8FAF-4737-9025-E784090F2A1D}"/>
                </a:ext>
              </a:extLst>
            </p:cNvPr>
            <p:cNvSpPr/>
            <p:nvPr/>
          </p:nvSpPr>
          <p:spPr>
            <a:xfrm>
              <a:off x="8799159" y="4274293"/>
              <a:ext cx="609404" cy="609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E4231A0-41A9-4B9B-AF2A-FCF3EC8BF2E4}"/>
                </a:ext>
              </a:extLst>
            </p:cNvPr>
            <p:cNvSpPr/>
            <p:nvPr/>
          </p:nvSpPr>
          <p:spPr>
            <a:xfrm>
              <a:off x="9408563" y="2146569"/>
              <a:ext cx="797321" cy="5847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CFC3E82-F8D3-4948-B9DB-C115114BD87D}"/>
                </a:ext>
              </a:extLst>
            </p:cNvPr>
            <p:cNvSpPr/>
            <p:nvPr/>
          </p:nvSpPr>
          <p:spPr>
            <a:xfrm>
              <a:off x="9408563" y="3677058"/>
              <a:ext cx="797321" cy="5847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8081E3F-0C36-44B6-9B57-C740A9575D43}"/>
                </a:ext>
              </a:extLst>
            </p:cNvPr>
            <p:cNvSpPr/>
            <p:nvPr/>
          </p:nvSpPr>
          <p:spPr>
            <a:xfrm rot="5400000">
              <a:off x="7829033" y="2975240"/>
              <a:ext cx="609404" cy="44392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C2ABFBC-5AC4-44C1-9D3E-189BF9ACDE3E}"/>
                </a:ext>
              </a:extLst>
            </p:cNvPr>
            <p:cNvSpPr/>
            <p:nvPr/>
          </p:nvSpPr>
          <p:spPr>
            <a:xfrm>
              <a:off x="6153414" y="1731124"/>
              <a:ext cx="3548840" cy="976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738BCA2-A5D3-41B1-A0B3-BBEBAEC0D251}"/>
                </a:ext>
              </a:extLst>
            </p:cNvPr>
            <p:cNvSpPr/>
            <p:nvPr/>
          </p:nvSpPr>
          <p:spPr>
            <a:xfrm rot="5400000">
              <a:off x="8191822" y="3298967"/>
              <a:ext cx="3342253" cy="805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7CD01A29-34CC-4474-BAC5-B486D232B7EC}"/>
                </a:ext>
              </a:extLst>
            </p:cNvPr>
            <p:cNvSpPr/>
            <p:nvPr/>
          </p:nvSpPr>
          <p:spPr>
            <a:xfrm>
              <a:off x="6322507" y="5146873"/>
              <a:ext cx="161020" cy="1610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5C55D4C3-2122-4E92-9363-9C1C82443E6F}"/>
                </a:ext>
              </a:extLst>
            </p:cNvPr>
            <p:cNvSpPr/>
            <p:nvPr/>
          </p:nvSpPr>
          <p:spPr>
            <a:xfrm>
              <a:off x="9773894" y="5148444"/>
              <a:ext cx="161020" cy="16102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rgbClr val="F3ECCD"/>
                </a:solidFill>
              </a:endParaRPr>
            </a:p>
          </p:txBody>
        </p: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B486B866-F91F-47D9-B410-6E662DB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5914102" y="5742039"/>
              <a:ext cx="4439266" cy="3932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C50A2A6C-2230-468B-8737-21199DA6E534}"/>
                </a:ext>
              </a:extLst>
            </p:cNvPr>
            <p:cNvSpPr txBox="1"/>
            <p:nvPr/>
          </p:nvSpPr>
          <p:spPr>
            <a:xfrm>
              <a:off x="7481619" y="5889930"/>
              <a:ext cx="16959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100.00</a:t>
              </a:r>
              <a:endParaRPr lang="zh-TW" altLang="en-US" sz="18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0BF1F723-45ED-4B03-BB40-0B262C507763}"/>
                </a:ext>
              </a:extLst>
            </p:cNvPr>
            <p:cNvCxnSpPr>
              <a:cxnSpLocks/>
            </p:cNvCxnSpPr>
            <p:nvPr/>
          </p:nvCxnSpPr>
          <p:spPr>
            <a:xfrm>
              <a:off x="7482621" y="745558"/>
              <a:ext cx="13165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D5563EA-49B8-4F25-AE0E-A9BDA203B32F}"/>
                </a:ext>
              </a:extLst>
            </p:cNvPr>
            <p:cNvSpPr txBox="1"/>
            <p:nvPr/>
          </p:nvSpPr>
          <p:spPr>
            <a:xfrm>
              <a:off x="7589775" y="176123"/>
              <a:ext cx="16959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26.00</a:t>
              </a:r>
              <a:endParaRPr lang="zh-TW" altLang="en-US" sz="18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813D295C-8A84-4A2F-8D95-333D33F671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7508" y="1042431"/>
              <a:ext cx="0" cy="32318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C8961550-1A28-4944-90E2-AE9AB3E90CD7}"/>
                </a:ext>
              </a:extLst>
            </p:cNvPr>
            <p:cNvSpPr txBox="1"/>
            <p:nvPr/>
          </p:nvSpPr>
          <p:spPr>
            <a:xfrm rot="16200000">
              <a:off x="4839985" y="2263746"/>
              <a:ext cx="16959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70.00</a:t>
              </a:r>
              <a:endParaRPr lang="zh-TW" altLang="en-US" sz="18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818A93A6-0FFA-43F8-AE47-244E531A25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1628" y="971027"/>
              <a:ext cx="158684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4C08022-3386-46A8-9CFE-4095EB318BDB}"/>
                </a:ext>
              </a:extLst>
            </p:cNvPr>
            <p:cNvCxnSpPr/>
            <p:nvPr/>
          </p:nvCxnSpPr>
          <p:spPr>
            <a:xfrm flipH="1">
              <a:off x="6073611" y="4264384"/>
              <a:ext cx="702475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ADD723A1-1BA6-48DE-90EA-D29103F9EF1C}"/>
                </a:ext>
              </a:extLst>
            </p:cNvPr>
            <p:cNvCxnSpPr>
              <a:cxnSpLocks/>
            </p:cNvCxnSpPr>
            <p:nvPr/>
          </p:nvCxnSpPr>
          <p:spPr>
            <a:xfrm>
              <a:off x="9422656" y="672410"/>
              <a:ext cx="1" cy="1474159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56AF8013-75D6-4FC1-BA1E-41B8C71B2D0B}"/>
                </a:ext>
              </a:extLst>
            </p:cNvPr>
            <p:cNvCxnSpPr>
              <a:cxnSpLocks/>
            </p:cNvCxnSpPr>
            <p:nvPr/>
          </p:nvCxnSpPr>
          <p:spPr>
            <a:xfrm>
              <a:off x="10218264" y="672409"/>
              <a:ext cx="1" cy="1474159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1AACC041-3BD9-47DA-AC7B-79CDDF107E52}"/>
                </a:ext>
              </a:extLst>
            </p:cNvPr>
            <p:cNvCxnSpPr>
              <a:cxnSpLocks/>
            </p:cNvCxnSpPr>
            <p:nvPr/>
          </p:nvCxnSpPr>
          <p:spPr>
            <a:xfrm>
              <a:off x="9422656" y="672409"/>
              <a:ext cx="7832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006511D6-4946-4630-9B65-65DFA908ACE1}"/>
                </a:ext>
              </a:extLst>
            </p:cNvPr>
            <p:cNvSpPr txBox="1"/>
            <p:nvPr/>
          </p:nvSpPr>
          <p:spPr>
            <a:xfrm>
              <a:off x="9344750" y="120795"/>
              <a:ext cx="16959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22.00</a:t>
              </a:r>
              <a:endParaRPr lang="zh-TW" altLang="en-US" sz="18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E5DCCEDC-7F7B-474D-984C-09E715759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91330" y="4422926"/>
              <a:ext cx="754361" cy="69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D729C530-AEED-4E8D-9D5A-0C7A41DEBFC4}"/>
                </a:ext>
              </a:extLst>
            </p:cNvPr>
            <p:cNvSpPr txBox="1"/>
            <p:nvPr/>
          </p:nvSpPr>
          <p:spPr>
            <a:xfrm>
              <a:off x="4537529" y="3883531"/>
              <a:ext cx="13912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Ø2.50</a:t>
              </a:r>
              <a:endParaRPr lang="zh-TW" altLang="en-US" sz="18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0502C447-1EC5-40B5-8996-96A56A137E14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5211628" y="1779962"/>
              <a:ext cx="94178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5E22E3CC-481F-45EC-A309-21E38ED922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1628" y="1015247"/>
              <a:ext cx="0" cy="69588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46A4D30F-99E9-4A37-A597-63FCBC8092C8}"/>
                </a:ext>
              </a:extLst>
            </p:cNvPr>
            <p:cNvSpPr txBox="1"/>
            <p:nvPr/>
          </p:nvSpPr>
          <p:spPr>
            <a:xfrm rot="16200000">
              <a:off x="3938689" y="907119"/>
              <a:ext cx="14741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15.00</a:t>
              </a:r>
              <a:endParaRPr lang="zh-TW" altLang="en-US" sz="18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85C4A66F-3270-4DE9-8E28-65ACAC5ED326}"/>
                </a:ext>
              </a:extLst>
            </p:cNvPr>
            <p:cNvCxnSpPr>
              <a:cxnSpLocks/>
            </p:cNvCxnSpPr>
            <p:nvPr/>
          </p:nvCxnSpPr>
          <p:spPr>
            <a:xfrm>
              <a:off x="9862948" y="5388280"/>
              <a:ext cx="0" cy="61783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EB419599-9435-4545-A436-AF3113154A51}"/>
                </a:ext>
              </a:extLst>
            </p:cNvPr>
            <p:cNvCxnSpPr>
              <a:cxnSpLocks/>
            </p:cNvCxnSpPr>
            <p:nvPr/>
          </p:nvCxnSpPr>
          <p:spPr>
            <a:xfrm>
              <a:off x="10353368" y="5388280"/>
              <a:ext cx="0" cy="61783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4E22DE61-50F2-4A3C-A053-5349943DE421}"/>
                </a:ext>
              </a:extLst>
            </p:cNvPr>
            <p:cNvCxnSpPr>
              <a:cxnSpLocks/>
            </p:cNvCxnSpPr>
            <p:nvPr/>
          </p:nvCxnSpPr>
          <p:spPr>
            <a:xfrm>
              <a:off x="9862948" y="6006110"/>
              <a:ext cx="469945" cy="199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EB7E8A0F-FF00-4CF8-97E0-C5DA20AA9963}"/>
                </a:ext>
              </a:extLst>
            </p:cNvPr>
            <p:cNvSpPr txBox="1"/>
            <p:nvPr/>
          </p:nvSpPr>
          <p:spPr>
            <a:xfrm>
              <a:off x="9672757" y="6128271"/>
              <a:ext cx="16959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b="1" dirty="0">
                  <a:solidFill>
                    <a:srgbClr val="F3ECC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13.00</a:t>
              </a:r>
              <a:endParaRPr lang="zh-TW" altLang="en-US" sz="1800" b="1" dirty="0">
                <a:solidFill>
                  <a:srgbClr val="F3EC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618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/>
          <p:cNvGrpSpPr/>
          <p:nvPr/>
        </p:nvGrpSpPr>
        <p:grpSpPr>
          <a:xfrm>
            <a:off x="-32740" y="872837"/>
            <a:ext cx="6468764" cy="3837710"/>
            <a:chOff x="655781" y="350981"/>
            <a:chExt cx="10789058" cy="640080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781" y="350981"/>
              <a:ext cx="10789058" cy="6400802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1524898" y="2666930"/>
              <a:ext cx="1126121" cy="9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>
                  <a:solidFill>
                    <a:srgbClr val="1919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</a:t>
              </a:r>
              <a:endParaRPr lang="zh-TW" altLang="en-US" sz="3200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945285" y="1662422"/>
              <a:ext cx="1126121" cy="9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>
                  <a:solidFill>
                    <a:srgbClr val="1919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</a:t>
              </a:r>
              <a:endParaRPr lang="zh-TW" altLang="en-US" sz="3200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644072" y="614494"/>
              <a:ext cx="1227717" cy="107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600" b="1" dirty="0">
                  <a:solidFill>
                    <a:srgbClr val="1919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endParaRPr lang="zh-TW" altLang="en-US" sz="3600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3976253" y="4450118"/>
              <a:ext cx="1340008" cy="119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050" b="1" dirty="0">
                  <a:solidFill>
                    <a:srgbClr val="1919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56</a:t>
              </a:r>
              <a:endParaRPr lang="zh-TW" altLang="en-US" sz="3600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278049" y="2295304"/>
              <a:ext cx="1340008" cy="119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050" b="1" dirty="0">
                  <a:solidFill>
                    <a:srgbClr val="1919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56</a:t>
              </a:r>
              <a:endParaRPr lang="zh-TW" altLang="en-US" sz="3600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034097" y="5328373"/>
              <a:ext cx="1535183" cy="9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>
                  <a:solidFill>
                    <a:srgbClr val="1919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3200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563296" y="5748769"/>
              <a:ext cx="1535183" cy="9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>
                  <a:solidFill>
                    <a:srgbClr val="19191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3200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7052152" y="5217781"/>
              <a:ext cx="302002" cy="219125"/>
              <a:chOff x="1782501" y="4911784"/>
              <a:chExt cx="498419" cy="343122"/>
            </a:xfrm>
          </p:grpSpPr>
          <p:cxnSp>
            <p:nvCxnSpPr>
              <p:cNvPr id="16" name="直線接點 15"/>
              <p:cNvCxnSpPr/>
              <p:nvPr/>
            </p:nvCxnSpPr>
            <p:spPr>
              <a:xfrm>
                <a:off x="1782501" y="4977114"/>
                <a:ext cx="243069" cy="27779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/>
              <p:cNvCxnSpPr/>
              <p:nvPr/>
            </p:nvCxnSpPr>
            <p:spPr>
              <a:xfrm flipV="1">
                <a:off x="1988879" y="4911784"/>
                <a:ext cx="292041" cy="32241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群組 20"/>
            <p:cNvGrpSpPr/>
            <p:nvPr/>
          </p:nvGrpSpPr>
          <p:grpSpPr>
            <a:xfrm>
              <a:off x="8914935" y="6236434"/>
              <a:ext cx="302002" cy="219125"/>
              <a:chOff x="1782501" y="4911784"/>
              <a:chExt cx="498419" cy="343122"/>
            </a:xfrm>
          </p:grpSpPr>
          <p:cxnSp>
            <p:nvCxnSpPr>
              <p:cNvPr id="22" name="直線接點 21"/>
              <p:cNvCxnSpPr/>
              <p:nvPr/>
            </p:nvCxnSpPr>
            <p:spPr>
              <a:xfrm>
                <a:off x="1782501" y="4977114"/>
                <a:ext cx="243069" cy="27779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 flipV="1">
                <a:off x="1988879" y="4911784"/>
                <a:ext cx="292041" cy="32241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85138" y="1657575"/>
            <a:ext cx="2775900" cy="2384090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4126909" y="251789"/>
            <a:ext cx="49843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3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可放入鋼軸目測是否對齊</a:t>
            </a:r>
          </a:p>
        </p:txBody>
      </p:sp>
      <p:cxnSp>
        <p:nvCxnSpPr>
          <p:cNvPr id="28" name="直線單箭頭接點 27"/>
          <p:cNvCxnSpPr>
            <a:endCxn id="26" idx="2"/>
          </p:cNvCxnSpPr>
          <p:nvPr/>
        </p:nvCxnSpPr>
        <p:spPr>
          <a:xfrm flipH="1" flipV="1">
            <a:off x="6619085" y="851953"/>
            <a:ext cx="218135" cy="27839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4669F31A-140A-4CD9-BA43-F43A45862B7A}"/>
              </a:ext>
            </a:extLst>
          </p:cNvPr>
          <p:cNvCxnSpPr/>
          <p:nvPr/>
        </p:nvCxnSpPr>
        <p:spPr>
          <a:xfrm>
            <a:off x="2668558" y="3108223"/>
            <a:ext cx="420125" cy="22232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02DA087-693B-4043-B771-D70C303164A3}"/>
              </a:ext>
            </a:extLst>
          </p:cNvPr>
          <p:cNvSpPr txBox="1"/>
          <p:nvPr/>
        </p:nvSpPr>
        <p:spPr>
          <a:xfrm rot="1790591">
            <a:off x="2750369" y="292355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srgbClr val="191919"/>
                </a:solidFill>
              </a:rPr>
              <a:t>2.2</a:t>
            </a:r>
            <a:endParaRPr lang="zh-TW" altLang="en-US" sz="1800" dirty="0">
              <a:solidFill>
                <a:srgbClr val="191919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2A31F36-3D3B-42D2-B170-415EC2967351}"/>
              </a:ext>
            </a:extLst>
          </p:cNvPr>
          <p:cNvCxnSpPr/>
          <p:nvPr/>
        </p:nvCxnSpPr>
        <p:spPr>
          <a:xfrm>
            <a:off x="3168860" y="2595954"/>
            <a:ext cx="420125" cy="22232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9C41F26-9DFB-41B1-9001-4F01A8E640D9}"/>
              </a:ext>
            </a:extLst>
          </p:cNvPr>
          <p:cNvSpPr txBox="1"/>
          <p:nvPr/>
        </p:nvSpPr>
        <p:spPr>
          <a:xfrm rot="1790591">
            <a:off x="3008353" y="266495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dirty="0">
                <a:solidFill>
                  <a:srgbClr val="191919"/>
                </a:solidFill>
              </a:rPr>
              <a:t>2.2</a:t>
            </a:r>
            <a:endParaRPr lang="zh-TW" altLang="en-US" sz="1800" dirty="0">
              <a:solidFill>
                <a:srgbClr val="191919"/>
              </a:solidFill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8B4137A3-2EC0-4B3B-B2FF-09FF151ECCBB}"/>
              </a:ext>
            </a:extLst>
          </p:cNvPr>
          <p:cNvCxnSpPr>
            <a:stCxn id="10" idx="0"/>
          </p:cNvCxnSpPr>
          <p:nvPr/>
        </p:nvCxnSpPr>
        <p:spPr>
          <a:xfrm flipV="1">
            <a:off x="2359819" y="2392750"/>
            <a:ext cx="1058121" cy="93779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499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B1610-5F8D-4113-A516-E466849F2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41AD7-215B-246E-78C2-3621A074C7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altLang="zh-TW" dirty="0">
                <a:solidFill>
                  <a:sysClr val="windowText" lastClr="000000"/>
                </a:solidFill>
              </a:rPr>
              <a:t>05-3 </a:t>
            </a:r>
            <a:r>
              <a:rPr lang="zh-TW" altLang="en-US" dirty="0">
                <a:solidFill>
                  <a:sysClr val="windowText" lastClr="000000"/>
                </a:solidFill>
              </a:rPr>
              <a:t>組裝</a:t>
            </a:r>
          </a:p>
        </p:txBody>
      </p:sp>
    </p:spTree>
    <p:extLst>
      <p:ext uri="{BB962C8B-B14F-4D97-AF65-F5344CB8AC3E}">
        <p14:creationId xmlns:p14="http://schemas.microsoft.com/office/powerpoint/2010/main" val="943304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348376" y="557718"/>
            <a:ext cx="8447248" cy="3601545"/>
          </a:xfrm>
        </p:spPr>
        <p:txBody>
          <a:bodyPr/>
          <a:lstStyle/>
          <a:p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順序：結構固定→傳動零件→止擋與車輪</a:t>
            </a:r>
            <a:endParaRPr lang="en-US" altLang="zh-TW" sz="3200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srgbClr val="EE0000"/>
                </a:solidFill>
              </a:rPr>
              <a:t>	</a:t>
            </a:r>
            <a:r>
              <a:rPr lang="zh-TW" altLang="en-US" sz="2400" dirty="0">
                <a:solidFill>
                  <a:srgbClr val="EE0000"/>
                </a:solidFill>
              </a:rPr>
              <a:t>       </a:t>
            </a:r>
            <a:r>
              <a:rPr lang="en-US" altLang="zh-TW" sz="2400" dirty="0">
                <a:solidFill>
                  <a:srgbClr val="EE0000"/>
                </a:solidFill>
              </a:rPr>
              <a:t>(</a:t>
            </a:r>
            <a:r>
              <a:rPr lang="zh-TW" altLang="en-US" sz="2400" dirty="0">
                <a:solidFill>
                  <a:srgbClr val="EE0000"/>
                </a:solidFill>
              </a:rPr>
              <a:t>結構</a:t>
            </a:r>
            <a:r>
              <a:rPr lang="en-US" altLang="zh-TW" sz="2400" dirty="0">
                <a:solidFill>
                  <a:srgbClr val="EE0000"/>
                </a:solidFill>
              </a:rPr>
              <a:t>)</a:t>
            </a:r>
            <a:r>
              <a:rPr lang="zh-TW" altLang="en-US" sz="2400" dirty="0">
                <a:solidFill>
                  <a:srgbClr val="EE0000"/>
                </a:solidFill>
              </a:rPr>
              <a:t>        </a:t>
            </a:r>
            <a:r>
              <a:rPr lang="en-US" altLang="zh-TW" sz="2400" dirty="0">
                <a:solidFill>
                  <a:srgbClr val="EE0000"/>
                </a:solidFill>
              </a:rPr>
              <a:t>(</a:t>
            </a:r>
            <a:r>
              <a:rPr lang="zh-TW" altLang="en-US" sz="2400" dirty="0">
                <a:solidFill>
                  <a:srgbClr val="EE0000"/>
                </a:solidFill>
              </a:rPr>
              <a:t>機構</a:t>
            </a:r>
            <a:r>
              <a:rPr lang="en-US" altLang="zh-TW" sz="2400" dirty="0">
                <a:solidFill>
                  <a:srgbClr val="EE0000"/>
                </a:solidFill>
              </a:rPr>
              <a:t>)	</a:t>
            </a:r>
            <a:r>
              <a:rPr lang="zh-TW" altLang="en-US" sz="2400" dirty="0">
                <a:solidFill>
                  <a:srgbClr val="EE0000"/>
                </a:solidFill>
              </a:rPr>
              <a:t>     </a:t>
            </a:r>
            <a:r>
              <a:rPr lang="en-US" altLang="zh-TW" sz="2400" dirty="0">
                <a:solidFill>
                  <a:srgbClr val="EE0000"/>
                </a:solidFill>
              </a:rPr>
              <a:t>(</a:t>
            </a:r>
            <a:r>
              <a:rPr lang="zh-TW" altLang="en-US" sz="2400" dirty="0">
                <a:solidFill>
                  <a:srgbClr val="EE0000"/>
                </a:solidFill>
              </a:rPr>
              <a:t>微調</a:t>
            </a:r>
            <a:r>
              <a:rPr lang="en-US" altLang="zh-TW" sz="2400" dirty="0">
                <a:solidFill>
                  <a:srgbClr val="EE0000"/>
                </a:solidFill>
              </a:rPr>
              <a:t>)</a:t>
            </a:r>
            <a:endParaRPr lang="zh-TW" altLang="en-US" sz="2400" dirty="0">
              <a:solidFill>
                <a:srgbClr val="EE0000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98509F2-E8C1-43CC-87DF-904EAD855384}"/>
              </a:ext>
            </a:extLst>
          </p:cNvPr>
          <p:cNvGrpSpPr/>
          <p:nvPr/>
        </p:nvGrpSpPr>
        <p:grpSpPr>
          <a:xfrm>
            <a:off x="2956484" y="1886921"/>
            <a:ext cx="3231031" cy="2698861"/>
            <a:chOff x="1565695" y="2057401"/>
            <a:chExt cx="2769359" cy="231322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5695" y="2057401"/>
              <a:ext cx="2769359" cy="2313229"/>
            </a:xfrm>
            <a:prstGeom prst="rect">
              <a:avLst/>
            </a:prstGeom>
          </p:spPr>
        </p:pic>
        <p:sp>
          <p:nvSpPr>
            <p:cNvPr id="6" name="橢圓 5"/>
            <p:cNvSpPr/>
            <p:nvPr/>
          </p:nvSpPr>
          <p:spPr>
            <a:xfrm>
              <a:off x="3221965" y="2678503"/>
              <a:ext cx="744029" cy="6211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64546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黏合車體結構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537" y="1230687"/>
            <a:ext cx="3700463" cy="260191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1742" y="1232500"/>
            <a:ext cx="2882246" cy="26001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2491" y="4045562"/>
            <a:ext cx="8551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Times New Roman" panose="02020603050405020304" pitchFamily="18" charset="0"/>
              </a:rPr>
              <a:t>兩塊</a:t>
            </a:r>
            <a:r>
              <a:rPr lang="en-US" altLang="zh-TW" sz="2400" dirty="0" err="1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Times New Roman" panose="02020603050405020304" pitchFamily="18" charset="0"/>
              </a:rPr>
              <a:t>22mm</a:t>
            </a:r>
            <a:r>
              <a:rPr lang="zh-TW" altLang="zh-TW" sz="24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Times New Roman" panose="02020603050405020304" pitchFamily="18" charset="0"/>
              </a:rPr>
              <a:t>小木塊先不黏，後續根據傳動齒輪咬合位置再黏上</a:t>
            </a:r>
            <a:endParaRPr lang="zh-TW" altLang="en-US" sz="2400" dirty="0">
              <a:solidFill>
                <a:srgbClr val="F3ECCD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910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83" y="207817"/>
            <a:ext cx="2550056" cy="35816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4120" y="207817"/>
            <a:ext cx="2634025" cy="35816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339" y="207817"/>
            <a:ext cx="2804134" cy="358163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05748" y="3896391"/>
            <a:ext cx="2031325" cy="884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平放置桌上</a:t>
            </a:r>
            <a:endParaRPr lang="en-US" altLang="zh-TW" sz="24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pPr algn="ctr">
              <a:lnSpc>
                <a:spcPts val="32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使用鐵槌敲打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305986" y="3896391"/>
            <a:ext cx="1877437" cy="884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安裝前輪</a:t>
            </a:r>
            <a:endParaRPr lang="en-US" altLang="zh-TW" sz="24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pPr algn="ctr">
              <a:lnSpc>
                <a:spcPts val="3200"/>
              </a:lnSpc>
            </a:pPr>
            <a:r>
              <a:rPr lang="en-US" altLang="zh-TW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前輪為</a:t>
            </a:r>
            <a:r>
              <a:rPr lang="en-US" altLang="zh-TW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2.5)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699760" y="3896391"/>
            <a:ext cx="3307080" cy="884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安裝上後輪</a:t>
            </a:r>
            <a:endParaRPr lang="en-US" altLang="zh-TW" sz="2400" dirty="0">
              <a:solidFill>
                <a:srgbClr val="000000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pPr algn="ctr">
              <a:lnSpc>
                <a:spcPts val="3200"/>
              </a:lnSpc>
            </a:pPr>
            <a:r>
              <a:rPr lang="zh-TW" altLang="en-US" sz="2400" dirty="0">
                <a:solidFill>
                  <a:srgbClr val="00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中間處穿過冠狀齒輪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574" y="207816"/>
            <a:ext cx="3126043" cy="35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54" y="135175"/>
            <a:ext cx="3935972" cy="35778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9708" y="135176"/>
            <a:ext cx="4260274" cy="358169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26110" y="4076501"/>
            <a:ext cx="510588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扇葉軸平放桌上用手往下挪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後輪方向的小齒輪鋼軸不凸出</a:t>
            </a:r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485226" y="3666699"/>
            <a:ext cx="34163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最後前輪裝上大齒輪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631873" y="2873085"/>
            <a:ext cx="976745" cy="5334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rgbClr val="000000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563590" y="3213968"/>
            <a:ext cx="273629" cy="3922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953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熱熔膠 </a:t>
            </a:r>
            <a:r>
              <a:rPr lang="en-US" altLang="zh-TW" dirty="0" err="1"/>
              <a:t>V.S</a:t>
            </a:r>
            <a:r>
              <a:rPr lang="en-US" altLang="zh-TW" dirty="0"/>
              <a:t>.</a:t>
            </a:r>
            <a:r>
              <a:rPr lang="zh-TW" altLang="en-US" dirty="0"/>
              <a:t> 木工膠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480060" y="1139550"/>
            <a:ext cx="7943940" cy="36015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zh-TW" sz="28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熱融膠槍製作較快速，但融膠易因溫度不足冷卻而</a:t>
            </a:r>
            <a:r>
              <a:rPr lang="zh-TW" altLang="zh-TW" sz="2800" dirty="0">
                <a:solidFill>
                  <a:srgbClr val="EE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產生厚度</a:t>
            </a:r>
            <a:r>
              <a:rPr lang="zh-TW" altLang="zh-TW" sz="28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，需注意充分加熱</a:t>
            </a:r>
            <a:endParaRPr lang="en-US" altLang="zh-TW" sz="2800" dirty="0">
              <a:solidFill>
                <a:srgbClr val="F3ECCD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pPr>
              <a:lnSpc>
                <a:spcPct val="150000"/>
              </a:lnSpc>
            </a:pPr>
            <a:r>
              <a:rPr lang="zh-TW" altLang="zh-TW" sz="28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木工膠需要</a:t>
            </a:r>
            <a:r>
              <a:rPr lang="zh-TW" altLang="zh-TW" sz="2800" dirty="0">
                <a:solidFill>
                  <a:srgbClr val="EE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乾燥時間</a:t>
            </a:r>
            <a:r>
              <a:rPr lang="zh-TW" altLang="zh-TW" sz="2800" dirty="0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，可輔以小夾具或寬版橡皮筋幫助加壓固定</a:t>
            </a:r>
            <a:endParaRPr lang="zh-TW" altLang="en-US" sz="2800" dirty="0">
              <a:solidFill>
                <a:srgbClr val="F3ECCD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47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E2C11-3082-F210-1472-2BDF05ACB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3">
            <a:extLst>
              <a:ext uri="{FF2B5EF4-FFF2-40B4-BE49-F238E27FC236}">
                <a16:creationId xmlns:a16="http://schemas.microsoft.com/office/drawing/2014/main" id="{6E99B2F2-5B19-66FE-E452-F4DFA9FE4B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6" b="90000" l="9883" r="90117">
                        <a14:foregroundMark x1="20416" y1="35281" x2="31599" y2="31236"/>
                        <a14:foregroundMark x1="30689" y1="33258" x2="30169" y2="30112"/>
                        <a14:foregroundMark x1="21326" y1="31236" x2="23537" y2="32472"/>
                        <a14:foregroundMark x1="14174" y1="37753" x2="19896" y2="32247"/>
                        <a14:foregroundMark x1="39272" y1="81236" x2="43303" y2="81910"/>
                        <a14:foregroundMark x1="85436" y1="66180" x2="90247" y2="62921"/>
                        <a14:foregroundMark x1="76203" y1="14944" x2="80234" y2="14494"/>
                        <a14:foregroundMark x1="78283" y1="14270" x2="79324" y2="13258"/>
                        <a14:foregroundMark x1="77113" y1="17416" x2="67100" y2="18427"/>
                        <a14:foregroundMark x1="77373" y1="16966" x2="83355" y2="20674"/>
                        <a14:foregroundMark x1="77633" y1="13258" x2="75943" y2="13483"/>
                        <a14:foregroundMark x1="78283" y1="13258" x2="75293" y2="16180"/>
                        <a14:foregroundMark x1="80494" y1="15506" x2="77113" y2="22135"/>
                        <a14:foregroundMark x1="78283" y1="12809" x2="84265" y2="18202"/>
                        <a14:foregroundMark x1="77633" y1="12697" x2="85046" y2="19663"/>
                        <a14:foregroundMark x1="76463" y1="12809" x2="77893" y2="10787"/>
                        <a14:foregroundMark x1="77113" y1="10225" x2="84005" y2="17640"/>
                        <a14:foregroundMark x1="78544" y1="10562" x2="84525" y2="19663"/>
                        <a14:foregroundMark x1="79324" y1="10787" x2="86866" y2="17640"/>
                        <a14:foregroundMark x1="64759" y1="9326" x2="66450" y2="9775"/>
                        <a14:foregroundMark x1="78544" y1="10337" x2="86216" y2="19438"/>
                        <a14:foregroundMark x1="14434" y1="35955" x2="19896" y2="32809"/>
                        <a14:foregroundMark x1="21326" y1="31348" x2="16645" y2="35955"/>
                        <a14:foregroundMark x1="12744" y1="36517" x2="18336" y2="32022"/>
                        <a14:foregroundMark x1="19506" y1="57753" x2="28088" y2="55506"/>
                        <a14:foregroundMark x1="13264" y1="35730" x2="27308" y2="31124"/>
                        <a14:foregroundMark x1="27308" y1="31124" x2="29909" y2="33820"/>
                        <a14:foregroundMark x1="14174" y1="34494" x2="20936" y2="31798"/>
                        <a14:foregroundMark x1="25618" y1="31573" x2="13784" y2="34719"/>
                        <a14:foregroundMark x1="14954" y1="33034" x2="25228" y2="31011"/>
                        <a14:foregroundMark x1="16905" y1="32584" x2="26398" y2="31573"/>
                        <a14:foregroundMark x1="16905" y1="33034" x2="15605" y2="38876"/>
                        <a14:foregroundMark x1="13004" y1="39213" x2="15865" y2="32809"/>
                        <a14:foregroundMark x1="79714" y1="10337" x2="85956" y2="16517"/>
                        <a14:foregroundMark x1="80494" y1="10337" x2="86476" y2="16404"/>
                        <a14:foregroundMark x1="83875" y1="11236" x2="87646" y2="17191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6131" y="1225232"/>
            <a:ext cx="3197225" cy="369887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2BA15397-6482-6393-3D1A-BF97A08B0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zh-TW" dirty="0"/>
              <a:t>將鋼軸與齒輪安裝至定位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0E85AF1-A1E5-1321-470A-74CFD21772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0797" l="6675" r="91262">
                        <a14:foregroundMark x1="25971" y1="9091" x2="59223" y2="16498"/>
                        <a14:foregroundMark x1="63471" y1="27048" x2="62743" y2="27048"/>
                        <a14:foregroundMark x1="62500" y1="24916" x2="60801" y2="24804"/>
                        <a14:foregroundMark x1="64806" y1="24355" x2="59466" y2="23569"/>
                        <a14:foregroundMark x1="70460" y1="28623" x2="71723" y2="29068"/>
                        <a14:foregroundMark x1="64078" y1="26375" x2="69979" y2="28454"/>
                        <a14:foregroundMark x1="85922" y1="59259" x2="73665" y2="56453"/>
                        <a14:foregroundMark x1="64806" y1="78788" x2="70232" y2="88466"/>
                        <a14:foregroundMark x1="69930" y1="88554" x2="63956" y2="80135"/>
                        <a14:foregroundMark x1="63956" y1="80135" x2="61165" y2="85522"/>
                        <a14:foregroundMark x1="14199" y1="64871" x2="18325" y2="64422"/>
                        <a14:foregroundMark x1="15291" y1="64983" x2="19296" y2="64198"/>
                        <a14:foregroundMark x1="17476" y1="67677" x2="11893" y2="65208"/>
                        <a14:foregroundMark x1="17476" y1="67340" x2="12621" y2="65881"/>
                        <a14:foregroundMark x1="17718" y1="68687" x2="10806" y2="66272"/>
                        <a14:foregroundMark x1="10878" y1="67147" x2="19903" y2="67452"/>
                        <a14:foregroundMark x1="21481" y1="70819" x2="22816" y2="70819"/>
                        <a14:foregroundMark x1="12038" y1="68790" x2="10958" y2="68119"/>
                        <a14:foregroundMark x1="14218" y1="70146" x2="13856" y2="69921"/>
                        <a14:foregroundMark x1="13178" y1="68226" x2="25243" y2="71717"/>
                        <a14:foregroundMark x1="10913" y1="67570" x2="12719" y2="68093"/>
                        <a14:foregroundMark x1="25243" y1="71717" x2="20893" y2="73119"/>
                        <a14:foregroundMark x1="87500" y1="58025" x2="91262" y2="59708"/>
                        <a14:foregroundMark x1="20572" y1="73501" x2="20874" y2="73625"/>
                        <a14:foregroundMark x1="12985" y1="69360" x2="18325" y2="72391"/>
                        <a14:foregroundMark x1="19539" y1="73288" x2="10558" y2="67677"/>
                        <a14:foregroundMark x1="13714" y1="70595" x2="13714" y2="70595"/>
                        <a14:foregroundMark x1="13956" y1="71156" x2="13956" y2="71156"/>
                        <a14:foregroundMark x1="16141" y1="71829" x2="16141" y2="71829"/>
                        <a14:foregroundMark x1="73086" y1="27288" x2="73448" y2="26061"/>
                        <a14:foregroundMark x1="72954" y1="27737" x2="73057" y2="27387"/>
                        <a14:foregroundMark x1="71966" y1="31089" x2="72938" y2="27792"/>
                        <a14:foregroundMark x1="75243" y1="28058" x2="72788" y2="27521"/>
                        <a14:foregroundMark x1="73301" y1="27048" x2="77063" y2="32772"/>
                        <a14:foregroundMark x1="74393" y1="27273" x2="76820" y2="32548"/>
                        <a14:foregroundMark x1="76578" y1="26194" x2="76578" y2="25814"/>
                        <a14:foregroundMark x1="76578" y1="26824" x2="76578" y2="26420"/>
                        <a14:foregroundMark x1="74152" y1="25365" x2="73665" y2="25140"/>
                        <a14:foregroundMark x1="74636" y1="25589" x2="74152" y2="25365"/>
                        <a14:foregroundMark x1="75728" y1="27609" x2="72816" y2="30303"/>
                        <a14:foregroundMark x1="77670" y1="29742" x2="72087" y2="30079"/>
                        <a14:foregroundMark x1="72087" y1="30079" x2="76578" y2="32099"/>
                        <a14:foregroundMark x1="75971" y1="28620" x2="72573" y2="38159"/>
                        <a14:foregroundMark x1="74393" y1="34007" x2="75728" y2="37262"/>
                        <a14:foregroundMark x1="71966" y1="31089" x2="71238" y2="33221"/>
                        <a14:foregroundMark x1="73908" y1="36027" x2="75000" y2="37037"/>
                        <a14:foregroundMark x1="75243" y1="35241" x2="75243" y2="35241"/>
                        <a14:foregroundMark x1="77913" y1="31987" x2="77913" y2="31987"/>
                        <a14:foregroundMark x1="76820" y1="28507" x2="76820" y2="28507"/>
                        <a14:foregroundMark x1="77894" y1="29484" x2="78883" y2="31313"/>
                        <a14:foregroundMark x1="79845" y1="32548" x2="80031" y2="32772"/>
                        <a14:foregroundMark x1="79005" y1="31538" x2="79845" y2="32548"/>
                        <a14:foregroundMark x1="76335" y1="27385" x2="76335" y2="27385"/>
                        <a14:foregroundMark x1="76335" y1="27273" x2="76335" y2="27273"/>
                        <a14:foregroundMark x1="74757" y1="26038" x2="74150" y2="26038"/>
                        <a14:foregroundMark x1="71765" y1="29742" x2="71966" y2="30079"/>
                        <a14:foregroundMark x1="71966" y1="30303" x2="71966" y2="30303"/>
                        <a14:foregroundMark x1="71966" y1="30752" x2="71966" y2="30752"/>
                        <a14:foregroundMark x1="70631" y1="31089" x2="70631" y2="31089"/>
                        <a14:foregroundMark x1="71149" y1="35930" x2="71723" y2="36925"/>
                        <a14:foregroundMark x1="71481" y1="37262" x2="73908" y2="38272"/>
                        <a14:foregroundMark x1="75485" y1="37710" x2="76092" y2="35241"/>
                        <a14:foregroundMark x1="77306" y1="29854" x2="77306" y2="29854"/>
                        <a14:foregroundMark x1="77306" y1="27385" x2="77306" y2="27385"/>
                        <a14:foregroundMark x1="71723" y1="25140" x2="71559" y2="25292"/>
                        <a14:foregroundMark x1="75485" y1="24804" x2="76578" y2="26038"/>
                        <a14:foregroundMark x1="78398" y1="30864" x2="78641" y2="31538"/>
                        <a14:foregroundMark x1="79005" y1="31987" x2="79005" y2="31987"/>
                        <a14:foregroundMark x1="77670" y1="28283" x2="77670" y2="28283"/>
                        <a14:foregroundMark x1="77063" y1="24804" x2="78924" y2="27620"/>
                        <a14:foregroundMark x1="76811" y1="26528" x2="77913" y2="28283"/>
                        <a14:foregroundMark x1="75728" y1="24804" x2="76592" y2="26180"/>
                        <a14:foregroundMark x1="77770" y1="26971" x2="78756" y2="27742"/>
                        <a14:foregroundMark x1="74870" y1="24702" x2="76664" y2="26106"/>
                        <a14:foregroundMark x1="75225" y1="23955" x2="77208" y2="25550"/>
                        <a14:foregroundMark x1="75728" y1="24804" x2="75728" y2="24804"/>
                        <a14:foregroundMark x1="77306" y1="24804" x2="77306" y2="24804"/>
                        <a14:foregroundMark x1="77306" y1="24804" x2="77578" y2="25170"/>
                        <a14:foregroundMark x1="79248" y1="31191" x2="79248" y2="31762"/>
                        <a14:foregroundMark x1="79248" y1="31762" x2="78827" y2="32651"/>
                        <a14:foregroundMark x1="71723" y1="27048" x2="74757" y2="27834"/>
                        <a14:foregroundMark x1="73254" y1="25365" x2="74757" y2="24355"/>
                        <a14:foregroundMark x1="72921" y1="25589" x2="73254" y2="25365"/>
                        <a14:foregroundMark x1="72087" y1="26150" x2="72921" y2="25589"/>
                        <a14:foregroundMark x1="75205" y1="25589" x2="77425" y2="25327"/>
                        <a14:foregroundMark x1="73301" y1="25814" x2="75205" y2="25589"/>
                        <a14:foregroundMark x1="75728" y1="23681" x2="77428" y2="25324"/>
                        <a14:backgroundMark x1="17528" y1="75034" x2="24393" y2="78339"/>
                        <a14:backgroundMark x1="25728" y1="74860" x2="40655" y2="81481"/>
                        <a14:backgroundMark x1="40655" y1="81481" x2="40655" y2="81481"/>
                        <a14:backgroundMark x1="27913" y1="74523" x2="44660" y2="80696"/>
                        <a14:backgroundMark x1="44660" y1="80696" x2="44660" y2="80696"/>
                        <a14:backgroundMark x1="8131" y1="65208" x2="8981" y2="75533"/>
                        <a14:backgroundMark x1="25485" y1="72840" x2="41383" y2="76543"/>
                        <a14:backgroundMark x1="8131" y1="64422" x2="6311" y2="65657"/>
                        <a14:backgroundMark x1="72573" y1="90123" x2="66383" y2="91919"/>
                        <a14:backgroundMark x1="11408" y1="69921" x2="11408" y2="69921"/>
                        <a14:backgroundMark x1="11317" y1="69641" x2="11044" y2="69136"/>
                        <a14:backgroundMark x1="11044" y1="69809" x2="12028" y2="70264"/>
                        <a14:backgroundMark x1="17200" y1="73453" x2="17718" y2="73850"/>
                        <a14:backgroundMark x1="17101" y1="73546" x2="17917" y2="73765"/>
                        <a14:backgroundMark x1="68083" y1="32323" x2="69175" y2="40741"/>
                        <a14:backgroundMark x1="75314" y1="23223" x2="75728" y2="22896"/>
                        <a14:backgroundMark x1="70752" y1="26824" x2="72393" y2="25529"/>
                        <a14:backgroundMark x1="70146" y1="26375" x2="70146" y2="26375"/>
                        <a14:backgroundMark x1="71238" y1="25589" x2="71238" y2="25589"/>
                        <a14:backgroundMark x1="71238" y1="25589" x2="68811" y2="26824"/>
                        <a14:backgroundMark x1="71723" y1="25589" x2="69660" y2="24804"/>
                        <a14:backgroundMark x1="80583" y1="33558" x2="79976" y2="34456"/>
                        <a14:backgroundMark x1="70388" y1="26150" x2="70388" y2="26150"/>
                        <a14:backgroundMark x1="71481" y1="25589" x2="71481" y2="25589"/>
                        <a14:backgroundMark x1="71481" y1="25365" x2="71481" y2="25365"/>
                        <a14:backgroundMark x1="78155" y1="24579" x2="80825" y2="25814"/>
                        <a14:backgroundMark x1="81311" y1="27609" x2="85558" y2="32997"/>
                        <a14:backgroundMark x1="79248" y1="27385" x2="81553" y2="29517"/>
                        <a14:backgroundMark x1="70631" y1="24579" x2="70631" y2="24579"/>
                        <a14:backgroundMark x1="80218" y1="32548" x2="80218" y2="32548"/>
                        <a14:backgroundMark x1="80218" y1="33558" x2="80218" y2="33558"/>
                        <a14:backgroundMark x1="79976" y1="32772" x2="79976" y2="32772"/>
                        <a14:backgroundMark x1="79005" y1="33333" x2="79248" y2="35690"/>
                        <a14:backgroundMark x1="80583" y1="32997" x2="80218" y2="3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4" y="1290002"/>
            <a:ext cx="3416300" cy="3708400"/>
          </a:xfrm>
        </p:spPr>
      </p:pic>
      <p:sp>
        <p:nvSpPr>
          <p:cNvPr id="6" name="直線圖說文字 1 5">
            <a:extLst>
              <a:ext uri="{FF2B5EF4-FFF2-40B4-BE49-F238E27FC236}">
                <a16:creationId xmlns:a16="http://schemas.microsoft.com/office/drawing/2014/main" id="{006AB26A-91E7-A4D9-7160-292DCB59F25C}"/>
              </a:ext>
            </a:extLst>
          </p:cNvPr>
          <p:cNvSpPr/>
          <p:nvPr/>
        </p:nvSpPr>
        <p:spPr>
          <a:xfrm>
            <a:off x="3231397" y="2043232"/>
            <a:ext cx="1197402" cy="847202"/>
          </a:xfrm>
          <a:prstGeom prst="borderCallout1">
            <a:avLst>
              <a:gd name="adj1" fmla="val 51729"/>
              <a:gd name="adj2" fmla="val 571"/>
              <a:gd name="adj3" fmla="val 61363"/>
              <a:gd name="adj4" fmla="val -51911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48T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</a:t>
            </a:r>
          </a:p>
        </p:txBody>
      </p:sp>
      <p:sp>
        <p:nvSpPr>
          <p:cNvPr id="7" name="直線圖說文字 1 6">
            <a:extLst>
              <a:ext uri="{FF2B5EF4-FFF2-40B4-BE49-F238E27FC236}">
                <a16:creationId xmlns:a16="http://schemas.microsoft.com/office/drawing/2014/main" id="{74FA285B-73A2-4648-977C-AEB5E2315D88}"/>
              </a:ext>
            </a:extLst>
          </p:cNvPr>
          <p:cNvSpPr/>
          <p:nvPr/>
        </p:nvSpPr>
        <p:spPr>
          <a:xfrm>
            <a:off x="3231397" y="1076776"/>
            <a:ext cx="1197402" cy="847202"/>
          </a:xfrm>
          <a:prstGeom prst="borderCallout1">
            <a:avLst>
              <a:gd name="adj1" fmla="val 51729"/>
              <a:gd name="adj2" fmla="val 571"/>
              <a:gd name="adj3" fmla="val 135448"/>
              <a:gd name="adj4" fmla="val -8858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16T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</a:t>
            </a:r>
          </a:p>
        </p:txBody>
      </p:sp>
      <p:sp>
        <p:nvSpPr>
          <p:cNvPr id="8" name="直線圖說文字 1 7">
            <a:extLst>
              <a:ext uri="{FF2B5EF4-FFF2-40B4-BE49-F238E27FC236}">
                <a16:creationId xmlns:a16="http://schemas.microsoft.com/office/drawing/2014/main" id="{8FAA7184-6EF8-72A2-A8E2-4E08FBB361D3}"/>
              </a:ext>
            </a:extLst>
          </p:cNvPr>
          <p:cNvSpPr/>
          <p:nvPr/>
        </p:nvSpPr>
        <p:spPr>
          <a:xfrm>
            <a:off x="4810488" y="1358242"/>
            <a:ext cx="1197402" cy="847202"/>
          </a:xfrm>
          <a:prstGeom prst="borderCallout1">
            <a:avLst>
              <a:gd name="adj1" fmla="val 52948"/>
              <a:gd name="adj2" fmla="val 99790"/>
              <a:gd name="adj3" fmla="val 135756"/>
              <a:gd name="adj4" fmla="val 135890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16T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</a:t>
            </a:r>
          </a:p>
        </p:txBody>
      </p:sp>
      <p:sp>
        <p:nvSpPr>
          <p:cNvPr id="9" name="直線圖說文字 1 8">
            <a:extLst>
              <a:ext uri="{FF2B5EF4-FFF2-40B4-BE49-F238E27FC236}">
                <a16:creationId xmlns:a16="http://schemas.microsoft.com/office/drawing/2014/main" id="{F13944EB-24E8-C7B0-6FC0-F31AB210E8C7}"/>
              </a:ext>
            </a:extLst>
          </p:cNvPr>
          <p:cNvSpPr/>
          <p:nvPr/>
        </p:nvSpPr>
        <p:spPr>
          <a:xfrm>
            <a:off x="3536079" y="3810650"/>
            <a:ext cx="1244176" cy="847202"/>
          </a:xfrm>
          <a:prstGeom prst="borderCallout1">
            <a:avLst>
              <a:gd name="adj1" fmla="val 51729"/>
              <a:gd name="adj2" fmla="val 571"/>
              <a:gd name="adj3" fmla="val 83621"/>
              <a:gd name="adj4" fmla="val -98711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48T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平齒輪*</a:t>
            </a:r>
            <a:r>
              <a:rPr lang="en-US" altLang="zh-TW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4</a:t>
            </a:r>
            <a:endParaRPr lang="zh-TW" altLang="en-US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0" name="直線圖說文字 1 9">
            <a:extLst>
              <a:ext uri="{FF2B5EF4-FFF2-40B4-BE49-F238E27FC236}">
                <a16:creationId xmlns:a16="http://schemas.microsoft.com/office/drawing/2014/main" id="{3A9F883F-8B3B-5013-7DA2-96DA4804CEBB}"/>
              </a:ext>
            </a:extLst>
          </p:cNvPr>
          <p:cNvSpPr/>
          <p:nvPr/>
        </p:nvSpPr>
        <p:spPr>
          <a:xfrm>
            <a:off x="4780255" y="2879746"/>
            <a:ext cx="1257868" cy="779969"/>
          </a:xfrm>
          <a:prstGeom prst="borderCallout1">
            <a:avLst>
              <a:gd name="adj1" fmla="val 52948"/>
              <a:gd name="adj2" fmla="val 99790"/>
              <a:gd name="adj3" fmla="val 133027"/>
              <a:gd name="adj4" fmla="val 153413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36T</a:t>
            </a:r>
            <a:endParaRPr lang="en-US" altLang="zh-TW" sz="2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2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冠狀齒輪</a:t>
            </a:r>
          </a:p>
        </p:txBody>
      </p:sp>
    </p:spTree>
    <p:extLst>
      <p:ext uri="{BB962C8B-B14F-4D97-AF65-F5344CB8AC3E}">
        <p14:creationId xmlns:p14="http://schemas.microsoft.com/office/powerpoint/2010/main" val="703828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>
            <a:spLocks noGrp="1"/>
          </p:cNvSpPr>
          <p:nvPr>
            <p:ph type="title"/>
          </p:nvPr>
        </p:nvSpPr>
        <p:spPr>
          <a:xfrm>
            <a:off x="3240200" y="2846963"/>
            <a:ext cx="519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核心知識</a:t>
            </a:r>
            <a:r>
              <a:rPr lang="zh-TW" altLang="en-US" sz="2400" dirty="0"/>
              <a:t> </a:t>
            </a:r>
            <a:r>
              <a:rPr lang="en-US" altLang="zh-TW" dirty="0"/>
              <a:t>2:</a:t>
            </a:r>
            <a:r>
              <a:rPr lang="zh-TW" altLang="en-US" dirty="0"/>
              <a:t>風扇</a:t>
            </a:r>
            <a:endParaRPr dirty="0"/>
          </a:p>
        </p:txBody>
      </p:sp>
      <p:sp>
        <p:nvSpPr>
          <p:cNvPr id="327" name="Google Shape;327;p38"/>
          <p:cNvSpPr txBox="1">
            <a:spLocks noGrp="1"/>
          </p:cNvSpPr>
          <p:nvPr>
            <p:ph type="title" idx="2"/>
          </p:nvPr>
        </p:nvSpPr>
        <p:spPr>
          <a:xfrm>
            <a:off x="3240200" y="1441588"/>
            <a:ext cx="14343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0</a:t>
            </a:r>
            <a:r>
              <a:rPr lang="en-US" dirty="0">
                <a:solidFill>
                  <a:schemeClr val="lt2"/>
                </a:solidFill>
              </a:rPr>
              <a:t>6</a:t>
            </a:r>
            <a:endParaRPr dirty="0">
              <a:solidFill>
                <a:schemeClr val="lt2"/>
              </a:solidFill>
            </a:endParaRPr>
          </a:p>
        </p:txBody>
      </p:sp>
      <p:pic>
        <p:nvPicPr>
          <p:cNvPr id="328" name="Google Shape;32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5" y="-6575"/>
            <a:ext cx="2634300" cy="5143501"/>
          </a:xfrm>
          <a:prstGeom prst="rect">
            <a:avLst/>
          </a:prstGeom>
        </p:spPr>
      </p:pic>
      <p:cxnSp>
        <p:nvCxnSpPr>
          <p:cNvPr id="329" name="Google Shape;329;p38"/>
          <p:cNvCxnSpPr/>
          <p:nvPr/>
        </p:nvCxnSpPr>
        <p:spPr>
          <a:xfrm>
            <a:off x="4087100" y="418152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38"/>
          <p:cNvSpPr/>
          <p:nvPr/>
        </p:nvSpPr>
        <p:spPr>
          <a:xfrm rot="10800000">
            <a:off x="8292810" y="375585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7037225" y="4293125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6609725" y="18630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/>
          <p:nvPr/>
        </p:nvSpPr>
        <p:spPr>
          <a:xfrm>
            <a:off x="7819875" y="667075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1026825" y="30095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5" name="Google Shape;335;p38"/>
          <p:cNvCxnSpPr/>
          <p:nvPr/>
        </p:nvCxnSpPr>
        <p:spPr>
          <a:xfrm>
            <a:off x="4186775" y="958600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830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323" y="1042989"/>
            <a:ext cx="1884363" cy="192405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803" y="3046099"/>
            <a:ext cx="2067723" cy="19197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529" y="3046107"/>
            <a:ext cx="2495012" cy="19196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4269" y="1072673"/>
            <a:ext cx="1892545" cy="19196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443" y="1042989"/>
            <a:ext cx="2094377" cy="1919692"/>
          </a:xfrm>
          <a:prstGeom prst="rect">
            <a:avLst/>
          </a:prstGeom>
        </p:spPr>
      </p:pic>
      <p:sp>
        <p:nvSpPr>
          <p:cNvPr id="11" name="Google Shape;353;p40">
            <a:extLst>
              <a:ext uri="{FF2B5EF4-FFF2-40B4-BE49-F238E27FC236}">
                <a16:creationId xmlns:a16="http://schemas.microsoft.com/office/drawing/2014/main" id="{012BA69C-43DD-4592-B2FF-E48D280279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4820" y="177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歷屆作品</a:t>
            </a:r>
            <a:endParaRPr dirty="0"/>
          </a:p>
        </p:txBody>
      </p:sp>
      <p:cxnSp>
        <p:nvCxnSpPr>
          <p:cNvPr id="12" name="Google Shape;364;p40">
            <a:extLst>
              <a:ext uri="{FF2B5EF4-FFF2-40B4-BE49-F238E27FC236}">
                <a16:creationId xmlns:a16="http://schemas.microsoft.com/office/drawing/2014/main" id="{0B418F0B-00F5-4025-9443-3050FA468C65}"/>
              </a:ext>
            </a:extLst>
          </p:cNvPr>
          <p:cNvCxnSpPr>
            <a:cxnSpLocks/>
          </p:cNvCxnSpPr>
          <p:nvPr/>
        </p:nvCxnSpPr>
        <p:spPr>
          <a:xfrm>
            <a:off x="239200" y="867006"/>
            <a:ext cx="211103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092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三、扇葉設計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1140103" y="1491336"/>
            <a:ext cx="3024188" cy="2909888"/>
            <a:chOff x="3814763" y="1997075"/>
            <a:chExt cx="4032250" cy="3879850"/>
          </a:xfrm>
        </p:grpSpPr>
        <p:pic>
          <p:nvPicPr>
            <p:cNvPr id="4" name="Picture 4" descr="1490115_151902053_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763" y="1997075"/>
              <a:ext cx="4032250" cy="387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 rot="36900000">
              <a:off x="5195888" y="3176588"/>
              <a:ext cx="360362" cy="576262"/>
            </a:xfrm>
            <a:prstGeom prst="upArrow">
              <a:avLst>
                <a:gd name="adj1" fmla="val 50000"/>
                <a:gd name="adj2" fmla="val 39978"/>
              </a:avLst>
            </a:prstGeom>
            <a:solidFill>
              <a:schemeClr val="bg1"/>
            </a:solidFill>
            <a:ln w="381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 sz="1050"/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 rot="31500000">
              <a:off x="5375276" y="4148138"/>
              <a:ext cx="360363" cy="576262"/>
            </a:xfrm>
            <a:prstGeom prst="upArrow">
              <a:avLst>
                <a:gd name="adj1" fmla="val 50000"/>
                <a:gd name="adj2" fmla="val 39978"/>
              </a:avLst>
            </a:prstGeom>
            <a:solidFill>
              <a:schemeClr val="bg1"/>
            </a:solidFill>
            <a:ln w="381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 sz="1050"/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 rot="26100000">
              <a:off x="6203951" y="3897313"/>
              <a:ext cx="360362" cy="576263"/>
            </a:xfrm>
            <a:prstGeom prst="upArrow">
              <a:avLst>
                <a:gd name="adj1" fmla="val 50000"/>
                <a:gd name="adj2" fmla="val 39978"/>
              </a:avLst>
            </a:prstGeom>
            <a:solidFill>
              <a:schemeClr val="bg1"/>
            </a:solidFill>
            <a:ln w="381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 sz="1050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5849938" y="2325689"/>
              <a:ext cx="1974850" cy="1279525"/>
            </a:xfrm>
            <a:custGeom>
              <a:avLst/>
              <a:gdLst>
                <a:gd name="T0" fmla="*/ 1198 w 1244"/>
                <a:gd name="T1" fmla="*/ 60 h 806"/>
                <a:gd name="T2" fmla="*/ 835 w 1244"/>
                <a:gd name="T3" fmla="*/ 15 h 806"/>
                <a:gd name="T4" fmla="*/ 427 w 1244"/>
                <a:gd name="T5" fmla="*/ 15 h 806"/>
                <a:gd name="T6" fmla="*/ 155 w 1244"/>
                <a:gd name="T7" fmla="*/ 105 h 806"/>
                <a:gd name="T8" fmla="*/ 34 w 1244"/>
                <a:gd name="T9" fmla="*/ 343 h 806"/>
                <a:gd name="T10" fmla="*/ 19 w 1244"/>
                <a:gd name="T11" fmla="*/ 650 h 806"/>
                <a:gd name="T12" fmla="*/ 19 w 1244"/>
                <a:gd name="T13" fmla="*/ 740 h 806"/>
                <a:gd name="T14" fmla="*/ 75 w 1244"/>
                <a:gd name="T15" fmla="*/ 785 h 806"/>
                <a:gd name="T16" fmla="*/ 470 w 1244"/>
                <a:gd name="T17" fmla="*/ 611 h 806"/>
                <a:gd name="T18" fmla="*/ 764 w 1244"/>
                <a:gd name="T19" fmla="*/ 390 h 806"/>
                <a:gd name="T20" fmla="*/ 1017 w 1244"/>
                <a:gd name="T21" fmla="*/ 196 h 806"/>
                <a:gd name="T22" fmla="*/ 1244 w 1244"/>
                <a:gd name="T23" fmla="*/ 6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4" h="806">
                  <a:moveTo>
                    <a:pt x="1198" y="60"/>
                  </a:moveTo>
                  <a:cubicBezTo>
                    <a:pt x="1080" y="41"/>
                    <a:pt x="963" y="22"/>
                    <a:pt x="835" y="15"/>
                  </a:cubicBezTo>
                  <a:cubicBezTo>
                    <a:pt x="707" y="8"/>
                    <a:pt x="540" y="0"/>
                    <a:pt x="427" y="15"/>
                  </a:cubicBezTo>
                  <a:cubicBezTo>
                    <a:pt x="314" y="30"/>
                    <a:pt x="220" y="50"/>
                    <a:pt x="155" y="105"/>
                  </a:cubicBezTo>
                  <a:cubicBezTo>
                    <a:pt x="90" y="160"/>
                    <a:pt x="57" y="252"/>
                    <a:pt x="34" y="343"/>
                  </a:cubicBezTo>
                  <a:cubicBezTo>
                    <a:pt x="11" y="434"/>
                    <a:pt x="21" y="584"/>
                    <a:pt x="19" y="650"/>
                  </a:cubicBezTo>
                  <a:cubicBezTo>
                    <a:pt x="17" y="716"/>
                    <a:pt x="10" y="718"/>
                    <a:pt x="19" y="740"/>
                  </a:cubicBezTo>
                  <a:cubicBezTo>
                    <a:pt x="28" y="762"/>
                    <a:pt x="0" y="806"/>
                    <a:pt x="75" y="785"/>
                  </a:cubicBezTo>
                  <a:cubicBezTo>
                    <a:pt x="150" y="764"/>
                    <a:pt x="355" y="677"/>
                    <a:pt x="470" y="611"/>
                  </a:cubicBezTo>
                  <a:cubicBezTo>
                    <a:pt x="585" y="545"/>
                    <a:pt x="673" y="459"/>
                    <a:pt x="764" y="390"/>
                  </a:cubicBezTo>
                  <a:cubicBezTo>
                    <a:pt x="855" y="321"/>
                    <a:pt x="937" y="251"/>
                    <a:pt x="1017" y="196"/>
                  </a:cubicBezTo>
                  <a:cubicBezTo>
                    <a:pt x="1097" y="141"/>
                    <a:pt x="1199" y="90"/>
                    <a:pt x="1244" y="60"/>
                  </a:cubicBezTo>
                </a:path>
              </a:pathLst>
            </a:custGeom>
            <a:solidFill>
              <a:srgbClr val="FFCCCC">
                <a:alpha val="50999"/>
              </a:srgbClr>
            </a:solidFill>
            <a:ln w="25400">
              <a:solidFill>
                <a:srgbClr val="66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 sz="105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 rot="-900000">
              <a:off x="6024563" y="2997201"/>
              <a:ext cx="360362" cy="576263"/>
            </a:xfrm>
            <a:prstGeom prst="upArrow">
              <a:avLst>
                <a:gd name="adj1" fmla="val 50000"/>
                <a:gd name="adj2" fmla="val 39978"/>
              </a:avLst>
            </a:prstGeom>
            <a:solidFill>
              <a:schemeClr val="bg1"/>
            </a:solidFill>
            <a:ln w="381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 sz="1050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6167439" y="2343151"/>
              <a:ext cx="1385886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TW" altLang="en-US" sz="2100" dirty="0">
                  <a:solidFill>
                    <a:srgbClr val="FFC000"/>
                  </a:solidFill>
                  <a:latin typeface="華康中特圓體" panose="020F0809000000000000" pitchFamily="49" charset="-128"/>
                  <a:ea typeface="華康中特圓體" panose="020F0809000000000000" pitchFamily="49" charset="-128"/>
                </a:rPr>
                <a:t>承風口</a:t>
              </a:r>
            </a:p>
          </p:txBody>
        </p:sp>
      </p:grpSp>
      <p:pic>
        <p:nvPicPr>
          <p:cNvPr id="11" name="Picture 5" descr="windmi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502" y="944840"/>
            <a:ext cx="4050506" cy="40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3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0750" y="409830"/>
            <a:ext cx="6892006" cy="57308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2"/>
                </a:solidFill>
              </a:rPr>
              <a:t>扇葉如何轉動</a:t>
            </a:r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4410075" y="1275161"/>
            <a:ext cx="0" cy="334922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05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224355B-78B0-46B8-92D4-D21B041049EA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917" y="1327062"/>
            <a:ext cx="3832665" cy="2833520"/>
          </a:xfrm>
          <a:prstGeom prst="rect">
            <a:avLst/>
          </a:prstGeom>
          <a:noFill/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96871C6-282B-4144-A512-5ABBE94DA52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6173" y="1327062"/>
            <a:ext cx="4322300" cy="3037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946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444500"/>
            <a:ext cx="7702550" cy="573088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>
                <a:solidFill>
                  <a:schemeClr val="tx2"/>
                </a:solidFill>
              </a:rPr>
              <a:t>扇葉設計因素</a:t>
            </a:r>
            <a:r>
              <a:rPr lang="en-US" altLang="zh-TW" dirty="0">
                <a:solidFill>
                  <a:schemeClr val="tx2"/>
                </a:solidFill>
              </a:rPr>
              <a:t>-</a:t>
            </a:r>
            <a:r>
              <a:rPr lang="zh-TW" altLang="en-US" dirty="0">
                <a:solidFill>
                  <a:schemeClr val="tx2"/>
                </a:solidFill>
              </a:rPr>
              <a:t>葉片數目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3456547" y="1477178"/>
            <a:ext cx="2230906" cy="931926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葉片數目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6227739" y="1530872"/>
            <a:ext cx="1404105" cy="84983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多</a:t>
            </a: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 flipH="1">
            <a:off x="1512156" y="1525399"/>
            <a:ext cx="1486057" cy="89391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少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005236" y="2914697"/>
            <a:ext cx="3107059" cy="1569660"/>
          </a:xfrm>
          <a:prstGeom prst="rect">
            <a:avLst/>
          </a:prstGeom>
          <a:solidFill>
            <a:schemeClr val="bg1">
              <a:alpha val="49001"/>
            </a:schemeClr>
          </a:solidFill>
          <a:ln w="2857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重量輕易轉動</a:t>
            </a:r>
          </a:p>
          <a:p>
            <a:pPr algn="ctr"/>
            <a:r>
              <a:rPr lang="zh-TW" altLang="en-US" sz="3200" dirty="0">
                <a:solidFill>
                  <a:srgbClr val="996633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sym typeface="Wingdings 3" panose="05040102010807070707" pitchFamily="18" charset="2"/>
              </a:rPr>
              <a:t></a:t>
            </a:r>
            <a:endParaRPr lang="zh-TW" altLang="en-US" sz="3200" dirty="0">
              <a:solidFill>
                <a:srgbClr val="996633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受風面較少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079453" y="2912679"/>
            <a:ext cx="3107059" cy="1569660"/>
          </a:xfrm>
          <a:prstGeom prst="rect">
            <a:avLst/>
          </a:prstGeom>
          <a:solidFill>
            <a:schemeClr val="bg1">
              <a:alpha val="49001"/>
            </a:schemeClr>
          </a:solidFill>
          <a:ln w="2857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受風面較多</a:t>
            </a:r>
          </a:p>
          <a:p>
            <a:pPr algn="ctr"/>
            <a:r>
              <a:rPr lang="zh-TW" altLang="en-US" sz="3200" dirty="0">
                <a:solidFill>
                  <a:srgbClr val="996633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sym typeface="Wingdings 3" panose="05040102010807070707" pitchFamily="18" charset="2"/>
              </a:rPr>
              <a:t></a:t>
            </a: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扇葉重難轉動</a:t>
            </a:r>
          </a:p>
        </p:txBody>
      </p:sp>
      <p:cxnSp>
        <p:nvCxnSpPr>
          <p:cNvPr id="9" name="Google Shape;335;p38">
            <a:extLst>
              <a:ext uri="{FF2B5EF4-FFF2-40B4-BE49-F238E27FC236}">
                <a16:creationId xmlns:a16="http://schemas.microsoft.com/office/drawing/2014/main" id="{7FB6A1D5-EE56-49CF-BB59-E20E8E745085}"/>
              </a:ext>
            </a:extLst>
          </p:cNvPr>
          <p:cNvCxnSpPr>
            <a:cxnSpLocks/>
          </p:cNvCxnSpPr>
          <p:nvPr/>
        </p:nvCxnSpPr>
        <p:spPr>
          <a:xfrm>
            <a:off x="2121711" y="1054231"/>
            <a:ext cx="4808081" cy="0"/>
          </a:xfrm>
          <a:prstGeom prst="straightConnector1">
            <a:avLst/>
          </a:prstGeom>
          <a:noFill/>
          <a:ln w="19050" cap="flat" cmpd="sng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54663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CF2AB-452D-4192-9DF3-26FA96D4046D}"/>
              </a:ext>
            </a:extLst>
          </p:cNvPr>
          <p:cNvSpPr/>
          <p:nvPr/>
        </p:nvSpPr>
        <p:spPr>
          <a:xfrm>
            <a:off x="5087010" y="2923811"/>
            <a:ext cx="3107059" cy="1569661"/>
          </a:xfrm>
          <a:prstGeom prst="rect">
            <a:avLst/>
          </a:prstGeom>
          <a:solidFill>
            <a:srgbClr val="ECC1A3"/>
          </a:solidFill>
          <a:ln>
            <a:solidFill>
              <a:srgbClr val="C0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風阻較小</a:t>
            </a:r>
          </a:p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旋轉力大</a:t>
            </a:r>
            <a:endParaRPr lang="en-US" altLang="zh-TW" sz="3200" dirty="0">
              <a:solidFill>
                <a:schemeClr val="tx2"/>
              </a:solidFill>
              <a:latin typeface="華康中特圓體" panose="020F0809000000000000" pitchFamily="49" charset="-128"/>
              <a:ea typeface="華康中特圓體" panose="020F0809000000000000" pitchFamily="49" charset="-128"/>
            </a:endParaRPr>
          </a:p>
          <a:p>
            <a:pPr algn="ctr"/>
            <a:r>
              <a:rPr lang="en-US" altLang="zh-TW" sz="2800" dirty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※</a:t>
            </a:r>
            <a:r>
              <a:rPr lang="zh-TW" altLang="en-US" sz="2800" dirty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過大則有反效果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444500"/>
            <a:ext cx="7702550" cy="573088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>
                <a:solidFill>
                  <a:schemeClr val="tx2"/>
                </a:solidFill>
              </a:rPr>
              <a:t>扇葉設計因素</a:t>
            </a:r>
            <a:r>
              <a:rPr lang="en-US" altLang="zh-TW" dirty="0">
                <a:solidFill>
                  <a:schemeClr val="tx2"/>
                </a:solidFill>
              </a:rPr>
              <a:t>-</a:t>
            </a:r>
            <a:r>
              <a:rPr lang="zh-TW" altLang="en-US" dirty="0">
                <a:solidFill>
                  <a:schemeClr val="tx2"/>
                </a:solidFill>
              </a:rPr>
              <a:t>扭轉角度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3456547" y="1477178"/>
            <a:ext cx="2230906" cy="931926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扭轉角度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6227739" y="1530872"/>
            <a:ext cx="1404105" cy="84983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大</a:t>
            </a: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 flipH="1">
            <a:off x="1512156" y="1525399"/>
            <a:ext cx="1486057" cy="89391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小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005236" y="2914697"/>
            <a:ext cx="3107059" cy="1569660"/>
          </a:xfrm>
          <a:prstGeom prst="rect">
            <a:avLst/>
          </a:prstGeom>
          <a:solidFill>
            <a:schemeClr val="bg1">
              <a:alpha val="49001"/>
            </a:schemeClr>
          </a:solidFill>
          <a:ln w="2857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風阻較大</a:t>
            </a:r>
          </a:p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旋轉力小</a:t>
            </a:r>
          </a:p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易產生渦流</a:t>
            </a:r>
          </a:p>
        </p:txBody>
      </p:sp>
      <p:cxnSp>
        <p:nvCxnSpPr>
          <p:cNvPr id="9" name="Google Shape;335;p38">
            <a:extLst>
              <a:ext uri="{FF2B5EF4-FFF2-40B4-BE49-F238E27FC236}">
                <a16:creationId xmlns:a16="http://schemas.microsoft.com/office/drawing/2014/main" id="{7FB6A1D5-EE56-49CF-BB59-E20E8E745085}"/>
              </a:ext>
            </a:extLst>
          </p:cNvPr>
          <p:cNvCxnSpPr>
            <a:cxnSpLocks/>
          </p:cNvCxnSpPr>
          <p:nvPr/>
        </p:nvCxnSpPr>
        <p:spPr>
          <a:xfrm>
            <a:off x="2121711" y="1054231"/>
            <a:ext cx="4808081" cy="0"/>
          </a:xfrm>
          <a:prstGeom prst="straightConnector1">
            <a:avLst/>
          </a:prstGeom>
          <a:noFill/>
          <a:ln w="19050" cap="flat" cmpd="sng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54060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CF2AB-452D-4192-9DF3-26FA96D4046D}"/>
              </a:ext>
            </a:extLst>
          </p:cNvPr>
          <p:cNvSpPr/>
          <p:nvPr/>
        </p:nvSpPr>
        <p:spPr>
          <a:xfrm>
            <a:off x="5087010" y="2923811"/>
            <a:ext cx="3107059" cy="1569661"/>
          </a:xfrm>
          <a:prstGeom prst="rect">
            <a:avLst/>
          </a:prstGeom>
          <a:solidFill>
            <a:srgbClr val="ECC1A3"/>
          </a:solidFill>
          <a:ln>
            <a:solidFill>
              <a:srgbClr val="C0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191919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轉動力矩大</a:t>
            </a:r>
          </a:p>
          <a:p>
            <a:pPr algn="ctr"/>
            <a:r>
              <a:rPr lang="zh-TW" altLang="en-US" sz="3200" dirty="0">
                <a:solidFill>
                  <a:srgbClr val="996633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sym typeface="Wingdings 3" panose="05040102010807070707" pitchFamily="18" charset="2"/>
              </a:rPr>
              <a:t></a:t>
            </a:r>
          </a:p>
          <a:p>
            <a:pPr algn="ctr"/>
            <a:r>
              <a:rPr lang="zh-TW" altLang="en-US" sz="3200" dirty="0">
                <a:solidFill>
                  <a:srgbClr val="191919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轉動所需風能高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444500"/>
            <a:ext cx="7702550" cy="573088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>
                <a:solidFill>
                  <a:schemeClr val="tx2"/>
                </a:solidFill>
              </a:rPr>
              <a:t>扇葉設計因素</a:t>
            </a:r>
            <a:r>
              <a:rPr lang="en-US" altLang="zh-TW" dirty="0">
                <a:solidFill>
                  <a:schemeClr val="tx2"/>
                </a:solidFill>
              </a:rPr>
              <a:t>-</a:t>
            </a:r>
            <a:r>
              <a:rPr lang="zh-TW" altLang="en-US" dirty="0">
                <a:solidFill>
                  <a:schemeClr val="tx2"/>
                </a:solidFill>
              </a:rPr>
              <a:t>扇葉半徑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3456547" y="1477178"/>
            <a:ext cx="2230906" cy="931926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扇葉半徑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6227739" y="1530872"/>
            <a:ext cx="1404105" cy="84983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長</a:t>
            </a: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 flipH="1">
            <a:off x="1512156" y="1525399"/>
            <a:ext cx="1486057" cy="89391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dirty="0">
                <a:solidFill>
                  <a:schemeClr val="tx2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</a:rPr>
              <a:t>短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1005236" y="2914697"/>
            <a:ext cx="3107059" cy="1569660"/>
          </a:xfrm>
          <a:prstGeom prst="rect">
            <a:avLst/>
          </a:prstGeom>
          <a:solidFill>
            <a:schemeClr val="bg1">
              <a:alpha val="49001"/>
            </a:schemeClr>
          </a:solidFill>
          <a:ln w="2857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對軸心負擔小</a:t>
            </a:r>
          </a:p>
          <a:p>
            <a:pPr algn="ctr"/>
            <a:r>
              <a:rPr lang="zh-TW" altLang="en-US" sz="3200" dirty="0">
                <a:solidFill>
                  <a:srgbClr val="996633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sym typeface="Wingdings 3" panose="05040102010807070707" pitchFamily="18" charset="2"/>
              </a:rPr>
              <a:t></a:t>
            </a:r>
            <a:endParaRPr lang="zh-TW" altLang="en-US" sz="3200" dirty="0">
              <a:solidFill>
                <a:srgbClr val="996633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3200" dirty="0">
                <a:solidFill>
                  <a:schemeClr val="tx2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轉動力矩小</a:t>
            </a:r>
          </a:p>
        </p:txBody>
      </p:sp>
      <p:cxnSp>
        <p:nvCxnSpPr>
          <p:cNvPr id="9" name="Google Shape;335;p38">
            <a:extLst>
              <a:ext uri="{FF2B5EF4-FFF2-40B4-BE49-F238E27FC236}">
                <a16:creationId xmlns:a16="http://schemas.microsoft.com/office/drawing/2014/main" id="{7FB6A1D5-EE56-49CF-BB59-E20E8E745085}"/>
              </a:ext>
            </a:extLst>
          </p:cNvPr>
          <p:cNvCxnSpPr>
            <a:cxnSpLocks/>
          </p:cNvCxnSpPr>
          <p:nvPr/>
        </p:nvCxnSpPr>
        <p:spPr>
          <a:xfrm>
            <a:off x="2121711" y="1054231"/>
            <a:ext cx="4808081" cy="0"/>
          </a:xfrm>
          <a:prstGeom prst="straightConnector1">
            <a:avLst/>
          </a:prstGeom>
          <a:noFill/>
          <a:ln w="19050" cap="flat" cmpd="sng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9778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857DD39-E699-4F74-AB31-269F306E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2558"/>
            <a:ext cx="7704000" cy="572700"/>
          </a:xfrm>
        </p:spPr>
        <p:txBody>
          <a:bodyPr>
            <a:noAutofit/>
          </a:bodyPr>
          <a:lstStyle/>
          <a:p>
            <a:r>
              <a:rPr lang="zh-TW" altLang="en-US" sz="4050" dirty="0"/>
              <a:t>扇葉類型</a:t>
            </a:r>
            <a:r>
              <a:rPr lang="en-US" altLang="zh-TW" sz="4050" dirty="0"/>
              <a:t>-</a:t>
            </a:r>
            <a:r>
              <a:rPr lang="zh-TW" altLang="en-US" sz="4050" dirty="0"/>
              <a:t>水平軸</a:t>
            </a:r>
            <a:br>
              <a:rPr lang="zh-TW" altLang="zh-TW" sz="4050" dirty="0"/>
            </a:br>
            <a:endParaRPr lang="zh-TW" altLang="en-US" sz="4050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95E882D-535B-4695-9DCD-AC6C89EB0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067" y="910951"/>
            <a:ext cx="8591261" cy="1485116"/>
          </a:xfrm>
        </p:spPr>
        <p:txBody>
          <a:bodyPr>
            <a:normAutofit/>
          </a:bodyPr>
          <a:lstStyle/>
          <a:p>
            <a:r>
              <a:rPr lang="zh-TW" altLang="zh-TW" sz="2400" dirty="0">
                <a:solidFill>
                  <a:srgbClr val="F3ECCD"/>
                </a:solidFill>
              </a:rPr>
              <a:t>水平軸的扇葉</a:t>
            </a:r>
            <a:r>
              <a:rPr lang="zh-TW" altLang="zh-TW" sz="2400" dirty="0">
                <a:solidFill>
                  <a:srgbClr val="EE0000"/>
                </a:solidFill>
              </a:rPr>
              <a:t>轉軸與地面平行</a:t>
            </a:r>
            <a:r>
              <a:rPr lang="zh-TW" altLang="zh-TW" sz="2400" dirty="0">
                <a:solidFill>
                  <a:srgbClr val="F3ECCD"/>
                </a:solidFill>
              </a:rPr>
              <a:t>，特色是</a:t>
            </a:r>
            <a:r>
              <a:rPr lang="zh-TW" altLang="zh-TW" sz="2400" dirty="0">
                <a:solidFill>
                  <a:srgbClr val="EE0000"/>
                </a:solidFill>
              </a:rPr>
              <a:t>葉片能擷取較多風能、轉速較快</a:t>
            </a:r>
            <a:r>
              <a:rPr lang="zh-TW" altLang="zh-TW" sz="2400" dirty="0">
                <a:solidFill>
                  <a:srgbClr val="F3ECCD"/>
                </a:solidFill>
              </a:rPr>
              <a:t>，但缺點是扇葉必須正對風源，才能有較好的動力表現。</a:t>
            </a:r>
            <a:endParaRPr lang="zh-TW" altLang="en-US" sz="2400" dirty="0">
              <a:solidFill>
                <a:srgbClr val="F3ECCD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EE83F20-173D-4AED-B796-DB7E9C3D927F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882" y="2121746"/>
            <a:ext cx="8771446" cy="2613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6446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25034B5-4A19-4CCE-8325-E1D917DFC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359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zh-TW" altLang="en-US" sz="4050" dirty="0"/>
              <a:t>扇葉類型</a:t>
            </a:r>
            <a:r>
              <a:rPr lang="en-US" altLang="zh-TW" sz="4050" dirty="0"/>
              <a:t>-</a:t>
            </a:r>
            <a:r>
              <a:rPr lang="zh-TW" altLang="en-US" sz="4050" dirty="0"/>
              <a:t>垂直軸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D4F9D0FB-9191-460D-82F5-96B0F3343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436" y="1096930"/>
            <a:ext cx="8465128" cy="994337"/>
          </a:xfrm>
        </p:spPr>
        <p:txBody>
          <a:bodyPr>
            <a:noAutofit/>
          </a:bodyPr>
          <a:lstStyle/>
          <a:p>
            <a:r>
              <a:rPr lang="zh-TW" altLang="zh-TW" sz="2700" dirty="0">
                <a:solidFill>
                  <a:srgbClr val="F3ECCD"/>
                </a:solidFill>
              </a:rPr>
              <a:t>垂直軸的扇葉</a:t>
            </a:r>
            <a:r>
              <a:rPr lang="zh-TW" altLang="zh-TW" sz="2700" dirty="0">
                <a:solidFill>
                  <a:srgbClr val="EE0000"/>
                </a:solidFill>
              </a:rPr>
              <a:t>轉軸與地面成直角</a:t>
            </a:r>
            <a:r>
              <a:rPr lang="zh-TW" altLang="zh-TW" sz="2700" dirty="0">
                <a:solidFill>
                  <a:srgbClr val="F3ECCD"/>
                </a:solidFill>
              </a:rPr>
              <a:t>，特色是</a:t>
            </a:r>
            <a:r>
              <a:rPr lang="zh-TW" altLang="zh-TW" sz="2700" dirty="0">
                <a:solidFill>
                  <a:srgbClr val="EE0000"/>
                </a:solidFill>
              </a:rPr>
              <a:t>任何風向皆可利用</a:t>
            </a:r>
            <a:r>
              <a:rPr lang="zh-TW" altLang="zh-TW" sz="2700" dirty="0">
                <a:solidFill>
                  <a:srgbClr val="F3ECCD"/>
                </a:solidFill>
              </a:rPr>
              <a:t>，但需要較強勁的風力才能啟動。</a:t>
            </a:r>
            <a:endParaRPr lang="zh-TW" altLang="en-US" sz="2700" dirty="0">
              <a:solidFill>
                <a:srgbClr val="F3ECCD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8CE1A27-21BE-463C-BCAD-9372091E77C5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30" y="2320637"/>
            <a:ext cx="8329434" cy="2295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0960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3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75"/>
            <a:ext cx="3615598" cy="5178598"/>
          </a:xfrm>
          <a:prstGeom prst="rect">
            <a:avLst/>
          </a:prstGeom>
        </p:spPr>
      </p:pic>
      <p:sp>
        <p:nvSpPr>
          <p:cNvPr id="416" name="Google Shape;416;p43"/>
          <p:cNvSpPr/>
          <p:nvPr/>
        </p:nvSpPr>
        <p:spPr>
          <a:xfrm rot="10800000">
            <a:off x="1960435" y="385775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3"/>
          <p:cNvSpPr/>
          <p:nvPr/>
        </p:nvSpPr>
        <p:spPr>
          <a:xfrm>
            <a:off x="1329625" y="619775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0" name="Google Shape;420;p43"/>
          <p:cNvCxnSpPr/>
          <p:nvPr/>
        </p:nvCxnSpPr>
        <p:spPr>
          <a:xfrm>
            <a:off x="3230500" y="2919825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640;p53">
            <a:extLst>
              <a:ext uri="{FF2B5EF4-FFF2-40B4-BE49-F238E27FC236}">
                <a16:creationId xmlns:a16="http://schemas.microsoft.com/office/drawing/2014/main" id="{E445C26D-74A7-4F5C-A9DE-A63DF689D4F4}"/>
              </a:ext>
            </a:extLst>
          </p:cNvPr>
          <p:cNvSpPr txBox="1">
            <a:spLocks/>
          </p:cNvSpPr>
          <p:nvPr/>
        </p:nvSpPr>
        <p:spPr>
          <a:xfrm>
            <a:off x="3930308" y="2571750"/>
            <a:ext cx="4909500" cy="1369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8500" b="0" i="0" u="none" strike="noStrike" cap="none">
                <a:solidFill>
                  <a:srgbClr val="F3ECCD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6600" dirty="0"/>
              <a:t>風扇設計</a:t>
            </a:r>
          </a:p>
        </p:txBody>
      </p:sp>
      <p:sp>
        <p:nvSpPr>
          <p:cNvPr id="28" name="Google Shape;327;p38">
            <a:extLst>
              <a:ext uri="{FF2B5EF4-FFF2-40B4-BE49-F238E27FC236}">
                <a16:creationId xmlns:a16="http://schemas.microsoft.com/office/drawing/2014/main" id="{21E59086-980E-4E24-A922-D5911EDFFD63}"/>
              </a:ext>
            </a:extLst>
          </p:cNvPr>
          <p:cNvSpPr txBox="1">
            <a:spLocks/>
          </p:cNvSpPr>
          <p:nvPr/>
        </p:nvSpPr>
        <p:spPr>
          <a:xfrm>
            <a:off x="5667908" y="1340250"/>
            <a:ext cx="1434300" cy="1231500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lt2"/>
                </a:solidFill>
              </a:rPr>
              <a:t>0</a:t>
            </a:r>
            <a:r>
              <a:rPr lang="en-US" dirty="0">
                <a:solidFill>
                  <a:schemeClr val="lt2"/>
                </a:solidFill>
              </a:rPr>
              <a:t>7</a:t>
            </a:r>
            <a:endParaRPr lang="en" dirty="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63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1) </a:t>
            </a:r>
            <a:r>
              <a:rPr lang="zh-TW" altLang="en-US" dirty="0"/>
              <a:t>使用適當材料製作風扇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13" y="1221825"/>
            <a:ext cx="3021013" cy="2455863"/>
          </a:xfrm>
        </p:spPr>
      </p:pic>
      <p:sp>
        <p:nvSpPr>
          <p:cNvPr id="6" name="矩形 5"/>
          <p:cNvSpPr/>
          <p:nvPr/>
        </p:nvSpPr>
        <p:spPr>
          <a:xfrm>
            <a:off x="443564" y="4052466"/>
            <a:ext cx="8256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注意</a:t>
            </a:r>
            <a:r>
              <a:rPr lang="zh-TW" altLang="zh-TW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風扇直徑大小，</a:t>
            </a:r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要</a:t>
            </a:r>
            <a:r>
              <a:rPr lang="zh-TW" altLang="zh-TW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避免跟車體產生干擾</a:t>
            </a:r>
            <a:endParaRPr lang="zh-TW" altLang="en-US" sz="3200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06894" y="1026122"/>
            <a:ext cx="2456787" cy="28105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326" y="1203012"/>
            <a:ext cx="2336480" cy="2457182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>
            <a:off x="4922593" y="1028700"/>
            <a:ext cx="12695" cy="284211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3363058" y="2392773"/>
            <a:ext cx="3119071" cy="386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6864594" y="2710229"/>
            <a:ext cx="1655153" cy="6274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6864594" y="2337791"/>
            <a:ext cx="1411166" cy="132200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23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哪一個效能較佳？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856213" y="1443140"/>
            <a:ext cx="3078022" cy="2805854"/>
            <a:chOff x="1141617" y="1924186"/>
            <a:chExt cx="4104029" cy="3741139"/>
          </a:xfrm>
        </p:grpSpPr>
        <p:sp>
          <p:nvSpPr>
            <p:cNvPr id="32" name="矩形 31"/>
            <p:cNvSpPr/>
            <p:nvPr/>
          </p:nvSpPr>
          <p:spPr>
            <a:xfrm rot="15215756">
              <a:off x="1749050" y="3050777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34" name="矩形 33"/>
            <p:cNvSpPr/>
            <p:nvPr/>
          </p:nvSpPr>
          <p:spPr>
            <a:xfrm rot="8100781">
              <a:off x="1245449" y="4873807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23" name="矩形 22"/>
            <p:cNvSpPr/>
            <p:nvPr/>
          </p:nvSpPr>
          <p:spPr>
            <a:xfrm rot="900000">
              <a:off x="3104740" y="4382293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20" name="矩形 19"/>
            <p:cNvSpPr/>
            <p:nvPr/>
          </p:nvSpPr>
          <p:spPr>
            <a:xfrm rot="900000">
              <a:off x="3384343" y="3881157"/>
              <a:ext cx="1861303" cy="118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1141617" y="4477325"/>
              <a:ext cx="1861303" cy="118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22" name="矩形 21"/>
            <p:cNvSpPr/>
            <p:nvPr/>
          </p:nvSpPr>
          <p:spPr>
            <a:xfrm rot="15300000">
              <a:off x="1761529" y="2260838"/>
              <a:ext cx="1861303" cy="1188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9" name="橢圓 18"/>
            <p:cNvSpPr/>
            <p:nvPr/>
          </p:nvSpPr>
          <p:spPr>
            <a:xfrm>
              <a:off x="2796538" y="3916966"/>
              <a:ext cx="435110" cy="4351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612870" y="1474899"/>
            <a:ext cx="3273830" cy="3264680"/>
            <a:chOff x="7064894" y="2095929"/>
            <a:chExt cx="4365106" cy="4352906"/>
          </a:xfrm>
        </p:grpSpPr>
        <p:sp>
          <p:nvSpPr>
            <p:cNvPr id="45" name="矩形 44"/>
            <p:cNvSpPr/>
            <p:nvPr/>
          </p:nvSpPr>
          <p:spPr>
            <a:xfrm rot="15215756">
              <a:off x="7977322" y="3188800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46" name="矩形 45"/>
            <p:cNvSpPr/>
            <p:nvPr/>
          </p:nvSpPr>
          <p:spPr>
            <a:xfrm rot="8100781">
              <a:off x="7473721" y="5011830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47" name="矩形 46"/>
            <p:cNvSpPr/>
            <p:nvPr/>
          </p:nvSpPr>
          <p:spPr>
            <a:xfrm rot="900000">
              <a:off x="9333012" y="4520316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48" name="矩形 47"/>
            <p:cNvSpPr/>
            <p:nvPr/>
          </p:nvSpPr>
          <p:spPr>
            <a:xfrm rot="900000">
              <a:off x="9568697" y="4296716"/>
              <a:ext cx="1861303" cy="5941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49" name="矩形 48"/>
            <p:cNvSpPr/>
            <p:nvPr/>
          </p:nvSpPr>
          <p:spPr>
            <a:xfrm rot="18900000">
              <a:off x="7366959" y="4874848"/>
              <a:ext cx="1861303" cy="5941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0" name="矩形 49"/>
            <p:cNvSpPr/>
            <p:nvPr/>
          </p:nvSpPr>
          <p:spPr>
            <a:xfrm rot="15300000">
              <a:off x="7953150" y="2729515"/>
              <a:ext cx="1861303" cy="5941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1" name="矩形 50"/>
            <p:cNvSpPr/>
            <p:nvPr/>
          </p:nvSpPr>
          <p:spPr>
            <a:xfrm rot="18815756">
              <a:off x="9046929" y="3459454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2" name="矩形 51"/>
            <p:cNvSpPr/>
            <p:nvPr/>
          </p:nvSpPr>
          <p:spPr>
            <a:xfrm rot="11700781">
              <a:off x="7216338" y="3934837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3" name="矩形 52"/>
            <p:cNvSpPr/>
            <p:nvPr/>
          </p:nvSpPr>
          <p:spPr>
            <a:xfrm rot="4500000">
              <a:off x="8571648" y="5299274"/>
              <a:ext cx="1939866" cy="4834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4" name="矩形 53"/>
            <p:cNvSpPr/>
            <p:nvPr/>
          </p:nvSpPr>
          <p:spPr>
            <a:xfrm rot="4500000">
              <a:off x="8666441" y="5221118"/>
              <a:ext cx="1861303" cy="5941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5" name="矩形 54"/>
            <p:cNvSpPr/>
            <p:nvPr/>
          </p:nvSpPr>
          <p:spPr>
            <a:xfrm rot="900000">
              <a:off x="7064894" y="3603424"/>
              <a:ext cx="1861303" cy="5941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6" name="矩形 55"/>
            <p:cNvSpPr/>
            <p:nvPr/>
          </p:nvSpPr>
          <p:spPr>
            <a:xfrm rot="18900000">
              <a:off x="9215904" y="3038414"/>
              <a:ext cx="1861303" cy="5941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57" name="橢圓 56"/>
            <p:cNvSpPr/>
            <p:nvPr/>
          </p:nvSpPr>
          <p:spPr>
            <a:xfrm>
              <a:off x="9024810" y="4054989"/>
              <a:ext cx="435110" cy="43511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03793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>
            <a:spLocks noGrp="1"/>
          </p:cNvSpPr>
          <p:nvPr>
            <p:ph type="title"/>
          </p:nvPr>
        </p:nvSpPr>
        <p:spPr>
          <a:xfrm>
            <a:off x="3240200" y="2494526"/>
            <a:ext cx="5190900" cy="1704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確認問題</a:t>
            </a:r>
            <a:br>
              <a:rPr lang="en-US" altLang="zh-TW" dirty="0"/>
            </a:br>
            <a:r>
              <a:rPr lang="en-US" altLang="zh-TW" sz="4000" spc="300" dirty="0"/>
              <a:t>Define Problem</a:t>
            </a:r>
            <a:endParaRPr spc="300" dirty="0"/>
          </a:p>
        </p:txBody>
      </p:sp>
      <p:sp>
        <p:nvSpPr>
          <p:cNvPr id="327" name="Google Shape;327;p38"/>
          <p:cNvSpPr txBox="1">
            <a:spLocks noGrp="1"/>
          </p:cNvSpPr>
          <p:nvPr>
            <p:ph type="title" idx="2"/>
          </p:nvPr>
        </p:nvSpPr>
        <p:spPr>
          <a:xfrm>
            <a:off x="3240200" y="1183275"/>
            <a:ext cx="14343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01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328" name="Google Shape;328;p3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75" y="-6575"/>
            <a:ext cx="2634300" cy="5143501"/>
          </a:xfrm>
          <a:prstGeom prst="rect">
            <a:avLst/>
          </a:prstGeom>
        </p:spPr>
      </p:pic>
      <p:cxnSp>
        <p:nvCxnSpPr>
          <p:cNvPr id="329" name="Google Shape;329;p38"/>
          <p:cNvCxnSpPr/>
          <p:nvPr/>
        </p:nvCxnSpPr>
        <p:spPr>
          <a:xfrm>
            <a:off x="4087100" y="4181525"/>
            <a:ext cx="3171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38"/>
          <p:cNvSpPr/>
          <p:nvPr/>
        </p:nvSpPr>
        <p:spPr>
          <a:xfrm rot="10800000">
            <a:off x="8292810" y="3755850"/>
            <a:ext cx="1038900" cy="1038900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7037225" y="4293125"/>
            <a:ext cx="172200" cy="172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6609725" y="18630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/>
          <p:nvPr/>
        </p:nvSpPr>
        <p:spPr>
          <a:xfrm>
            <a:off x="7819875" y="667075"/>
            <a:ext cx="223200" cy="223200"/>
          </a:xfrm>
          <a:prstGeom prst="diamond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1026825" y="300955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5" name="Google Shape;335;p38"/>
          <p:cNvCxnSpPr/>
          <p:nvPr/>
        </p:nvCxnSpPr>
        <p:spPr>
          <a:xfrm>
            <a:off x="4186775" y="958600"/>
            <a:ext cx="8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60498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2) </a:t>
            </a:r>
            <a:r>
              <a:rPr lang="zh-TW" altLang="en-US" dirty="0"/>
              <a:t>扭轉葉片角度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39" y="1217087"/>
            <a:ext cx="4267755" cy="3481388"/>
          </a:xfrm>
        </p:spPr>
      </p:pic>
      <p:sp>
        <p:nvSpPr>
          <p:cNvPr id="6" name="矩形 5"/>
          <p:cNvSpPr/>
          <p:nvPr/>
        </p:nvSpPr>
        <p:spPr>
          <a:xfrm>
            <a:off x="4572000" y="1794933"/>
            <a:ext cx="4310061" cy="195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等分後剪開並扭轉葉片。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★葉片扭轉方向必須配合齒輪傳動方向</a:t>
            </a:r>
            <a:r>
              <a:rPr lang="en-US" altLang="zh-TW" sz="28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使車輪前進</a:t>
            </a:r>
            <a:r>
              <a:rPr lang="en-US" altLang="zh-TW" sz="28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sz="2800" dirty="0">
              <a:solidFill>
                <a:srgbClr val="F3ECCD"/>
              </a:solidFill>
              <a:latin typeface="華康中特圓體" panose="020F0809000000000000" pitchFamily="49" charset="-120"/>
              <a:ea typeface="華康中特圓體" panose="020F08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680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0000" y="334959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3)</a:t>
            </a:r>
            <a:r>
              <a:rPr lang="zh-TW" altLang="en-US" dirty="0"/>
              <a:t> 將風扇黏到</a:t>
            </a:r>
            <a:r>
              <a:rPr lang="en-US" altLang="zh-TW" dirty="0" err="1">
                <a:solidFill>
                  <a:srgbClr val="EE0000"/>
                </a:solidFill>
              </a:rPr>
              <a:t>48T</a:t>
            </a:r>
            <a:r>
              <a:rPr lang="zh-TW" altLang="en-US" dirty="0"/>
              <a:t>的齒輪上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87" y="1172637"/>
            <a:ext cx="4189413" cy="3525838"/>
          </a:xfrm>
        </p:spPr>
      </p:pic>
      <p:sp>
        <p:nvSpPr>
          <p:cNvPr id="5" name="矩形 4"/>
          <p:cNvSpPr/>
          <p:nvPr/>
        </p:nvSpPr>
        <p:spPr>
          <a:xfrm>
            <a:off x="4690534" y="2015066"/>
            <a:ext cx="4279915" cy="1483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Times New Roman" panose="02020603050405020304" pitchFamily="18" charset="0"/>
              </a:rPr>
              <a:t>對準正中央，避免轉動時產生不均勻抖動</a:t>
            </a:r>
          </a:p>
        </p:txBody>
      </p:sp>
    </p:spTree>
    <p:extLst>
      <p:ext uri="{BB962C8B-B14F-4D97-AF65-F5344CB8AC3E}">
        <p14:creationId xmlns:p14="http://schemas.microsoft.com/office/powerpoint/2010/main" val="1273599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3"/>
          <p:cNvSpPr txBox="1">
            <a:spLocks noGrp="1"/>
          </p:cNvSpPr>
          <p:nvPr>
            <p:ph type="title"/>
          </p:nvPr>
        </p:nvSpPr>
        <p:spPr>
          <a:xfrm>
            <a:off x="844756" y="2460313"/>
            <a:ext cx="4909500" cy="13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600" dirty="0"/>
              <a:t>測試修正</a:t>
            </a:r>
            <a:endParaRPr sz="6600" dirty="0"/>
          </a:p>
        </p:txBody>
      </p:sp>
      <p:pic>
        <p:nvPicPr>
          <p:cNvPr id="655" name="Google Shape;655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650" y="-19750"/>
            <a:ext cx="2983501" cy="5196299"/>
          </a:xfrm>
          <a:prstGeom prst="rect">
            <a:avLst/>
          </a:prstGeom>
        </p:spPr>
      </p:pic>
      <p:sp>
        <p:nvSpPr>
          <p:cNvPr id="656" name="Google Shape;656;p53"/>
          <p:cNvSpPr/>
          <p:nvPr/>
        </p:nvSpPr>
        <p:spPr>
          <a:xfrm>
            <a:off x="8229825" y="1388000"/>
            <a:ext cx="172200" cy="172200"/>
          </a:xfrm>
          <a:prstGeom prst="diamond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3"/>
          <p:cNvSpPr/>
          <p:nvPr/>
        </p:nvSpPr>
        <p:spPr>
          <a:xfrm>
            <a:off x="8500400" y="4740400"/>
            <a:ext cx="223200" cy="2232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27;p38">
            <a:extLst>
              <a:ext uri="{FF2B5EF4-FFF2-40B4-BE49-F238E27FC236}">
                <a16:creationId xmlns:a16="http://schemas.microsoft.com/office/drawing/2014/main" id="{99477C2D-2F6F-43BF-B1C7-214DC0A0B116}"/>
              </a:ext>
            </a:extLst>
          </p:cNvPr>
          <p:cNvSpPr txBox="1">
            <a:spLocks/>
          </p:cNvSpPr>
          <p:nvPr/>
        </p:nvSpPr>
        <p:spPr>
          <a:xfrm>
            <a:off x="2582356" y="1228813"/>
            <a:ext cx="1434300" cy="1231500"/>
          </a:xfrm>
          <a:prstGeom prst="rect">
            <a:avLst/>
          </a:prstGeom>
          <a:solidFill>
            <a:schemeClr val="accent4"/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華康中特圓體" panose="020F0809000000000000" pitchFamily="49" charset="-128"/>
                <a:ea typeface="華康中特圓體" panose="020F0809000000000000" pitchFamily="49" charset="-128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>
                <a:solidFill>
                  <a:schemeClr val="lt2"/>
                </a:solidFill>
              </a:rPr>
              <a:t>0</a:t>
            </a:r>
            <a:r>
              <a:rPr lang="en-US" dirty="0">
                <a:solidFill>
                  <a:schemeClr val="lt2"/>
                </a:solidFill>
              </a:rPr>
              <a:t>8</a:t>
            </a:r>
            <a:endParaRPr lang="en" dirty="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449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 flipH="1">
            <a:off x="389465" y="0"/>
            <a:ext cx="668867" cy="5143499"/>
          </a:xfrm>
          <a:solidFill>
            <a:srgbClr val="C00000"/>
          </a:solidFill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b="0" dirty="0"/>
              <a:t>常見問題狀況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900" y="146549"/>
            <a:ext cx="6044201" cy="48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154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0" dirty="0">
                <a:solidFill>
                  <a:srgbClr val="F3ECCD"/>
                </a:solidFill>
              </a:rPr>
              <a:t>一、改變扇葉轉動方向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698323" y="450041"/>
            <a:ext cx="31470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100" dirty="0">
                <a:solidFill>
                  <a:srgbClr val="F3ECCD"/>
                </a:solidFill>
                <a:highlight>
                  <a:srgbClr val="800000"/>
                </a:highlight>
                <a:latin typeface="華康中圓體" panose="020F0509000000000000" pitchFamily="49" charset="-128"/>
                <a:ea typeface="華康中圓體" panose="020F0509000000000000" pitchFamily="49" charset="-128"/>
              </a:rPr>
              <a:t>小心鋁片金屬疲勞的問題</a:t>
            </a:r>
          </a:p>
        </p:txBody>
      </p:sp>
      <p:sp>
        <p:nvSpPr>
          <p:cNvPr id="6" name="流程圖: 換頁接點 5"/>
          <p:cNvSpPr/>
          <p:nvPr/>
        </p:nvSpPr>
        <p:spPr>
          <a:xfrm>
            <a:off x="1" y="0"/>
            <a:ext cx="798908" cy="3378199"/>
          </a:xfrm>
          <a:prstGeom prst="flowChartOffpageConnector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車子倒退嚕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27" y="1024388"/>
            <a:ext cx="2421731" cy="26289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14" y="1044472"/>
            <a:ext cx="2407444" cy="26146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846" y="3204511"/>
            <a:ext cx="1793081" cy="18788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851" y="3193796"/>
            <a:ext cx="1807369" cy="1900238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2309723" y="964002"/>
            <a:ext cx="1345721" cy="23485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1" name="橢圓 10"/>
          <p:cNvSpPr/>
          <p:nvPr/>
        </p:nvSpPr>
        <p:spPr>
          <a:xfrm>
            <a:off x="6476281" y="931653"/>
            <a:ext cx="1345721" cy="2380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387227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0" dirty="0">
                <a:solidFill>
                  <a:srgbClr val="F3ECCD"/>
                </a:solidFill>
              </a:rPr>
              <a:t>二、改變傳動零件咬合方式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65" y="1073835"/>
            <a:ext cx="6805840" cy="3780000"/>
          </a:xfrm>
          <a:prstGeom prst="rect">
            <a:avLst/>
          </a:prstGeom>
        </p:spPr>
      </p:pic>
      <p:sp>
        <p:nvSpPr>
          <p:cNvPr id="3" name="流程圖: 換頁接點 2">
            <a:extLst>
              <a:ext uri="{FF2B5EF4-FFF2-40B4-BE49-F238E27FC236}">
                <a16:creationId xmlns:a16="http://schemas.microsoft.com/office/drawing/2014/main" id="{92154DEE-E4A9-E900-7C9A-98C3A2E050FD}"/>
              </a:ext>
            </a:extLst>
          </p:cNvPr>
          <p:cNvSpPr/>
          <p:nvPr/>
        </p:nvSpPr>
        <p:spPr>
          <a:xfrm>
            <a:off x="1" y="0"/>
            <a:ext cx="798908" cy="3378199"/>
          </a:xfrm>
          <a:prstGeom prst="flowChartOffpageConnector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F3ECCD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車子倒退嚕</a:t>
            </a:r>
          </a:p>
        </p:txBody>
      </p:sp>
    </p:spTree>
    <p:extLst>
      <p:ext uri="{BB962C8B-B14F-4D97-AF65-F5344CB8AC3E}">
        <p14:creationId xmlns:p14="http://schemas.microsoft.com/office/powerpoint/2010/main" val="27808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0" dirty="0">
                <a:solidFill>
                  <a:srgbClr val="F3ECCD"/>
                </a:solidFill>
              </a:rPr>
              <a:t>設計要素歸納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011512"/>
              </p:ext>
            </p:extLst>
          </p:nvPr>
        </p:nvGraphicFramePr>
        <p:xfrm>
          <a:off x="2267554" y="634181"/>
          <a:ext cx="5108605" cy="4328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219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0" dirty="0">
                <a:solidFill>
                  <a:srgbClr val="F3ECCD"/>
                </a:solidFill>
              </a:rPr>
              <a:t>任務目標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3ECCD"/>
                </a:solidFill>
              </a:rPr>
              <a:t>製作一輛能在</a:t>
            </a:r>
            <a:r>
              <a:rPr lang="zh-TW" altLang="en-US" dirty="0">
                <a:solidFill>
                  <a:srgbClr val="0070C0"/>
                </a:solidFill>
              </a:rPr>
              <a:t>最短時間內</a:t>
            </a:r>
            <a:r>
              <a:rPr lang="zh-TW" altLang="en-US" dirty="0">
                <a:solidFill>
                  <a:srgbClr val="F3ECCD"/>
                </a:solidFill>
              </a:rPr>
              <a:t>抵達終點的逆風車。</a:t>
            </a:r>
            <a:endParaRPr lang="en-US" altLang="zh-TW" dirty="0">
              <a:solidFill>
                <a:srgbClr val="F3ECCD"/>
              </a:solidFill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1200873" y="3605645"/>
            <a:ext cx="63468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5D7F955-EF14-2A4A-A41F-B04CC2AB2A50}"/>
              </a:ext>
            </a:extLst>
          </p:cNvPr>
          <p:cNvCxnSpPr/>
          <p:nvPr/>
        </p:nvCxnSpPr>
        <p:spPr>
          <a:xfrm>
            <a:off x="1200872" y="2465243"/>
            <a:ext cx="634688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0058B3-1ED7-664A-B49E-50BCDC026D89}"/>
              </a:ext>
            </a:extLst>
          </p:cNvPr>
          <p:cNvSpPr txBox="1"/>
          <p:nvPr/>
        </p:nvSpPr>
        <p:spPr>
          <a:xfrm>
            <a:off x="442339" y="2789959"/>
            <a:ext cx="806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Start</a:t>
            </a:r>
            <a:endParaRPr kumimoji="1" lang="zh-TW" altLang="en-US" sz="21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0F8306F-E30F-F54C-B52D-55AB8C4DE1F1}"/>
              </a:ext>
            </a:extLst>
          </p:cNvPr>
          <p:cNvSpPr txBox="1"/>
          <p:nvPr/>
        </p:nvSpPr>
        <p:spPr>
          <a:xfrm>
            <a:off x="7547755" y="2815894"/>
            <a:ext cx="7841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Goal</a:t>
            </a:r>
            <a:endParaRPr kumimoji="1" lang="zh-TW" altLang="en-US" sz="21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FF4D06AE-79E4-2C47-BEC5-931FAA33EF6D}"/>
              </a:ext>
            </a:extLst>
          </p:cNvPr>
          <p:cNvCxnSpPr>
            <a:cxnSpLocks/>
          </p:cNvCxnSpPr>
          <p:nvPr/>
        </p:nvCxnSpPr>
        <p:spPr>
          <a:xfrm>
            <a:off x="3050409" y="3684740"/>
            <a:ext cx="0" cy="5299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979073E-48EE-B54F-921D-1ADC74433A6E}"/>
              </a:ext>
            </a:extLst>
          </p:cNvPr>
          <p:cNvSpPr txBox="1"/>
          <p:nvPr/>
        </p:nvSpPr>
        <p:spPr>
          <a:xfrm>
            <a:off x="2774372" y="4286628"/>
            <a:ext cx="5982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70</a:t>
            </a:r>
            <a:endParaRPr kumimoji="1" lang="zh-TW" altLang="en-US" sz="27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0" name="直線箭頭接點 19">
            <a:extLst>
              <a:ext uri="{FF2B5EF4-FFF2-40B4-BE49-F238E27FC236}">
                <a16:creationId xmlns:a16="http://schemas.microsoft.com/office/drawing/2014/main" id="{7F804D95-E444-354B-A26E-CF4F5FC99902}"/>
              </a:ext>
            </a:extLst>
          </p:cNvPr>
          <p:cNvCxnSpPr>
            <a:cxnSpLocks/>
          </p:cNvCxnSpPr>
          <p:nvPr/>
        </p:nvCxnSpPr>
        <p:spPr>
          <a:xfrm>
            <a:off x="5161064" y="3691098"/>
            <a:ext cx="0" cy="5299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2B01FDA-650E-F44D-825A-D139477E4BA4}"/>
              </a:ext>
            </a:extLst>
          </p:cNvPr>
          <p:cNvSpPr txBox="1"/>
          <p:nvPr/>
        </p:nvSpPr>
        <p:spPr>
          <a:xfrm>
            <a:off x="4885027" y="4292986"/>
            <a:ext cx="5982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80</a:t>
            </a:r>
            <a:endParaRPr kumimoji="1" lang="zh-TW" altLang="en-US" sz="27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2" name="直線箭頭接點 21">
            <a:extLst>
              <a:ext uri="{FF2B5EF4-FFF2-40B4-BE49-F238E27FC236}">
                <a16:creationId xmlns:a16="http://schemas.microsoft.com/office/drawing/2014/main" id="{FB72C129-9DFF-8D41-85C7-7638F27C0A1D}"/>
              </a:ext>
            </a:extLst>
          </p:cNvPr>
          <p:cNvCxnSpPr>
            <a:cxnSpLocks/>
          </p:cNvCxnSpPr>
          <p:nvPr/>
        </p:nvCxnSpPr>
        <p:spPr>
          <a:xfrm>
            <a:off x="7547756" y="3637865"/>
            <a:ext cx="0" cy="5299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D031919-00ED-914F-A7C2-223C3A9E6268}"/>
              </a:ext>
            </a:extLst>
          </p:cNvPr>
          <p:cNvSpPr txBox="1"/>
          <p:nvPr/>
        </p:nvSpPr>
        <p:spPr>
          <a:xfrm>
            <a:off x="7168325" y="4199190"/>
            <a:ext cx="8050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7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</a:t>
            </a:r>
            <a:endParaRPr kumimoji="1" lang="zh-TW" altLang="en-US" sz="27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59CDEE1D-33A2-7943-B16E-F1E2B5026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0205" y1="54937" x2="67959" y2="65126"/>
                        <a14:foregroundMark x1="71380" y1="62500" x2="75029" y2="65441"/>
                        <a14:backgroundMark x1="22349" y1="38445" x2="13797" y2="46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00" y="1365777"/>
            <a:ext cx="2178892" cy="23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17909" y="297873"/>
            <a:ext cx="2045681" cy="683644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zh-CN" altLang="en-US" sz="4050" b="0" dirty="0">
                <a:solidFill>
                  <a:srgbClr val="F3ECCD"/>
                </a:solidFill>
              </a:rPr>
              <a:t>確認問題</a:t>
            </a:r>
            <a:endParaRPr lang="zh-TW" altLang="en-US" sz="4050" b="0" dirty="0">
              <a:solidFill>
                <a:srgbClr val="F3ECCD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99701" y="1108624"/>
            <a:ext cx="8770251" cy="3818555"/>
          </a:xfrm>
        </p:spPr>
        <p:txBody>
          <a:bodyPr>
            <a:normAutofit/>
          </a:bodyPr>
          <a:lstStyle/>
          <a:p>
            <a:pPr marL="557213" indent="-557213">
              <a:lnSpc>
                <a:spcPct val="150000"/>
              </a:lnSpc>
              <a:buClr>
                <a:srgbClr val="F3ECCD"/>
              </a:buClr>
              <a:buFont typeface="+mj-lt"/>
              <a:buAutoNum type="arabicPeriod"/>
            </a:pPr>
            <a:r>
              <a:rPr lang="zh-TW" altLang="en-US" sz="3000" b="1" dirty="0">
                <a:solidFill>
                  <a:srgbClr val="F3ECCD"/>
                </a:solidFill>
              </a:rPr>
              <a:t>時間：含設計製作與競賽，共 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en-US" altLang="zh-TW" sz="3000" b="1" u="sng" dirty="0">
                <a:solidFill>
                  <a:srgbClr val="F3ECCD"/>
                </a:solidFill>
              </a:rPr>
              <a:t>6-7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zh-TW" altLang="en-US" sz="3000" b="1" dirty="0">
                <a:solidFill>
                  <a:srgbClr val="F3ECCD"/>
                </a:solidFill>
              </a:rPr>
              <a:t>節課。</a:t>
            </a:r>
            <a:endParaRPr lang="en-US" altLang="zh-TW" sz="3000" b="1" dirty="0">
              <a:solidFill>
                <a:srgbClr val="F3ECCD"/>
              </a:solidFill>
            </a:endParaRPr>
          </a:p>
          <a:p>
            <a:pPr marL="557213" indent="-557213">
              <a:lnSpc>
                <a:spcPct val="150000"/>
              </a:lnSpc>
              <a:buClr>
                <a:srgbClr val="F3ECCD"/>
              </a:buClr>
              <a:buFont typeface="+mj-lt"/>
              <a:buAutoNum type="arabicPeriod"/>
            </a:pPr>
            <a:r>
              <a:rPr lang="zh-TW" altLang="en-US" sz="3000" b="1" dirty="0">
                <a:solidFill>
                  <a:srgbClr val="F3ECCD"/>
                </a:solidFill>
              </a:rPr>
              <a:t>逆風車場地寬度： 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en-US" altLang="zh-TW" sz="3000" b="1" u="sng" dirty="0">
                <a:solidFill>
                  <a:srgbClr val="FFC000"/>
                </a:solidFill>
              </a:rPr>
              <a:t>20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zh-TW" altLang="en-US" sz="3000" b="1" dirty="0">
                <a:solidFill>
                  <a:srgbClr val="F3ECCD"/>
                </a:solidFill>
              </a:rPr>
              <a:t>公分，長度：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en-US" altLang="zh-TW" sz="3000" b="1" u="sng" dirty="0">
                <a:solidFill>
                  <a:srgbClr val="FFC000"/>
                </a:solidFill>
              </a:rPr>
              <a:t>113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zh-TW" altLang="en-US" sz="3000" b="1" dirty="0">
                <a:solidFill>
                  <a:srgbClr val="F3ECCD"/>
                </a:solidFill>
              </a:rPr>
              <a:t>公分</a:t>
            </a:r>
            <a:endParaRPr lang="en-US" altLang="zh-TW" sz="3000" b="1" dirty="0">
              <a:solidFill>
                <a:srgbClr val="F3ECCD"/>
              </a:solidFill>
            </a:endParaRPr>
          </a:p>
          <a:p>
            <a:pPr marL="557213" indent="-557213">
              <a:lnSpc>
                <a:spcPct val="150000"/>
              </a:lnSpc>
              <a:buClr>
                <a:srgbClr val="F3ECCD"/>
              </a:buClr>
              <a:buFont typeface="+mj-lt"/>
              <a:buAutoNum type="arabicPeriod"/>
            </a:pPr>
            <a:r>
              <a:rPr lang="zh-TW" altLang="en-US" sz="3000" b="1" dirty="0">
                <a:solidFill>
                  <a:srgbClr val="F3ECCD"/>
                </a:solidFill>
              </a:rPr>
              <a:t>風源使用：</a:t>
            </a:r>
            <a:r>
              <a:rPr lang="zh-TW" altLang="en-US" sz="3000" b="1" dirty="0">
                <a:solidFill>
                  <a:srgbClr val="FFC000"/>
                </a:solidFill>
              </a:rPr>
              <a:t>吹風機</a:t>
            </a:r>
            <a:r>
              <a:rPr lang="zh-TW" altLang="en-US" sz="3000" b="1" dirty="0">
                <a:solidFill>
                  <a:srgbClr val="F3ECCD"/>
                </a:solidFill>
              </a:rPr>
              <a:t>，垂直距離約：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en-US" altLang="zh-TW" sz="3000" b="1" u="sng" dirty="0">
                <a:solidFill>
                  <a:srgbClr val="FFC000"/>
                </a:solidFill>
              </a:rPr>
              <a:t>8-15</a:t>
            </a:r>
            <a:r>
              <a:rPr lang="zh-TW" altLang="en-US" sz="3000" b="1" u="sng" dirty="0">
                <a:solidFill>
                  <a:srgbClr val="F3ECCD"/>
                </a:solidFill>
              </a:rPr>
              <a:t> </a:t>
            </a:r>
            <a:r>
              <a:rPr lang="zh-TW" altLang="en-US" sz="3000" b="1" dirty="0">
                <a:solidFill>
                  <a:srgbClr val="F3ECCD"/>
                </a:solidFill>
              </a:rPr>
              <a:t>公分</a:t>
            </a:r>
            <a:endParaRPr lang="en-US" altLang="zh-TW" sz="3000" b="1" dirty="0">
              <a:solidFill>
                <a:srgbClr val="F3ECCD"/>
              </a:solidFill>
            </a:endParaRPr>
          </a:p>
          <a:p>
            <a:pPr marL="557213" indent="-557213">
              <a:lnSpc>
                <a:spcPct val="150000"/>
              </a:lnSpc>
              <a:buClr>
                <a:srgbClr val="F3ECCD"/>
              </a:buClr>
              <a:buFont typeface="+mj-lt"/>
              <a:buAutoNum type="arabicPeriod"/>
            </a:pPr>
            <a:r>
              <a:rPr lang="zh-TW" altLang="en-US" sz="3000" b="1" dirty="0">
                <a:solidFill>
                  <a:srgbClr val="F3ECCD"/>
                </a:solidFill>
              </a:rPr>
              <a:t>風源</a:t>
            </a:r>
            <a:r>
              <a:rPr lang="zh-TW" altLang="en-US" sz="3000" b="1" dirty="0">
                <a:solidFill>
                  <a:srgbClr val="FFC000"/>
                </a:solidFill>
              </a:rPr>
              <a:t>可以</a:t>
            </a:r>
            <a:r>
              <a:rPr lang="zh-TW" altLang="en-US" sz="3000" b="1" dirty="0">
                <a:solidFill>
                  <a:srgbClr val="F3ECCD"/>
                </a:solidFill>
              </a:rPr>
              <a:t>跟著逆風車移動</a:t>
            </a:r>
            <a:endParaRPr lang="en-US" altLang="zh-TW" sz="3000" b="1" dirty="0">
              <a:solidFill>
                <a:srgbClr val="F3ECCD"/>
              </a:solidFill>
            </a:endParaRPr>
          </a:p>
          <a:p>
            <a:pPr marL="557213" indent="-557213">
              <a:lnSpc>
                <a:spcPct val="150000"/>
              </a:lnSpc>
              <a:buClr>
                <a:srgbClr val="F3ECCD"/>
              </a:buClr>
              <a:buFont typeface="+mj-lt"/>
              <a:buAutoNum type="arabicPeriod"/>
            </a:pPr>
            <a:r>
              <a:rPr lang="zh-CN" altLang="en-US" sz="3000" b="1" dirty="0">
                <a:solidFill>
                  <a:srgbClr val="F3ECCD"/>
                </a:solidFill>
              </a:rPr>
              <a:t>工具：</a:t>
            </a:r>
            <a:r>
              <a:rPr lang="zh-TW" altLang="en-US" sz="3000" b="1" dirty="0">
                <a:solidFill>
                  <a:srgbClr val="F3ECCD"/>
                </a:solidFill>
              </a:rPr>
              <a:t>線鋸機、鑽床、剪刀、尖嘴鉗</a:t>
            </a:r>
            <a:endParaRPr lang="en-US" altLang="zh-TW" sz="3000" b="1" dirty="0">
              <a:solidFill>
                <a:srgbClr val="F3EC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654" y="221673"/>
            <a:ext cx="2015453" cy="683644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zh-TW" altLang="en-US" sz="4050" b="0" dirty="0">
                <a:solidFill>
                  <a:srgbClr val="F3ECCD"/>
                </a:solidFill>
              </a:rPr>
              <a:t>競賽規則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654" y="1174120"/>
            <a:ext cx="8423810" cy="3619238"/>
          </a:xfrm>
        </p:spPr>
        <p:txBody>
          <a:bodyPr>
            <a:noAutofit/>
          </a:bodyPr>
          <a:lstStyle/>
          <a:p>
            <a:pPr marL="536575" lvl="1" indent="-536575">
              <a:lnSpc>
                <a:spcPct val="150000"/>
              </a:lnSpc>
              <a:buClr>
                <a:srgbClr val="F3ECCD"/>
              </a:buClr>
              <a:buFont typeface="+mj-lt"/>
              <a:buAutoNum type="arabicPeriod"/>
            </a:pPr>
            <a:r>
              <a:rPr lang="zh-TW" altLang="en-US" sz="3600" b="1" spc="300" dirty="0">
                <a:solidFill>
                  <a:srgbClr val="F3ECCD"/>
                </a:solidFill>
              </a:rPr>
              <a:t>逆風車經 </a:t>
            </a:r>
            <a:r>
              <a:rPr lang="en-US" altLang="zh-TW" sz="3600" b="1" spc="300" dirty="0">
                <a:solidFill>
                  <a:srgbClr val="FFFF00"/>
                </a:solidFill>
              </a:rPr>
              <a:t>2 </a:t>
            </a:r>
            <a:r>
              <a:rPr lang="zh-TW" altLang="en-US" sz="3600" b="1" spc="300" dirty="0">
                <a:solidFill>
                  <a:srgbClr val="F3ECCD"/>
                </a:solidFill>
              </a:rPr>
              <a:t>次調整仍故障，則提前被淘汰。</a:t>
            </a:r>
            <a:endParaRPr lang="en-US" altLang="zh-TW" sz="3600" b="1" spc="300" dirty="0">
              <a:solidFill>
                <a:srgbClr val="F3ECCD"/>
              </a:solidFill>
            </a:endParaRPr>
          </a:p>
          <a:p>
            <a:pPr marL="536575" lvl="1" indent="-536575">
              <a:lnSpc>
                <a:spcPct val="150000"/>
              </a:lnSpc>
              <a:buClr>
                <a:srgbClr val="F3ECCD"/>
              </a:buClr>
              <a:buFont typeface="+mj-lt"/>
              <a:buAutoNum type="arabicPeriod"/>
            </a:pPr>
            <a:r>
              <a:rPr lang="zh-TW" altLang="en-US" sz="3600" b="1" spc="300" dirty="0">
                <a:solidFill>
                  <a:srgbClr val="F3ECCD"/>
                </a:solidFill>
              </a:rPr>
              <a:t>逆風車在賽道原地停止超過 </a:t>
            </a:r>
            <a:r>
              <a:rPr lang="en-US" altLang="zh-TW" sz="3600" b="1" spc="300" dirty="0">
                <a:solidFill>
                  <a:srgbClr val="FFFF00"/>
                </a:solidFill>
              </a:rPr>
              <a:t>5</a:t>
            </a:r>
            <a:r>
              <a:rPr lang="en-US" altLang="zh-TW" sz="3600" b="1" spc="300" dirty="0">
                <a:solidFill>
                  <a:srgbClr val="F3ECCD"/>
                </a:solidFill>
              </a:rPr>
              <a:t> </a:t>
            </a:r>
            <a:r>
              <a:rPr lang="zh-TW" altLang="en-US" sz="3600" b="1" spc="300" dirty="0">
                <a:solidFill>
                  <a:srgbClr val="F3ECCD"/>
                </a:solidFill>
              </a:rPr>
              <a:t>秒則被淘汰。</a:t>
            </a:r>
            <a:endParaRPr lang="en-US" altLang="zh-TW" sz="3600" b="1" spc="300" dirty="0">
              <a:solidFill>
                <a:srgbClr val="F3EC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itch Deck Template">
  <a:themeElements>
    <a:clrScheme name="Simple Light">
      <a:dk1>
        <a:srgbClr val="FFFFFF"/>
      </a:dk1>
      <a:lt1>
        <a:srgbClr val="E49576"/>
      </a:lt1>
      <a:dk2>
        <a:srgbClr val="556372"/>
      </a:dk2>
      <a:lt2>
        <a:srgbClr val="191919"/>
      </a:lt2>
      <a:accent1>
        <a:srgbClr val="C89AA5"/>
      </a:accent1>
      <a:accent2>
        <a:srgbClr val="C4C3C1"/>
      </a:accent2>
      <a:accent3>
        <a:srgbClr val="DCA153"/>
      </a:accent3>
      <a:accent4>
        <a:srgbClr val="9FC5E8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1751</Words>
  <Application>Microsoft Office PowerPoint</Application>
  <PresentationFormat>如螢幕大小 (16:9)</PresentationFormat>
  <Paragraphs>356</Paragraphs>
  <Slides>66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8" baseType="lpstr">
      <vt:lpstr>華康中特圓體</vt:lpstr>
      <vt:lpstr>新細明體</vt:lpstr>
      <vt:lpstr>Arial</vt:lpstr>
      <vt:lpstr>Times New Roman</vt:lpstr>
      <vt:lpstr>微軟正黑體</vt:lpstr>
      <vt:lpstr>Lexend ExtraBold</vt:lpstr>
      <vt:lpstr>PT Sans</vt:lpstr>
      <vt:lpstr>華康中圓體</vt:lpstr>
      <vt:lpstr>微軟正黑體</vt:lpstr>
      <vt:lpstr>Calibri</vt:lpstr>
      <vt:lpstr>Nunito Light</vt:lpstr>
      <vt:lpstr>Pitch Deck Template</vt:lpstr>
      <vt:lpstr>【逆風自走車】 國二 能源與動力</vt:lpstr>
      <vt:lpstr>活動介紹</vt:lpstr>
      <vt:lpstr>歷屆作品</vt:lpstr>
      <vt:lpstr>歷屆作品</vt:lpstr>
      <vt:lpstr>歷屆作品</vt:lpstr>
      <vt:lpstr>確認問題 Define Problem</vt:lpstr>
      <vt:lpstr>任務目標</vt:lpstr>
      <vt:lpstr>確認問題</vt:lpstr>
      <vt:lpstr>競賽規則</vt:lpstr>
      <vt:lpstr>評分標準</vt:lpstr>
      <vt:lpstr>可用資源</vt:lpstr>
      <vt:lpstr>核心知識 1:機構</vt:lpstr>
      <vt:lpstr>精度與裕度</vt:lpstr>
      <vt:lpstr>齒輪傳動</vt:lpstr>
      <vt:lpstr>皮帶輪傳動</vt:lpstr>
      <vt:lpstr>摩擦輪傳動</vt:lpstr>
      <vt:lpstr>齒輪傳動的特點</vt:lpstr>
      <vt:lpstr>蒐集資料</vt:lpstr>
      <vt:lpstr>風力機的應用-風帆水上航行</vt:lpstr>
      <vt:lpstr>PowerPoint 簡報</vt:lpstr>
      <vt:lpstr>PowerPoint 簡報</vt:lpstr>
      <vt:lpstr>作品各部件介紹</vt:lpstr>
      <vt:lpstr>一、部件名稱</vt:lpstr>
      <vt:lpstr>鋼軸與各齒輪安裝位置</vt:lpstr>
      <vt:lpstr>二、車體結構</vt:lpstr>
      <vt:lpstr>05</vt:lpstr>
      <vt:lpstr>05-1 鋸切</vt:lpstr>
      <vt:lpstr>可用資源</vt:lpstr>
      <vt:lpstr>PowerPoint 簡報</vt:lpstr>
      <vt:lpstr>鋸下七塊零件，並砂磨至相同長度</vt:lpstr>
      <vt:lpstr>線鋸機介紹</vt:lpstr>
      <vt:lpstr>電動加工機具</vt:lpstr>
      <vt:lpstr>電動加工機具：線鋸機</vt:lpstr>
      <vt:lpstr>電動加工機具：線鋸機</vt:lpstr>
      <vt:lpstr>05-2 鑽孔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05-3 組裝</vt:lpstr>
      <vt:lpstr>PowerPoint 簡報</vt:lpstr>
      <vt:lpstr>黏合車體結構</vt:lpstr>
      <vt:lpstr>PowerPoint 簡報</vt:lpstr>
      <vt:lpstr>PowerPoint 簡報</vt:lpstr>
      <vt:lpstr>熱熔膠 V.S. 木工膠</vt:lpstr>
      <vt:lpstr>將鋼軸與齒輪安裝至定位</vt:lpstr>
      <vt:lpstr>核心知識 2:風扇</vt:lpstr>
      <vt:lpstr>三、扇葉設計</vt:lpstr>
      <vt:lpstr>扇葉如何轉動</vt:lpstr>
      <vt:lpstr>扇葉設計因素-葉片數目</vt:lpstr>
      <vt:lpstr>扇葉設計因素-扭轉角度</vt:lpstr>
      <vt:lpstr>扇葉設計因素-扇葉半徑</vt:lpstr>
      <vt:lpstr>扇葉類型-水平軸 </vt:lpstr>
      <vt:lpstr>扇葉類型-垂直軸</vt:lpstr>
      <vt:lpstr>PowerPoint 簡報</vt:lpstr>
      <vt:lpstr>1) 使用適當材料製作風扇</vt:lpstr>
      <vt:lpstr>哪一個效能較佳？</vt:lpstr>
      <vt:lpstr>2) 扭轉葉片角度</vt:lpstr>
      <vt:lpstr>3) 將風扇黏到48T的齒輪上</vt:lpstr>
      <vt:lpstr>測試修正</vt:lpstr>
      <vt:lpstr>常見問題狀況</vt:lpstr>
      <vt:lpstr>一、改變扇葉轉動方向</vt:lpstr>
      <vt:lpstr>二、改變傳動零件咬合方式</vt:lpstr>
      <vt:lpstr>設計要素歸納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Windmill and Wind Turbines Pitch Deck</dc:title>
  <cp:lastModifiedBy>Wang Irina</cp:lastModifiedBy>
  <cp:revision>37</cp:revision>
  <dcterms:modified xsi:type="dcterms:W3CDTF">2025-09-20T09:45:25Z</dcterms:modified>
</cp:coreProperties>
</file>