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1"/>
  </p:notesMasterIdLst>
  <p:sldIdLst>
    <p:sldId id="256" r:id="rId2"/>
    <p:sldId id="257" r:id="rId3"/>
    <p:sldId id="259" r:id="rId4"/>
    <p:sldId id="266" r:id="rId5"/>
    <p:sldId id="267" r:id="rId6"/>
    <p:sldId id="265" r:id="rId7"/>
    <p:sldId id="258" r:id="rId8"/>
    <p:sldId id="260" r:id="rId9"/>
    <p:sldId id="268" r:id="rId10"/>
    <p:sldId id="269" r:id="rId11"/>
    <p:sldId id="261" r:id="rId12"/>
    <p:sldId id="262" r:id="rId13"/>
    <p:sldId id="263" r:id="rId14"/>
    <p:sldId id="270" r:id="rId15"/>
    <p:sldId id="271" r:id="rId16"/>
    <p:sldId id="272" r:id="rId17"/>
    <p:sldId id="264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12121"/>
    <a:srgbClr val="00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9826D-4D9A-4910-A96E-D5547DDA04FF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5CBA0-45B8-4597-8727-93B60B25A1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27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歐洲和北美的煤層中有相似的植物化石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CBA0-45B8-4597-8727-93B60B25A1D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25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8000">
                <a:latin typeface="王漢宗顏楷體繁" panose="02000500000000000000" pitchFamily="2" charset="-120"/>
                <a:ea typeface="王漢宗顏楷體繁" panose="02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635041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40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24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0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95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54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18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6000">
                <a:latin typeface="王漢宗顏楷體繁" panose="02000500000000000000" pitchFamily="2" charset="-120"/>
                <a:ea typeface="王漢宗顏楷體繁" panose="02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defRPr sz="40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3600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3200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30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25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4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19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36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5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25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34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9630F7B-C1AD-4208-B58D-811D5CBB69C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BB4FBAC-EDED-476F-AAFB-A070D79F0E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879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6000" b="1" kern="1200">
          <a:solidFill>
            <a:srgbClr val="FEFEFE"/>
          </a:solidFill>
          <a:latin typeface="王漢宗顏楷體繁" panose="02000500000000000000" pitchFamily="2" charset="-120"/>
          <a:ea typeface="王漢宗顏楷體繁" panose="02000500000000000000" pitchFamily="2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4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6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變動的固體地球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6000" b="0" dirty="0" smtClean="0"/>
              <a:t>固體地球的變動</a:t>
            </a:r>
            <a:r>
              <a:rPr lang="en-US" altLang="zh-TW" sz="6000" b="0" dirty="0" smtClean="0"/>
              <a:t>—</a:t>
            </a:r>
            <a:r>
              <a:rPr lang="zh-TW" altLang="en-US" sz="6000" b="0" dirty="0" smtClean="0"/>
              <a:t>板塊運動</a:t>
            </a:r>
            <a:endParaRPr lang="zh-TW" altLang="en-US" sz="6000" b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10001" y="5412658"/>
            <a:ext cx="10572000" cy="1165124"/>
          </a:xfrm>
        </p:spPr>
        <p:txBody>
          <a:bodyPr>
            <a:normAutofit/>
          </a:bodyPr>
          <a:lstStyle/>
          <a:p>
            <a:r>
              <a:rPr lang="zh-TW" altLang="en-US" dirty="0"/>
              <a:t>板</a:t>
            </a:r>
            <a:r>
              <a:rPr lang="zh-TW" altLang="en-US" dirty="0" smtClean="0"/>
              <a:t>塊構造學說的源起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6325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海底擴張學說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主要</a:t>
            </a:r>
            <a:r>
              <a:rPr lang="zh-TW" altLang="en-US" dirty="0" smtClean="0"/>
              <a:t>概念的模型</a:t>
            </a:r>
            <a:endParaRPr lang="en-US" altLang="zh-TW" dirty="0" smtClean="0"/>
          </a:p>
          <a:p>
            <a:pPr marL="900113" lvl="1" indent="-442913"/>
            <a:r>
              <a:rPr lang="zh-TW" altLang="en-US" dirty="0" smtClean="0"/>
              <a:t>湧出</a:t>
            </a:r>
            <a:r>
              <a:rPr lang="zh-TW" altLang="en-US" dirty="0" smtClean="0"/>
              <a:t>的岩漿冷凝形成新的海洋地殼，因其為新生，所以附近缺乏沉積物的沉積</a:t>
            </a:r>
            <a:endParaRPr lang="en-US" altLang="zh-TW" dirty="0" smtClean="0"/>
          </a:p>
          <a:p>
            <a:pPr marL="900113" lvl="1" indent="-442913"/>
            <a:r>
              <a:rPr lang="zh-TW" altLang="en-US" dirty="0" smtClean="0"/>
              <a:t>新生的海洋地殼由中洋脊兩側向外推移，海底因而擴張，遠離中洋脊的老海洋地殼會在海溝處沉入地下，返回地函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904" y="0"/>
            <a:ext cx="9709096" cy="46899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3181" b="3861"/>
          <a:stretch/>
        </p:blipFill>
        <p:spPr>
          <a:xfrm>
            <a:off x="0" y="11063"/>
            <a:ext cx="7477432" cy="68445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228" y="12820"/>
            <a:ext cx="9711770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古地磁的證據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1963</a:t>
            </a:r>
            <a:r>
              <a:rPr lang="zh-TW" altLang="en-US" dirty="0" smtClean="0"/>
              <a:t>年，范因及馬修斯在北美洲太平洋沿岸，發現洋底存在磁性正反相間對稱的地磁帶。此發現成為支持海底擴張學說的重要證據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408" y="12398"/>
            <a:ext cx="9203181" cy="68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轉形斷層的發現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222287"/>
            <a:ext cx="11127482" cy="3636511"/>
          </a:xfrm>
        </p:spPr>
        <p:txBody>
          <a:bodyPr>
            <a:normAutofit/>
          </a:bodyPr>
          <a:lstStyle/>
          <a:p>
            <a:pPr marL="442913" indent="-442913"/>
            <a:r>
              <a:rPr lang="en-US" altLang="zh-TW" dirty="0" smtClean="0"/>
              <a:t>1965</a:t>
            </a:r>
            <a:r>
              <a:rPr lang="zh-TW" altLang="en-US" dirty="0" smtClean="0"/>
              <a:t>年，威爾遜由海底地形發現大洋中洋脊被一系列橫向斷層切斷，斷層長度可達數千公里，並在此紀錄到活躍的地震活動</a:t>
            </a:r>
            <a:endParaRPr lang="en-US" altLang="zh-TW" dirty="0" smtClean="0"/>
          </a:p>
          <a:p>
            <a:pPr marL="442913" indent="-442913"/>
            <a:r>
              <a:rPr lang="zh-TW" altLang="en-US" dirty="0" smtClean="0"/>
              <a:t>此發現的提出，是在海底擴張學說已經含括張裂與隱沒的雛型上，再加進錯動平移的概念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t="4392" r="5378" b="15488"/>
          <a:stretch/>
        </p:blipFill>
        <p:spPr>
          <a:xfrm>
            <a:off x="10290617" y="3905966"/>
            <a:ext cx="1941871" cy="2952034"/>
          </a:xfrm>
          <a:prstGeom prst="rect">
            <a:avLst/>
          </a:prstGeom>
        </p:spPr>
      </p:pic>
      <p:pic>
        <p:nvPicPr>
          <p:cNvPr id="5" name="圖片 4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-2"/>
            <a:ext cx="924674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板塊構造學說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/>
            <a:r>
              <a:rPr lang="en-US" altLang="zh-TW" dirty="0" smtClean="0"/>
              <a:t>1967</a:t>
            </a:r>
            <a:r>
              <a:rPr lang="zh-TW" altLang="en-US" dirty="0" smtClean="0"/>
              <a:t>年英國麥肯齊、帕克與</a:t>
            </a:r>
            <a:r>
              <a:rPr lang="en-US" altLang="zh-TW" dirty="0" smtClean="0"/>
              <a:t>1968</a:t>
            </a:r>
            <a:r>
              <a:rPr lang="zh-TW" altLang="en-US" dirty="0" smtClean="0"/>
              <a:t>年美國摩根、法國勒皮雄等人，在大陸漂移與海底擴張學說的基礎上，不約而同的提出板塊構造理論的</a:t>
            </a:r>
            <a:r>
              <a:rPr lang="zh-TW" altLang="en-US" dirty="0" smtClean="0"/>
              <a:t>概念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266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板塊構造學說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1" y="2222287"/>
            <a:ext cx="10891507" cy="453247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理論</a:t>
            </a:r>
            <a:r>
              <a:rPr lang="zh-TW" altLang="en-US" dirty="0" smtClean="0"/>
              <a:t>模型</a:t>
            </a:r>
            <a:endParaRPr lang="en-US" altLang="zh-TW" dirty="0" smtClean="0"/>
          </a:p>
          <a:p>
            <a:pPr marL="900113" lvl="1" indent="-442913"/>
            <a:r>
              <a:rPr lang="zh-TW" altLang="en-US" dirty="0" smtClean="0"/>
              <a:t>整個地殼和最上層的地函是較為冷而剛硬的外殼，稱為</a:t>
            </a:r>
            <a:r>
              <a:rPr lang="zh-TW" altLang="en-US" dirty="0" smtClean="0">
                <a:solidFill>
                  <a:srgbClr val="FFFF00"/>
                </a:solidFill>
              </a:rPr>
              <a:t>岩石圈</a:t>
            </a:r>
            <a:r>
              <a:rPr lang="zh-TW" altLang="en-US" dirty="0" smtClean="0"/>
              <a:t>；岩石圈以下是可塑性較高的</a:t>
            </a:r>
            <a:r>
              <a:rPr lang="zh-TW" altLang="en-US" dirty="0" smtClean="0">
                <a:solidFill>
                  <a:srgbClr val="FFFF00"/>
                </a:solidFill>
              </a:rPr>
              <a:t>軟流圈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pPr marL="900113" lvl="1" indent="-442913"/>
            <a:r>
              <a:rPr lang="zh-TW" altLang="en-US" dirty="0" smtClean="0"/>
              <a:t>全球的岩石圈並不是完整的層圈，是由大約</a:t>
            </a:r>
            <a:r>
              <a:rPr lang="en-US" altLang="zh-TW" dirty="0" smtClean="0"/>
              <a:t>20</a:t>
            </a:r>
            <a:r>
              <a:rPr lang="zh-TW" altLang="en-US" dirty="0" smtClean="0"/>
              <a:t>塊大小不一、形狀各異，但彼此相嵌的</a:t>
            </a:r>
            <a:r>
              <a:rPr lang="zh-TW" altLang="en-US" dirty="0" smtClean="0">
                <a:solidFill>
                  <a:srgbClr val="FFFF00"/>
                </a:solidFill>
              </a:rPr>
              <a:t>板塊</a:t>
            </a:r>
            <a:r>
              <a:rPr lang="zh-TW" altLang="en-US" dirty="0" smtClean="0"/>
              <a:t>所</a:t>
            </a:r>
            <a:r>
              <a:rPr lang="zh-TW" altLang="en-US" dirty="0" smtClean="0"/>
              <a:t>組成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20" y="0"/>
            <a:ext cx="10220801" cy="686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板塊構造學說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理論</a:t>
            </a:r>
            <a:r>
              <a:rPr lang="zh-TW" altLang="en-US" dirty="0" smtClean="0"/>
              <a:t>模型</a:t>
            </a:r>
            <a:endParaRPr lang="en-US" altLang="zh-TW" dirty="0" smtClean="0"/>
          </a:p>
          <a:p>
            <a:pPr marL="900113" lvl="1" indent="-442913"/>
            <a:r>
              <a:rPr lang="zh-TW" altLang="en-US" dirty="0" smtClean="0"/>
              <a:t>大部分</a:t>
            </a:r>
            <a:r>
              <a:rPr lang="zh-TW" altLang="en-US" dirty="0" smtClean="0"/>
              <a:t>的板塊在地殼的部分，都</a:t>
            </a:r>
            <a:r>
              <a:rPr lang="zh-TW" altLang="en-US" dirty="0" smtClean="0">
                <a:solidFill>
                  <a:srgbClr val="FFFF00"/>
                </a:solidFill>
              </a:rPr>
              <a:t>同時包含</a:t>
            </a:r>
            <a:r>
              <a:rPr lang="zh-TW" altLang="en-US" dirty="0" smtClean="0"/>
              <a:t>大陸地殼和海洋地殼</a:t>
            </a:r>
            <a:endParaRPr lang="en-US" altLang="zh-TW" dirty="0" smtClean="0"/>
          </a:p>
          <a:p>
            <a:pPr marL="900113" lvl="1" indent="-442913"/>
            <a:r>
              <a:rPr lang="zh-TW" altLang="en-US" dirty="0" smtClean="0"/>
              <a:t>這些板塊被軟流圈運載著，隨著地函的熱對流不斷的</a:t>
            </a:r>
            <a:r>
              <a:rPr lang="zh-TW" altLang="en-US" dirty="0" smtClean="0"/>
              <a:t>運動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5478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板塊構造學說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理論</a:t>
            </a:r>
            <a:r>
              <a:rPr lang="zh-TW" altLang="en-US" dirty="0" smtClean="0"/>
              <a:t>模型</a:t>
            </a:r>
            <a:endParaRPr lang="en-US" altLang="zh-TW" dirty="0" smtClean="0"/>
          </a:p>
          <a:p>
            <a:pPr marL="900113" lvl="1" indent="-442913"/>
            <a:r>
              <a:rPr lang="zh-TW" altLang="en-US" dirty="0" smtClean="0"/>
              <a:t>不同</a:t>
            </a:r>
            <a:r>
              <a:rPr lang="zh-TW" altLang="en-US" dirty="0" smtClean="0"/>
              <a:t>的板塊各自以不同的方向、速率移動，板塊間常以中洋脊、大陸裂谷、海溝、褶皺山脈或轉形斷層等為其邊界</a:t>
            </a:r>
            <a:endParaRPr lang="en-US" altLang="zh-TW" dirty="0" smtClean="0"/>
          </a:p>
          <a:p>
            <a:pPr marL="900113" lvl="1" indent="-442913"/>
            <a:r>
              <a:rPr lang="zh-TW" altLang="en-US" dirty="0" smtClean="0"/>
              <a:t>相鄰板塊之間可能相互</a:t>
            </a:r>
            <a:r>
              <a:rPr lang="zh-TW" altLang="en-US" dirty="0" smtClean="0">
                <a:solidFill>
                  <a:srgbClr val="FFFF00"/>
                </a:solidFill>
              </a:rPr>
              <a:t>撕扯張裂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FF00"/>
                </a:solidFill>
              </a:rPr>
              <a:t>撞擊聚合</a:t>
            </a:r>
            <a:r>
              <a:rPr lang="zh-TW" altLang="en-US" dirty="0" smtClean="0"/>
              <a:t>或</a:t>
            </a:r>
            <a:r>
              <a:rPr lang="zh-TW" altLang="en-US" dirty="0" smtClean="0">
                <a:solidFill>
                  <a:srgbClr val="FFFF00"/>
                </a:solidFill>
              </a:rPr>
              <a:t>平移錯動</a:t>
            </a:r>
            <a:r>
              <a:rPr lang="zh-TW" altLang="en-US" dirty="0" smtClean="0"/>
              <a:t>，進而引發</a:t>
            </a:r>
            <a:r>
              <a:rPr lang="zh-TW" altLang="en-US" dirty="0" smtClean="0">
                <a:solidFill>
                  <a:srgbClr val="FFFF00"/>
                </a:solidFill>
              </a:rPr>
              <a:t>地震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FF00"/>
                </a:solidFill>
              </a:rPr>
              <a:t>火山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FFFF00"/>
                </a:solidFill>
              </a:rPr>
              <a:t>斷層</a:t>
            </a:r>
            <a:r>
              <a:rPr lang="zh-TW" altLang="en-US" dirty="0" smtClean="0"/>
              <a:t>等各種地質活動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後續研究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1968</a:t>
            </a:r>
            <a:r>
              <a:rPr lang="zh-TW" altLang="en-US" dirty="0" smtClean="0"/>
              <a:t>～</a:t>
            </a:r>
            <a:r>
              <a:rPr lang="en-US" altLang="zh-TW" dirty="0" smtClean="0"/>
              <a:t>1970</a:t>
            </a:r>
            <a:r>
              <a:rPr lang="zh-TW" altLang="en-US" dirty="0" smtClean="0"/>
              <a:t>年，美國四家海洋研究所在大西洋和太平洋洋底打下一系列鑽孔，發現</a:t>
            </a:r>
            <a:r>
              <a:rPr lang="zh-TW" altLang="en-US" dirty="0" smtClean="0">
                <a:solidFill>
                  <a:srgbClr val="FFFF00"/>
                </a:solidFill>
              </a:rPr>
              <a:t>海洋地殼年齡</a:t>
            </a:r>
            <a:r>
              <a:rPr lang="zh-TW" altLang="en-US" dirty="0" smtClean="0"/>
              <a:t>是對稱於中洋脊排列，越接近中洋脊越年輕</a:t>
            </a:r>
            <a:endParaRPr lang="en-US" altLang="zh-TW" dirty="0" smtClean="0"/>
          </a:p>
          <a:p>
            <a:r>
              <a:rPr lang="en-US" altLang="zh-TW" dirty="0" smtClean="0"/>
              <a:t>1973</a:t>
            </a:r>
            <a:r>
              <a:rPr lang="zh-TW" altLang="en-US" dirty="0" smtClean="0"/>
              <a:t>年法國深潛器阿基米德號，在大西洋中洋脊實察，首次親眼見到裂谷的巨大熔岩流活動，並取回裂谷的岩石</a:t>
            </a:r>
            <a:r>
              <a:rPr lang="zh-TW" altLang="en-US" dirty="0" smtClean="0"/>
              <a:t>樣本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993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後續研究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1976</a:t>
            </a:r>
            <a:r>
              <a:rPr lang="zh-TW" altLang="en-US" dirty="0" smtClean="0"/>
              <a:t>年美國雷射地球動力衛星利用表面的反射鏡，由地表發射雷射光束反射回地球的研究，證實大陸會移動</a:t>
            </a:r>
            <a:endParaRPr lang="en-US" altLang="zh-TW" dirty="0" smtClean="0"/>
          </a:p>
          <a:p>
            <a:r>
              <a:rPr lang="en-US" altLang="zh-TW" dirty="0" smtClean="0"/>
              <a:t>2013</a:t>
            </a:r>
            <a:r>
              <a:rPr lang="zh-TW" altLang="en-US" dirty="0" smtClean="0"/>
              <a:t>年以後，國際海洋發現計畫的目標之一，是</a:t>
            </a:r>
            <a:r>
              <a:rPr lang="zh-TW" altLang="en-US" dirty="0" smtClean="0">
                <a:solidFill>
                  <a:srgbClr val="FFFF00"/>
                </a:solidFill>
              </a:rPr>
              <a:t>鑽穿海洋地殼</a:t>
            </a:r>
            <a:r>
              <a:rPr lang="zh-TW" altLang="en-US" dirty="0" smtClean="0"/>
              <a:t>，直接取得地函物質，以便更加瞭解地函對流的基本結構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96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隨堂測驗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請寫出大陸漂移學說、海底擴張學說各有</a:t>
            </a:r>
            <a:r>
              <a:rPr lang="zh-TW" altLang="en-US" smtClean="0"/>
              <a:t>什麼證據？板塊構造學說的後續研究又有什麼發現？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9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源起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1596</a:t>
            </a:r>
            <a:r>
              <a:rPr lang="zh-TW" altLang="en-US" dirty="0" smtClean="0"/>
              <a:t>年奧特柳斯提出非洲與美洲海岸線吻合的現象</a:t>
            </a:r>
            <a:endParaRPr lang="en-US" altLang="zh-TW" dirty="0" smtClean="0"/>
          </a:p>
          <a:p>
            <a:r>
              <a:rPr lang="en-US" altLang="zh-TW" dirty="0" smtClean="0"/>
              <a:t>1858</a:t>
            </a:r>
            <a:r>
              <a:rPr lang="zh-TW" altLang="en-US" dirty="0" smtClean="0"/>
              <a:t>年裴雷格利尼根據大西洋兩側陸地化石與地質的證據</a:t>
            </a:r>
            <a:r>
              <a:rPr lang="zh-TW" altLang="en-US" dirty="0"/>
              <a:t>，</a:t>
            </a:r>
            <a:r>
              <a:rPr lang="zh-TW" altLang="en-US" dirty="0" smtClean="0"/>
              <a:t>提出過去歐洲、非洲曾組合成超級大陸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011" y="153217"/>
            <a:ext cx="1323975" cy="2095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054" y="153217"/>
            <a:ext cx="5074869" cy="34601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623" y="3805947"/>
            <a:ext cx="5067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大陸漂移學說</a:t>
            </a:r>
            <a:r>
              <a:rPr lang="en-US" altLang="zh-TW" dirty="0" smtClean="0"/>
              <a:t>-</a:t>
            </a:r>
            <a:r>
              <a:rPr lang="zh-TW" altLang="en-US" dirty="0" smtClean="0"/>
              <a:t>韋格納</a:t>
            </a:r>
            <a:r>
              <a:rPr lang="en-US" altLang="zh-TW" dirty="0" smtClean="0"/>
              <a:t>(1912)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1772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2</a:t>
            </a:r>
            <a:r>
              <a:rPr lang="zh-TW" altLang="en-US" dirty="0" smtClean="0"/>
              <a:t>～</a:t>
            </a:r>
            <a:r>
              <a:rPr lang="en-US" altLang="zh-TW" dirty="0" smtClean="0"/>
              <a:t>3</a:t>
            </a:r>
            <a:r>
              <a:rPr lang="zh-TW" altLang="en-US" dirty="0" smtClean="0"/>
              <a:t>億年前的古生代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後期，地球上所有陸地曾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是全部相連的一塊盤古大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陸，圍繞這大陸的是盤古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大洋</a:t>
            </a:r>
            <a:endParaRPr lang="en-US" altLang="zh-TW" dirty="0" smtClean="0"/>
          </a:p>
        </p:txBody>
      </p:sp>
      <p:grpSp>
        <p:nvGrpSpPr>
          <p:cNvPr id="11" name="群組 10"/>
          <p:cNvGrpSpPr/>
          <p:nvPr/>
        </p:nvGrpSpPr>
        <p:grpSpPr>
          <a:xfrm>
            <a:off x="6719771" y="127864"/>
            <a:ext cx="5531220" cy="6679669"/>
            <a:chOff x="6719771" y="127864"/>
            <a:chExt cx="5531220" cy="667966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9771" y="182139"/>
              <a:ext cx="5010694" cy="6625394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0334463" y="127865"/>
              <a:ext cx="1744468" cy="461665"/>
            </a:xfrm>
            <a:prstGeom prst="rect">
              <a:avLst/>
            </a:prstGeom>
            <a:solidFill>
              <a:srgbClr val="00C0B6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約三億年前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9984658" y="127864"/>
              <a:ext cx="349805" cy="31932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0043650" y="2207539"/>
              <a:ext cx="2207341" cy="461665"/>
            </a:xfrm>
            <a:prstGeom prst="rect">
              <a:avLst/>
            </a:prstGeom>
            <a:solidFill>
              <a:srgbClr val="21212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約五千萬年前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913806" y="2669204"/>
              <a:ext cx="958646" cy="28047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0215714" y="4481150"/>
              <a:ext cx="2035277" cy="461665"/>
            </a:xfrm>
            <a:prstGeom prst="rect">
              <a:avLst/>
            </a:prstGeom>
            <a:solidFill>
              <a:srgbClr val="21212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約一百萬年前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984658" y="4481150"/>
              <a:ext cx="349805" cy="34157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354" y="8630"/>
            <a:ext cx="1828800" cy="281801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25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大陸漂移學說</a:t>
            </a:r>
            <a:r>
              <a:rPr lang="en-US" altLang="zh-TW" dirty="0" smtClean="0"/>
              <a:t>-</a:t>
            </a:r>
            <a:r>
              <a:rPr lang="zh-TW" altLang="en-US" dirty="0" smtClean="0"/>
              <a:t>韋格納</a:t>
            </a:r>
            <a:r>
              <a:rPr lang="en-US" altLang="zh-TW" dirty="0" smtClean="0"/>
              <a:t>(1912)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1772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在大約</a:t>
            </a:r>
            <a:r>
              <a:rPr lang="en-US" altLang="zh-TW" dirty="0" smtClean="0"/>
              <a:t>2</a:t>
            </a:r>
            <a:r>
              <a:rPr lang="zh-TW" altLang="en-US" dirty="0" smtClean="0"/>
              <a:t>億年前，盤古大陸開始裂解，堅硬的大陸陸塊在相對柔軟的海底岩層上，向四方漂移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地貌的證據：南美洲東岸與非洲西岸的海岸線輪廓明顯吻合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地質的證據：大西洋兩側有岩石年代相同與地質構造相似的山脈分布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346" t="2980" r="3532"/>
          <a:stretch/>
        </p:blipFill>
        <p:spPr>
          <a:xfrm>
            <a:off x="7138219" y="-11511"/>
            <a:ext cx="5053781" cy="68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大陸漂移學說</a:t>
            </a:r>
            <a:r>
              <a:rPr lang="en-US" altLang="zh-TW" dirty="0" smtClean="0"/>
              <a:t>-</a:t>
            </a:r>
            <a:r>
              <a:rPr lang="zh-TW" altLang="en-US" dirty="0" smtClean="0"/>
              <a:t>韋格納</a:t>
            </a:r>
            <a:r>
              <a:rPr lang="en-US" altLang="zh-TW" dirty="0" smtClean="0"/>
              <a:t>(1912)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1772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在大約</a:t>
            </a:r>
            <a:r>
              <a:rPr lang="en-US" altLang="zh-TW" dirty="0" smtClean="0"/>
              <a:t>2</a:t>
            </a:r>
            <a:r>
              <a:rPr lang="zh-TW" altLang="en-US" dirty="0" smtClean="0"/>
              <a:t>億年前，盤古大陸開始裂解，堅硬的大陸陸塊在相對柔軟的海底岩層上，向四方漂移</a:t>
            </a:r>
            <a:endParaRPr lang="en-US" altLang="zh-TW" dirty="0" smtClean="0"/>
          </a:p>
          <a:p>
            <a:pPr marL="900113" lvl="1" indent="-442913"/>
            <a:r>
              <a:rPr lang="zh-TW" altLang="en-US" dirty="0" smtClean="0"/>
              <a:t>古生物化石的證據：在廣闊大洋的兩岸發現相同的史前動物</a:t>
            </a:r>
            <a:endParaRPr lang="en-US" altLang="zh-TW" dirty="0" smtClean="0"/>
          </a:p>
          <a:p>
            <a:pPr marL="900113" lvl="1" indent="-442913"/>
            <a:r>
              <a:rPr lang="zh-TW" altLang="en-US" dirty="0" smtClean="0"/>
              <a:t>古氣候的證據：現今位處中低緯度的地區，發現古生代冰川的遺跡</a:t>
            </a: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291" t="2182" r="1209" b="6736"/>
          <a:stretch/>
        </p:blipFill>
        <p:spPr>
          <a:xfrm>
            <a:off x="-2" y="0"/>
            <a:ext cx="7034128" cy="383997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465" y="2"/>
            <a:ext cx="5009535" cy="3850102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53965" y="7211"/>
            <a:ext cx="11543072" cy="6850789"/>
            <a:chOff x="1885512" y="76841"/>
            <a:chExt cx="9753600" cy="578874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/>
            <a:srcRect t="20867"/>
            <a:stretch/>
          </p:blipFill>
          <p:spPr>
            <a:xfrm>
              <a:off x="1885512" y="76841"/>
              <a:ext cx="9753600" cy="578874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0176387" y="5399079"/>
              <a:ext cx="1205611" cy="3380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12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大陸漂移學說</a:t>
            </a:r>
            <a:r>
              <a:rPr lang="en-US" altLang="zh-TW" dirty="0"/>
              <a:t>-</a:t>
            </a:r>
            <a:r>
              <a:rPr lang="zh-TW" altLang="en-US" dirty="0"/>
              <a:t>韋格納</a:t>
            </a:r>
            <a:r>
              <a:rPr lang="en-US" altLang="zh-TW" dirty="0"/>
              <a:t>(1912)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1124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1915</a:t>
            </a:r>
            <a:r>
              <a:rPr lang="zh-TW" altLang="en-US" dirty="0" smtClean="0"/>
              <a:t>年韋格納發表大陸與海洋的起源一書，相當有系統且嚴謹的提出相關論證。書中認為大陸漂移的力量來自</a:t>
            </a:r>
            <a:r>
              <a:rPr lang="zh-TW" altLang="en-US" dirty="0" smtClean="0">
                <a:solidFill>
                  <a:srgbClr val="FFFF00"/>
                </a:solidFill>
              </a:rPr>
              <a:t>地球自轉的離心力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FFFF00"/>
                </a:solidFill>
              </a:rPr>
              <a:t>月球的引潮力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en-US" altLang="zh-TW" dirty="0" smtClean="0"/>
              <a:t>1924</a:t>
            </a:r>
            <a:r>
              <a:rPr lang="zh-TW" altLang="en-US" dirty="0" smtClean="0"/>
              <a:t>年傑弗瑞斯經計算後，發現這些力量太小，遠不足以使任何一塊陸地移動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71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二戰後的契機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1956</a:t>
            </a:r>
            <a:r>
              <a:rPr lang="zh-TW" altLang="en-US" dirty="0" smtClean="0"/>
              <a:t>年海洋地質學家繪製</a:t>
            </a:r>
            <a:r>
              <a:rPr lang="zh-TW" altLang="en-US" dirty="0" smtClean="0">
                <a:solidFill>
                  <a:srgbClr val="FFFF00"/>
                </a:solidFill>
              </a:rPr>
              <a:t>全球海底地形圖</a:t>
            </a:r>
            <a:r>
              <a:rPr lang="zh-TW" altLang="en-US" dirty="0" smtClean="0"/>
              <a:t>，發現深邃</a:t>
            </a:r>
            <a:r>
              <a:rPr lang="zh-TW" altLang="en-US" dirty="0" smtClean="0">
                <a:solidFill>
                  <a:srgbClr val="FFFF00"/>
                </a:solidFill>
              </a:rPr>
              <a:t>海溝</a:t>
            </a:r>
            <a:r>
              <a:rPr lang="zh-TW" altLang="en-US" dirty="0" smtClean="0"/>
              <a:t>與三大洋洋底的狹長山脈</a:t>
            </a:r>
            <a:r>
              <a:rPr lang="zh-TW" altLang="en-US" dirty="0" smtClean="0">
                <a:solidFill>
                  <a:srgbClr val="FFFF00"/>
                </a:solidFill>
              </a:rPr>
              <a:t>中洋脊</a:t>
            </a:r>
            <a:r>
              <a:rPr lang="zh-TW" altLang="en-US" dirty="0" smtClean="0"/>
              <a:t>。中洋脊是一條極長的海底山脊，首尾相接環繞全球大洋，長度約</a:t>
            </a:r>
            <a:r>
              <a:rPr lang="en-US" altLang="zh-TW" dirty="0" smtClean="0"/>
              <a:t>70,000</a:t>
            </a:r>
            <a:r>
              <a:rPr lang="zh-TW" altLang="en-US" dirty="0" smtClean="0"/>
              <a:t>公里，寬約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公里</a:t>
            </a: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85" y="3509"/>
            <a:ext cx="11504121" cy="685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海底擴張學說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1" y="2222287"/>
            <a:ext cx="10803018" cy="363651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1960</a:t>
            </a:r>
            <a:r>
              <a:rPr lang="zh-TW" altLang="en-US" dirty="0" smtClean="0"/>
              <a:t>年赫斯提出洋底由中洋脊兩側擴張的概念</a:t>
            </a:r>
            <a:endParaRPr lang="en-US" altLang="zh-TW" dirty="0" smtClean="0"/>
          </a:p>
          <a:p>
            <a:r>
              <a:rPr lang="en-US" altLang="zh-TW" dirty="0" smtClean="0"/>
              <a:t>1961</a:t>
            </a:r>
            <a:r>
              <a:rPr lang="zh-TW" altLang="en-US" dirty="0" smtClean="0"/>
              <a:t>年迪茨進一步論述大陸與洋底的</a:t>
            </a:r>
            <a:r>
              <a:rPr lang="zh-TW" altLang="en-US" dirty="0" smtClean="0"/>
              <a:t>演化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828" y="186198"/>
            <a:ext cx="2517621" cy="2857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535" y="186198"/>
            <a:ext cx="228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海底擴張學說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主要</a:t>
            </a:r>
            <a:r>
              <a:rPr lang="zh-TW" altLang="en-US" dirty="0" smtClean="0"/>
              <a:t>概念的模型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高熱的地函物質在中洋脊經由熱對流上升，岩漿在此形成並上湧，海底因而隆起成</a:t>
            </a:r>
            <a:r>
              <a:rPr lang="zh-TW" altLang="en-US" dirty="0" smtClean="0"/>
              <a:t>山脊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928" y="0"/>
            <a:ext cx="9098072" cy="42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至理名言">
  <a:themeElements>
    <a:clrScheme name="至理名言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至理名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至理名言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TM03457503[[fn=至理名言]]</Template>
  <TotalTime>442</TotalTime>
  <Words>1010</Words>
  <Application>Microsoft Office PowerPoint</Application>
  <PresentationFormat>寬螢幕</PresentationFormat>
  <Paragraphs>62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王漢宗顏楷體繁</vt:lpstr>
      <vt:lpstr>新細明體</vt:lpstr>
      <vt:lpstr>標楷體</vt:lpstr>
      <vt:lpstr>Calibri</vt:lpstr>
      <vt:lpstr>Century Gothic</vt:lpstr>
      <vt:lpstr>Wingdings 2</vt:lpstr>
      <vt:lpstr>至理名言</vt:lpstr>
      <vt:lpstr>變動的固體地球 固體地球的變動—板塊運動</vt:lpstr>
      <vt:lpstr>源起</vt:lpstr>
      <vt:lpstr>大陸漂移學說-韋格納(1912)</vt:lpstr>
      <vt:lpstr>大陸漂移學說-韋格納(1912)</vt:lpstr>
      <vt:lpstr>大陸漂移學說-韋格納(1912)</vt:lpstr>
      <vt:lpstr>大陸漂移學說-韋格納(1912)</vt:lpstr>
      <vt:lpstr>二戰後的契機</vt:lpstr>
      <vt:lpstr>海底擴張學說</vt:lpstr>
      <vt:lpstr>海底擴張學說</vt:lpstr>
      <vt:lpstr>海底擴張學說</vt:lpstr>
      <vt:lpstr>古地磁的證據</vt:lpstr>
      <vt:lpstr>轉形斷層的發現</vt:lpstr>
      <vt:lpstr>板塊構造學說</vt:lpstr>
      <vt:lpstr>板塊構造學說</vt:lpstr>
      <vt:lpstr>板塊構造學說</vt:lpstr>
      <vt:lpstr>板塊構造學說</vt:lpstr>
      <vt:lpstr>後續研究</vt:lpstr>
      <vt:lpstr>後續研究</vt:lpstr>
      <vt:lpstr>隨堂測驗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變動的固體地球 固體地球的變動—板塊運動</dc:title>
  <dc:creator>許華娟</dc:creator>
  <cp:lastModifiedBy>許華娟</cp:lastModifiedBy>
  <cp:revision>29</cp:revision>
  <dcterms:created xsi:type="dcterms:W3CDTF">2021-09-25T08:06:10Z</dcterms:created>
  <dcterms:modified xsi:type="dcterms:W3CDTF">2021-10-13T03:55:54Z</dcterms:modified>
</cp:coreProperties>
</file>