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</p:sldMasterIdLst>
  <p:sldIdLst>
    <p:sldId id="315" r:id="rId4"/>
    <p:sldId id="316" r:id="rId5"/>
    <p:sldId id="257" r:id="rId6"/>
    <p:sldId id="259" r:id="rId7"/>
    <p:sldId id="258" r:id="rId8"/>
    <p:sldId id="320" r:id="rId9"/>
    <p:sldId id="322" r:id="rId10"/>
    <p:sldId id="326" r:id="rId11"/>
    <p:sldId id="323" r:id="rId12"/>
    <p:sldId id="324" r:id="rId13"/>
    <p:sldId id="303" r:id="rId14"/>
    <p:sldId id="325" r:id="rId15"/>
    <p:sldId id="304" r:id="rId16"/>
    <p:sldId id="327" r:id="rId17"/>
    <p:sldId id="305" r:id="rId18"/>
    <p:sldId id="328" r:id="rId19"/>
    <p:sldId id="329" r:id="rId20"/>
    <p:sldId id="393" r:id="rId21"/>
    <p:sldId id="394" r:id="rId22"/>
    <p:sldId id="309" r:id="rId23"/>
    <p:sldId id="395" r:id="rId24"/>
    <p:sldId id="330" r:id="rId25"/>
    <p:sldId id="311" r:id="rId26"/>
    <p:sldId id="312" r:id="rId27"/>
    <p:sldId id="331" r:id="rId28"/>
    <p:sldId id="332" r:id="rId29"/>
    <p:sldId id="333" r:id="rId30"/>
    <p:sldId id="396" r:id="rId31"/>
    <p:sldId id="377" r:id="rId32"/>
    <p:sldId id="397" r:id="rId33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1253" y="3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png"/><Relationship Id="rId4" Type="http://schemas.openxmlformats.org/officeDocument/2006/relationships/image" Target="../media/image18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0.png"/><Relationship Id="rId4" Type="http://schemas.openxmlformats.org/officeDocument/2006/relationships/image" Target="../media/image4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png"/><Relationship Id="rId4" Type="http://schemas.openxmlformats.org/officeDocument/2006/relationships/image" Target="../media/image18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5.png"/><Relationship Id="rId4" Type="http://schemas.openxmlformats.org/officeDocument/2006/relationships/image" Target="../media/image4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6.png"/><Relationship Id="rId4" Type="http://schemas.openxmlformats.org/officeDocument/2006/relationships/image" Target="../media/image4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9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1.png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0E411AF-7197-4195-A0A0-DCBBD0C719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1CFED001-EB79-4019-9388-9D5B3F05FE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193DD24-B149-4452-A55B-772FFE753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FD0F8-3765-4C2E-9802-EEE83615E4C1}" type="datetimeFigureOut">
              <a:rPr lang="zh-TW" altLang="en-US" smtClean="0"/>
              <a:t>2026/4/12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6657BD1-D3F6-4723-8189-8139FC12C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0206219-FF41-482A-9575-F27B8834A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9DF22-29E7-4AEC-96DE-385EA9D3F03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75856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8069D36-AA8B-4B61-B262-A401366F9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2965669C-6A0C-454E-885D-BC83A454C0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358385F-5C9C-402C-96DC-9AC08426D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FD0F8-3765-4C2E-9802-EEE83615E4C1}" type="datetimeFigureOut">
              <a:rPr lang="zh-TW" altLang="en-US" smtClean="0"/>
              <a:t>2026/4/12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E1BFB518-A5B9-497C-8959-3E70EAC3F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D98978C-F37B-44F3-B527-5E690EA5B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9DF22-29E7-4AEC-96DE-385EA9D3F03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43407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C3A43345-5774-4377-8A55-CF314832FA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1F644A83-8DCB-4A36-99B9-CA8ACE450B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1F64271-150A-4A13-8798-6DAA947A0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FD0F8-3765-4C2E-9802-EEE83615E4C1}" type="datetimeFigureOut">
              <a:rPr lang="zh-TW" altLang="en-US" smtClean="0"/>
              <a:t>2026/4/12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391FD0B-2217-44D7-8721-D43721163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72AF29E-577D-40A3-9650-2B927EA19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9DF22-29E7-4AEC-96DE-385EA9D3F03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929417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08749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角三角形 1">
            <a:extLst>
              <a:ext uri="{FF2B5EF4-FFF2-40B4-BE49-F238E27FC236}">
                <a16:creationId xmlns:a16="http://schemas.microsoft.com/office/drawing/2014/main" id="{D30EE3EA-472F-709D-2048-F4C48FD4FC77}"/>
              </a:ext>
            </a:extLst>
          </p:cNvPr>
          <p:cNvSpPr/>
          <p:nvPr userDrawn="1"/>
        </p:nvSpPr>
        <p:spPr>
          <a:xfrm flipV="1">
            <a:off x="-10243" y="0"/>
            <a:ext cx="5694680" cy="2924944"/>
          </a:xfrm>
          <a:prstGeom prst="rtTriangle">
            <a:avLst/>
          </a:prstGeom>
          <a:solidFill>
            <a:srgbClr val="EBF6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直角三角形 2">
            <a:extLst>
              <a:ext uri="{FF2B5EF4-FFF2-40B4-BE49-F238E27FC236}">
                <a16:creationId xmlns:a16="http://schemas.microsoft.com/office/drawing/2014/main" id="{B79424CD-03B8-01B0-BB8A-8FC66A97CAFE}"/>
              </a:ext>
            </a:extLst>
          </p:cNvPr>
          <p:cNvSpPr/>
          <p:nvPr userDrawn="1"/>
        </p:nvSpPr>
        <p:spPr>
          <a:xfrm flipV="1">
            <a:off x="-10243" y="0"/>
            <a:ext cx="3997795" cy="2711067"/>
          </a:xfrm>
          <a:prstGeom prst="rtTriangle">
            <a:avLst/>
          </a:prstGeom>
          <a:solidFill>
            <a:srgbClr val="CDEA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D8FB3C0D-2B77-FEBB-9BD9-1A57390142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84" y="438052"/>
            <a:ext cx="2524586" cy="1849285"/>
          </a:xfrm>
          <a:prstGeom prst="rect">
            <a:avLst/>
          </a:prstGeom>
          <a:effectLst>
            <a:outerShdw blurRad="215900" dist="38100" dir="5400000" algn="t" rotWithShape="0">
              <a:prstClr val="black">
                <a:alpha val="48000"/>
              </a:prstClr>
            </a:outerShdw>
          </a:effectLst>
        </p:spPr>
      </p:pic>
      <p:sp>
        <p:nvSpPr>
          <p:cNvPr id="8" name="內容版面配置區 6">
            <a:extLst>
              <a:ext uri="{FF2B5EF4-FFF2-40B4-BE49-F238E27FC236}">
                <a16:creationId xmlns:a16="http://schemas.microsoft.com/office/drawing/2014/main" id="{B332B34E-F1BE-45DC-9EEB-3BA926534343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2800798" y="836717"/>
            <a:ext cx="9391204" cy="105196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6000" b="1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zh-TW" altLang="en-US" dirty="0"/>
              <a:t>小節名稱</a:t>
            </a:r>
            <a:r>
              <a:rPr lang="en-US" altLang="zh-TW" dirty="0"/>
              <a:t>(60</a:t>
            </a:r>
            <a:r>
              <a:rPr lang="zh-TW" altLang="en-US" dirty="0"/>
              <a:t>號字</a:t>
            </a:r>
            <a:r>
              <a:rPr lang="en-US" altLang="zh-TW" dirty="0"/>
              <a:t>)</a:t>
            </a:r>
            <a:endParaRPr lang="zh-TW" altLang="en-US" dirty="0"/>
          </a:p>
        </p:txBody>
      </p:sp>
      <p:pic>
        <p:nvPicPr>
          <p:cNvPr id="11" name="圖片 1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B882E85-B8F9-AD08-8F9A-A815BDDF997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0616" y="6330636"/>
            <a:ext cx="432817" cy="42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9970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角三角形 1">
            <a:extLst>
              <a:ext uri="{FF2B5EF4-FFF2-40B4-BE49-F238E27FC236}">
                <a16:creationId xmlns:a16="http://schemas.microsoft.com/office/drawing/2014/main" id="{2FB735B8-C110-1DEC-CD05-270FF4EAC7B1}"/>
              </a:ext>
            </a:extLst>
          </p:cNvPr>
          <p:cNvSpPr/>
          <p:nvPr userDrawn="1"/>
        </p:nvSpPr>
        <p:spPr>
          <a:xfrm flipV="1">
            <a:off x="-10243" y="0"/>
            <a:ext cx="5694680" cy="2924944"/>
          </a:xfrm>
          <a:prstGeom prst="rtTriangle">
            <a:avLst/>
          </a:prstGeom>
          <a:solidFill>
            <a:srgbClr val="FEEF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直角三角形 2">
            <a:extLst>
              <a:ext uri="{FF2B5EF4-FFF2-40B4-BE49-F238E27FC236}">
                <a16:creationId xmlns:a16="http://schemas.microsoft.com/office/drawing/2014/main" id="{722093AB-78EE-0466-D375-2E0C0AA4552D}"/>
              </a:ext>
            </a:extLst>
          </p:cNvPr>
          <p:cNvSpPr/>
          <p:nvPr userDrawn="1"/>
        </p:nvSpPr>
        <p:spPr>
          <a:xfrm flipV="1">
            <a:off x="-10243" y="0"/>
            <a:ext cx="3997795" cy="2711067"/>
          </a:xfrm>
          <a:prstGeom prst="rtTriangle">
            <a:avLst/>
          </a:prstGeom>
          <a:solidFill>
            <a:srgbClr val="FAD7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1048BAA0-7B3D-72DE-6C0B-C7C3CD1496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6520" y="438052"/>
            <a:ext cx="2517514" cy="1849285"/>
          </a:xfrm>
          <a:prstGeom prst="rect">
            <a:avLst/>
          </a:prstGeom>
          <a:effectLst>
            <a:outerShdw blurRad="215900" dist="38100" dir="5400000" algn="t" rotWithShape="0">
              <a:prstClr val="black">
                <a:alpha val="48000"/>
              </a:prstClr>
            </a:outerShdw>
          </a:effectLst>
        </p:spPr>
      </p:pic>
      <p:sp>
        <p:nvSpPr>
          <p:cNvPr id="7" name="內容版面配置區 6">
            <a:extLst>
              <a:ext uri="{FF2B5EF4-FFF2-40B4-BE49-F238E27FC236}">
                <a16:creationId xmlns:a16="http://schemas.microsoft.com/office/drawing/2014/main" id="{5E386162-6530-9DB7-DC26-D9424A719644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2800798" y="836717"/>
            <a:ext cx="9391204" cy="105196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6000" b="1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zh-TW" altLang="en-US" dirty="0"/>
              <a:t>小節名稱</a:t>
            </a:r>
            <a:r>
              <a:rPr lang="en-US" altLang="zh-TW" dirty="0"/>
              <a:t>(60</a:t>
            </a:r>
            <a:r>
              <a:rPr lang="zh-TW" altLang="en-US" dirty="0"/>
              <a:t>號字</a:t>
            </a:r>
            <a:r>
              <a:rPr lang="en-US" altLang="zh-TW" dirty="0"/>
              <a:t>)</a:t>
            </a:r>
            <a:endParaRPr lang="zh-TW" altLang="en-US" dirty="0"/>
          </a:p>
        </p:txBody>
      </p:sp>
      <p:pic>
        <p:nvPicPr>
          <p:cNvPr id="13" name="圖片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280555B-7845-50E6-2995-07B6AD77006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0616" y="6330636"/>
            <a:ext cx="432817" cy="42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2548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角三角形 1">
            <a:extLst>
              <a:ext uri="{FF2B5EF4-FFF2-40B4-BE49-F238E27FC236}">
                <a16:creationId xmlns:a16="http://schemas.microsoft.com/office/drawing/2014/main" id="{9AC1C8A8-1D25-94F5-7B9E-261204A24621}"/>
              </a:ext>
            </a:extLst>
          </p:cNvPr>
          <p:cNvSpPr/>
          <p:nvPr userDrawn="1"/>
        </p:nvSpPr>
        <p:spPr>
          <a:xfrm flipV="1">
            <a:off x="-10243" y="0"/>
            <a:ext cx="5694680" cy="2924944"/>
          </a:xfrm>
          <a:prstGeom prst="rtTriangle">
            <a:avLst/>
          </a:prstGeom>
          <a:solidFill>
            <a:srgbClr val="EAF5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直角三角形 2">
            <a:extLst>
              <a:ext uri="{FF2B5EF4-FFF2-40B4-BE49-F238E27FC236}">
                <a16:creationId xmlns:a16="http://schemas.microsoft.com/office/drawing/2014/main" id="{2FED3EC3-306E-38D2-9D31-D0C5A8B0477E}"/>
              </a:ext>
            </a:extLst>
          </p:cNvPr>
          <p:cNvSpPr/>
          <p:nvPr userDrawn="1"/>
        </p:nvSpPr>
        <p:spPr>
          <a:xfrm flipV="1">
            <a:off x="-10243" y="0"/>
            <a:ext cx="3997795" cy="2711067"/>
          </a:xfrm>
          <a:prstGeom prst="rtTriangle">
            <a:avLst/>
          </a:prstGeom>
          <a:solidFill>
            <a:srgbClr val="CBE7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E056FC0D-E674-1DDC-9EB4-6797CC8413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6520" y="442536"/>
            <a:ext cx="2517514" cy="1840317"/>
          </a:xfrm>
          <a:prstGeom prst="rect">
            <a:avLst/>
          </a:prstGeom>
          <a:effectLst>
            <a:outerShdw blurRad="215900" dist="38100" dir="5400000" algn="t" rotWithShape="0">
              <a:prstClr val="black">
                <a:alpha val="48000"/>
              </a:prstClr>
            </a:outerShdw>
          </a:effectLst>
        </p:spPr>
      </p:pic>
      <p:sp>
        <p:nvSpPr>
          <p:cNvPr id="12" name="內容版面配置區 6">
            <a:extLst>
              <a:ext uri="{FF2B5EF4-FFF2-40B4-BE49-F238E27FC236}">
                <a16:creationId xmlns:a16="http://schemas.microsoft.com/office/drawing/2014/main" id="{8C88AA08-3D99-96B8-F0F6-B084979049C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2800798" y="836717"/>
            <a:ext cx="9391204" cy="105196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6000" b="1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zh-TW" altLang="en-US" dirty="0"/>
              <a:t>小節名稱</a:t>
            </a:r>
            <a:r>
              <a:rPr lang="en-US" altLang="zh-TW" dirty="0"/>
              <a:t>(60</a:t>
            </a:r>
            <a:r>
              <a:rPr lang="zh-TW" altLang="en-US" dirty="0"/>
              <a:t>號字</a:t>
            </a:r>
            <a:r>
              <a:rPr lang="en-US" altLang="zh-TW" dirty="0"/>
              <a:t>)</a:t>
            </a:r>
            <a:endParaRPr lang="zh-TW" altLang="en-US" dirty="0"/>
          </a:p>
        </p:txBody>
      </p:sp>
      <p:pic>
        <p:nvPicPr>
          <p:cNvPr id="13" name="圖片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B5D4A1E-274F-F88E-0098-00EA8D2A57D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0616" y="6330636"/>
            <a:ext cx="432817" cy="42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6543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角三角形 1">
            <a:extLst>
              <a:ext uri="{FF2B5EF4-FFF2-40B4-BE49-F238E27FC236}">
                <a16:creationId xmlns:a16="http://schemas.microsoft.com/office/drawing/2014/main" id="{29E7AFCD-C32A-406C-A6F4-38FFE5A3F290}"/>
              </a:ext>
            </a:extLst>
          </p:cNvPr>
          <p:cNvSpPr/>
          <p:nvPr userDrawn="1"/>
        </p:nvSpPr>
        <p:spPr>
          <a:xfrm flipV="1">
            <a:off x="-10243" y="0"/>
            <a:ext cx="5694680" cy="2924944"/>
          </a:xfrm>
          <a:prstGeom prst="rtTriangle">
            <a:avLst/>
          </a:prstGeom>
          <a:solidFill>
            <a:srgbClr val="EEEC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直角三角形 2">
            <a:extLst>
              <a:ext uri="{FF2B5EF4-FFF2-40B4-BE49-F238E27FC236}">
                <a16:creationId xmlns:a16="http://schemas.microsoft.com/office/drawing/2014/main" id="{2A78019F-63D0-C60E-BE50-8FFB19237303}"/>
              </a:ext>
            </a:extLst>
          </p:cNvPr>
          <p:cNvSpPr/>
          <p:nvPr userDrawn="1"/>
        </p:nvSpPr>
        <p:spPr>
          <a:xfrm flipV="1">
            <a:off x="-10243" y="0"/>
            <a:ext cx="3997795" cy="2711067"/>
          </a:xfrm>
          <a:prstGeom prst="rtTriangle">
            <a:avLst/>
          </a:prstGeom>
          <a:solidFill>
            <a:srgbClr val="D7D2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4AAE91AF-39E6-C3E1-22DB-963C5CF6E1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105" y="442536"/>
            <a:ext cx="2512343" cy="1840317"/>
          </a:xfrm>
          <a:prstGeom prst="rect">
            <a:avLst/>
          </a:prstGeom>
          <a:effectLst>
            <a:outerShdw blurRad="215900" dist="38100" dir="5400000" algn="t" rotWithShape="0">
              <a:prstClr val="black">
                <a:alpha val="48000"/>
              </a:prstClr>
            </a:outerShdw>
          </a:effectLst>
        </p:spPr>
      </p:pic>
      <p:sp>
        <p:nvSpPr>
          <p:cNvPr id="12" name="內容版面配置區 6">
            <a:extLst>
              <a:ext uri="{FF2B5EF4-FFF2-40B4-BE49-F238E27FC236}">
                <a16:creationId xmlns:a16="http://schemas.microsoft.com/office/drawing/2014/main" id="{39A988AD-06A3-842E-7BDD-57E4B541272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2800798" y="836717"/>
            <a:ext cx="9391204" cy="105196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6000" b="1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zh-TW" altLang="en-US" dirty="0"/>
              <a:t>小節名稱</a:t>
            </a:r>
            <a:r>
              <a:rPr lang="en-US" altLang="zh-TW" dirty="0"/>
              <a:t>(60</a:t>
            </a:r>
            <a:r>
              <a:rPr lang="zh-TW" altLang="en-US" dirty="0"/>
              <a:t>號字</a:t>
            </a:r>
            <a:r>
              <a:rPr lang="en-US" altLang="zh-TW" dirty="0"/>
              <a:t>)</a:t>
            </a:r>
            <a:endParaRPr lang="zh-TW" altLang="en-US" dirty="0"/>
          </a:p>
        </p:txBody>
      </p:sp>
      <p:pic>
        <p:nvPicPr>
          <p:cNvPr id="13" name="圖片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EC957E6-B0B6-DB40-110C-C0AF7AD5F52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0616" y="6330636"/>
            <a:ext cx="432817" cy="42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566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角三角形 1">
            <a:extLst>
              <a:ext uri="{FF2B5EF4-FFF2-40B4-BE49-F238E27FC236}">
                <a16:creationId xmlns:a16="http://schemas.microsoft.com/office/drawing/2014/main" id="{02F5813B-61C5-C547-7E5D-1A9662EDD835}"/>
              </a:ext>
            </a:extLst>
          </p:cNvPr>
          <p:cNvSpPr/>
          <p:nvPr userDrawn="1"/>
        </p:nvSpPr>
        <p:spPr>
          <a:xfrm flipV="1">
            <a:off x="-10243" y="0"/>
            <a:ext cx="5694680" cy="2924944"/>
          </a:xfrm>
          <a:prstGeom prst="rtTriangle">
            <a:avLst/>
          </a:prstGeom>
          <a:solidFill>
            <a:srgbClr val="FCEB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直角三角形 2">
            <a:extLst>
              <a:ext uri="{FF2B5EF4-FFF2-40B4-BE49-F238E27FC236}">
                <a16:creationId xmlns:a16="http://schemas.microsoft.com/office/drawing/2014/main" id="{30FCCFC9-3477-0664-5AF0-D466C236FD87}"/>
              </a:ext>
            </a:extLst>
          </p:cNvPr>
          <p:cNvSpPr/>
          <p:nvPr userDrawn="1"/>
        </p:nvSpPr>
        <p:spPr>
          <a:xfrm flipV="1">
            <a:off x="-10243" y="0"/>
            <a:ext cx="3997795" cy="2711067"/>
          </a:xfrm>
          <a:prstGeom prst="rtTriangle">
            <a:avLst/>
          </a:prstGeom>
          <a:solidFill>
            <a:srgbClr val="F7C4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B2FD3C37-592D-5406-1C56-4088A75D20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2624" y="442536"/>
            <a:ext cx="2505305" cy="1840317"/>
          </a:xfrm>
          <a:prstGeom prst="rect">
            <a:avLst/>
          </a:prstGeom>
          <a:effectLst>
            <a:outerShdw blurRad="215900" dist="38100" dir="5400000" algn="t" rotWithShape="0">
              <a:prstClr val="black">
                <a:alpha val="48000"/>
              </a:prstClr>
            </a:outerShdw>
          </a:effectLst>
        </p:spPr>
      </p:pic>
      <p:sp>
        <p:nvSpPr>
          <p:cNvPr id="12" name="內容版面配置區 6">
            <a:extLst>
              <a:ext uri="{FF2B5EF4-FFF2-40B4-BE49-F238E27FC236}">
                <a16:creationId xmlns:a16="http://schemas.microsoft.com/office/drawing/2014/main" id="{354DFEE0-DC5B-3C78-F7F4-E8217E262338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2800798" y="836717"/>
            <a:ext cx="9391204" cy="105196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6000" b="1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zh-TW" altLang="en-US" dirty="0"/>
              <a:t>小節名稱</a:t>
            </a:r>
            <a:r>
              <a:rPr lang="en-US" altLang="zh-TW" dirty="0"/>
              <a:t>(60</a:t>
            </a:r>
            <a:r>
              <a:rPr lang="zh-TW" altLang="en-US" dirty="0"/>
              <a:t>號字</a:t>
            </a:r>
            <a:r>
              <a:rPr lang="en-US" altLang="zh-TW" dirty="0"/>
              <a:t>)</a:t>
            </a:r>
            <a:endParaRPr lang="zh-TW" altLang="en-US" dirty="0"/>
          </a:p>
        </p:txBody>
      </p:sp>
      <p:pic>
        <p:nvPicPr>
          <p:cNvPr id="13" name="圖片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9F588C0-0FEA-8140-C947-61FD263B7C7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0616" y="6330636"/>
            <a:ext cx="432817" cy="42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7740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圖片 1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0DF0DE0-B050-D357-716A-1D76900AD0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0616" y="6330636"/>
            <a:ext cx="432817" cy="429790"/>
          </a:xfrm>
          <a:prstGeom prst="rect">
            <a:avLst/>
          </a:prstGeom>
        </p:spPr>
      </p:pic>
      <p:sp>
        <p:nvSpPr>
          <p:cNvPr id="2" name="直角三角形 1">
            <a:extLst>
              <a:ext uri="{FF2B5EF4-FFF2-40B4-BE49-F238E27FC236}">
                <a16:creationId xmlns:a16="http://schemas.microsoft.com/office/drawing/2014/main" id="{7238B542-B892-CEFF-618E-79E171C5F7C5}"/>
              </a:ext>
            </a:extLst>
          </p:cNvPr>
          <p:cNvSpPr/>
          <p:nvPr userDrawn="1"/>
        </p:nvSpPr>
        <p:spPr>
          <a:xfrm flipV="1">
            <a:off x="-10243" y="0"/>
            <a:ext cx="5694680" cy="2924944"/>
          </a:xfrm>
          <a:prstGeom prst="rtTriangle">
            <a:avLst/>
          </a:prstGeom>
          <a:solidFill>
            <a:srgbClr val="EBF3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直角三角形 2">
            <a:extLst>
              <a:ext uri="{FF2B5EF4-FFF2-40B4-BE49-F238E27FC236}">
                <a16:creationId xmlns:a16="http://schemas.microsoft.com/office/drawing/2014/main" id="{543396FD-1458-B11D-8822-5BD2CB6502D6}"/>
              </a:ext>
            </a:extLst>
          </p:cNvPr>
          <p:cNvSpPr/>
          <p:nvPr userDrawn="1"/>
        </p:nvSpPr>
        <p:spPr>
          <a:xfrm flipV="1">
            <a:off x="-10243" y="0"/>
            <a:ext cx="3997795" cy="2711067"/>
          </a:xfrm>
          <a:prstGeom prst="rtTriangle">
            <a:avLst/>
          </a:prstGeom>
          <a:solidFill>
            <a:srgbClr val="D3E3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4C4E3C81-3F6A-61CC-C403-08D5A36417A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2624" y="444426"/>
            <a:ext cx="2505305" cy="1836537"/>
          </a:xfrm>
          <a:prstGeom prst="rect">
            <a:avLst/>
          </a:prstGeom>
          <a:effectLst>
            <a:outerShdw blurRad="215900" dist="38100" dir="5400000" algn="t" rotWithShape="0">
              <a:prstClr val="black">
                <a:alpha val="48000"/>
              </a:prstClr>
            </a:outerShdw>
          </a:effectLst>
        </p:spPr>
      </p:pic>
      <p:sp>
        <p:nvSpPr>
          <p:cNvPr id="12" name="內容版面配置區 6">
            <a:extLst>
              <a:ext uri="{FF2B5EF4-FFF2-40B4-BE49-F238E27FC236}">
                <a16:creationId xmlns:a16="http://schemas.microsoft.com/office/drawing/2014/main" id="{8FF72574-755D-D988-3A8A-E0AA6763B5C3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2800798" y="836717"/>
            <a:ext cx="9391204" cy="105196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6000" b="1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zh-TW" altLang="en-US" dirty="0"/>
              <a:t>小節名稱</a:t>
            </a:r>
            <a:r>
              <a:rPr lang="en-US" altLang="zh-TW" dirty="0"/>
              <a:t>(60</a:t>
            </a:r>
            <a:r>
              <a:rPr lang="zh-TW" altLang="en-US" dirty="0"/>
              <a:t>號字</a:t>
            </a:r>
            <a:r>
              <a:rPr lang="en-US" altLang="zh-TW" dirty="0"/>
              <a:t>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648505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結束畫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 userDrawn="1"/>
        </p:nvSpPr>
        <p:spPr>
          <a:xfrm>
            <a:off x="3119669" y="1842022"/>
            <a:ext cx="595266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5400" b="1" dirty="0">
                <a:solidFill>
                  <a:srgbClr val="3399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本節已結束。</a:t>
            </a:r>
            <a:br>
              <a:rPr lang="zh-TW" altLang="en-US" sz="5400" b="1" dirty="0">
                <a:solidFill>
                  <a:srgbClr val="3399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600" b="1" dirty="0">
                <a:solidFill>
                  <a:srgbClr val="3399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請點選數學小博士→</a:t>
            </a:r>
            <a:br>
              <a:rPr lang="zh-TW" altLang="en-US" sz="3600" b="1" dirty="0">
                <a:solidFill>
                  <a:srgbClr val="3399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600" b="1" dirty="0">
                <a:solidFill>
                  <a:srgbClr val="3399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離開投影片。</a:t>
            </a:r>
          </a:p>
        </p:txBody>
      </p:sp>
      <p:sp>
        <p:nvSpPr>
          <p:cNvPr id="3" name="矩形 2"/>
          <p:cNvSpPr/>
          <p:nvPr userDrawn="1"/>
        </p:nvSpPr>
        <p:spPr>
          <a:xfrm>
            <a:off x="11376588" y="6237312"/>
            <a:ext cx="768085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800"/>
          </a:p>
        </p:txBody>
      </p:sp>
      <p:pic>
        <p:nvPicPr>
          <p:cNvPr id="4" name="Picture 3" descr="數學">
            <a:hlinkClick r:id="" action="ppaction://hlinkshowjump?jump=endshow"/>
            <a:extLst>
              <a:ext uri="{FF2B5EF4-FFF2-40B4-BE49-F238E27FC236}">
                <a16:creationId xmlns:a16="http://schemas.microsoft.com/office/drawing/2014/main" id="{A2066132-3DAC-3EFF-0E37-9251DCAAD9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6160" y="1726130"/>
            <a:ext cx="1440160" cy="2263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15321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9FE405C-93F0-44BA-BCBB-2788874DD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2E55440-5281-4A93-B022-1638AF340F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CE21CBB-0961-4089-8E70-28DBB740F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FD0F8-3765-4C2E-9802-EEE83615E4C1}" type="datetimeFigureOut">
              <a:rPr lang="zh-TW" altLang="en-US" smtClean="0"/>
              <a:t>2026/4/12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53C9827-EFC3-42F4-A397-1233284ED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EBD1E8D-F79F-40D3-AB22-B7D817CC7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9DF22-29E7-4AEC-96DE-385EA9D3F03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109019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類題演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文字版面配置區 14">
            <a:extLst>
              <a:ext uri="{FF2B5EF4-FFF2-40B4-BE49-F238E27FC236}">
                <a16:creationId xmlns:a16="http://schemas.microsoft.com/office/drawing/2014/main" id="{95E98459-EC7A-428F-8469-CBBDDB34B0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59696" y="692597"/>
            <a:ext cx="8677261" cy="57616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000" b="1">
                <a:solidFill>
                  <a:srgbClr val="EB6622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TW" altLang="en-US" b="1" dirty="0"/>
              <a:t>配合</a:t>
            </a:r>
            <a:r>
              <a:rPr lang="en-US" altLang="zh-TW" b="1" dirty="0"/>
              <a:t>XX(30</a:t>
            </a:r>
            <a:r>
              <a:rPr lang="zh-TW" altLang="en-US" b="1" dirty="0"/>
              <a:t>號字粗體</a:t>
            </a:r>
            <a:r>
              <a:rPr lang="en-US" altLang="zh-TW" b="1" dirty="0"/>
              <a:t>)</a:t>
            </a:r>
            <a:endParaRPr lang="zh-TW" altLang="en-US" b="1" dirty="0"/>
          </a:p>
        </p:txBody>
      </p:sp>
      <p:sp>
        <p:nvSpPr>
          <p:cNvPr id="25" name="標題 1">
            <a:extLst>
              <a:ext uri="{FF2B5EF4-FFF2-40B4-BE49-F238E27FC236}">
                <a16:creationId xmlns:a16="http://schemas.microsoft.com/office/drawing/2014/main" id="{3F491C2D-5E15-42E7-8C9F-87E2AC7886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393" y="1484784"/>
            <a:ext cx="10945215" cy="4968552"/>
          </a:xfrm>
          <a:prstGeom prst="rect">
            <a:avLst/>
          </a:prstGeom>
        </p:spPr>
        <p:txBody>
          <a:bodyPr/>
          <a:lstStyle>
            <a:lvl1pPr algn="l">
              <a:defRPr sz="320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r>
              <a:rPr lang="zh-TW" altLang="en-US" dirty="0"/>
              <a:t>內文</a:t>
            </a:r>
            <a:br>
              <a:rPr lang="en-US" altLang="zh-TW" dirty="0"/>
            </a:br>
            <a:r>
              <a:rPr lang="zh-TW" altLang="en-US" dirty="0"/>
              <a:t>中文：微軟正黑體</a:t>
            </a:r>
            <a:br>
              <a:rPr lang="zh-TW" altLang="en-US" dirty="0"/>
            </a:br>
            <a:r>
              <a:rPr lang="zh-TW" altLang="en-US" dirty="0"/>
              <a:t>英文：</a:t>
            </a:r>
            <a:r>
              <a:rPr lang="en-US" altLang="zh-TW" dirty="0"/>
              <a:t>Times New Roman + </a:t>
            </a:r>
            <a:r>
              <a:rPr lang="zh-TW" altLang="en-US" dirty="0"/>
              <a:t>斜體</a:t>
            </a:r>
            <a:br>
              <a:rPr lang="zh-TW" altLang="en-US" dirty="0"/>
            </a:br>
            <a:r>
              <a:rPr lang="zh-TW" altLang="en-US" dirty="0"/>
              <a:t>數字：</a:t>
            </a:r>
            <a:r>
              <a:rPr lang="en-US" altLang="zh-TW" dirty="0"/>
              <a:t>Times New Roman</a:t>
            </a:r>
            <a:br>
              <a:rPr lang="en-US" altLang="zh-TW" dirty="0"/>
            </a:br>
            <a:r>
              <a:rPr lang="zh-TW" altLang="en-US" dirty="0"/>
              <a:t>字級介於</a:t>
            </a:r>
            <a:r>
              <a:rPr lang="en-US" altLang="zh-TW" dirty="0"/>
              <a:t>32~28</a:t>
            </a:r>
            <a:br>
              <a:rPr lang="en-US" altLang="zh-TW" dirty="0"/>
            </a:br>
            <a:endParaRPr lang="zh-TW" altLang="en-US" dirty="0"/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FD9357C0-A428-3B42-8061-62DD9FEDAF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1393" y="594114"/>
            <a:ext cx="3120087" cy="636939"/>
          </a:xfrm>
          <a:prstGeom prst="rect">
            <a:avLst/>
          </a:prstGeom>
        </p:spPr>
      </p:pic>
      <p:pic>
        <p:nvPicPr>
          <p:cNvPr id="4" name="圖片 3">
            <a:hlinkClick r:id="" action="ppaction://hlinkshowjump?jump=lastslideviewed"/>
            <a:extLst>
              <a:ext uri="{FF2B5EF4-FFF2-40B4-BE49-F238E27FC236}">
                <a16:creationId xmlns:a16="http://schemas.microsoft.com/office/drawing/2014/main" id="{2E454D17-2DD6-A029-1206-388BDB94146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0616" y="6330651"/>
            <a:ext cx="432817" cy="432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64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65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延伸演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4B6CB329-8420-4D8D-8AAD-5AA5B972E6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1394" y="594114"/>
            <a:ext cx="3120084" cy="636939"/>
          </a:xfrm>
          <a:prstGeom prst="rect">
            <a:avLst/>
          </a:prstGeom>
        </p:spPr>
      </p:pic>
      <p:sp>
        <p:nvSpPr>
          <p:cNvPr id="3" name="文字版面配置區 14">
            <a:extLst>
              <a:ext uri="{FF2B5EF4-FFF2-40B4-BE49-F238E27FC236}">
                <a16:creationId xmlns:a16="http://schemas.microsoft.com/office/drawing/2014/main" id="{C9E73590-FCB4-66F5-3343-A25F44CDABC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59696" y="692597"/>
            <a:ext cx="8677261" cy="57616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000" b="1">
                <a:solidFill>
                  <a:srgbClr val="EB6622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TW" altLang="en-US" b="1" dirty="0"/>
              <a:t>配合</a:t>
            </a:r>
            <a:r>
              <a:rPr lang="en-US" altLang="zh-TW" b="1" dirty="0"/>
              <a:t>XX(30</a:t>
            </a:r>
            <a:r>
              <a:rPr lang="zh-TW" altLang="en-US" b="1" dirty="0"/>
              <a:t>號字粗體</a:t>
            </a:r>
            <a:r>
              <a:rPr lang="en-US" altLang="zh-TW" b="1" dirty="0"/>
              <a:t>)</a:t>
            </a:r>
            <a:endParaRPr lang="zh-TW" altLang="en-US" b="1" dirty="0"/>
          </a:p>
        </p:txBody>
      </p:sp>
      <p:pic>
        <p:nvPicPr>
          <p:cNvPr id="7" name="圖片 6">
            <a:hlinkClick r:id="" action="ppaction://hlinkshowjump?jump=lastslideviewed"/>
            <a:extLst>
              <a:ext uri="{FF2B5EF4-FFF2-40B4-BE49-F238E27FC236}">
                <a16:creationId xmlns:a16="http://schemas.microsoft.com/office/drawing/2014/main" id="{405FC2DD-72F4-1B24-D65B-C0FE73E01E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0616" y="6330651"/>
            <a:ext cx="432817" cy="432817"/>
          </a:xfrm>
          <a:prstGeom prst="rect">
            <a:avLst/>
          </a:prstGeom>
        </p:spPr>
      </p:pic>
      <p:sp>
        <p:nvSpPr>
          <p:cNvPr id="8" name="標題 1">
            <a:extLst>
              <a:ext uri="{FF2B5EF4-FFF2-40B4-BE49-F238E27FC236}">
                <a16:creationId xmlns:a16="http://schemas.microsoft.com/office/drawing/2014/main" id="{876F7A22-4861-E2AB-C1C5-E373374838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393" y="1484784"/>
            <a:ext cx="10945215" cy="4968552"/>
          </a:xfrm>
          <a:prstGeom prst="rect">
            <a:avLst/>
          </a:prstGeom>
        </p:spPr>
        <p:txBody>
          <a:bodyPr/>
          <a:lstStyle>
            <a:lvl1pPr algn="l">
              <a:defRPr sz="320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r>
              <a:rPr lang="zh-TW" altLang="en-US" dirty="0"/>
              <a:t>內文</a:t>
            </a:r>
            <a:br>
              <a:rPr lang="en-US" altLang="zh-TW" dirty="0"/>
            </a:br>
            <a:r>
              <a:rPr lang="zh-TW" altLang="en-US" dirty="0"/>
              <a:t>中文：微軟正黑體</a:t>
            </a:r>
            <a:br>
              <a:rPr lang="zh-TW" altLang="en-US" dirty="0"/>
            </a:br>
            <a:r>
              <a:rPr lang="zh-TW" altLang="en-US" dirty="0"/>
              <a:t>英文：</a:t>
            </a:r>
            <a:r>
              <a:rPr lang="en-US" altLang="zh-TW" dirty="0"/>
              <a:t>Times New Roman + </a:t>
            </a:r>
            <a:r>
              <a:rPr lang="zh-TW" altLang="en-US" dirty="0"/>
              <a:t>斜體</a:t>
            </a:r>
            <a:br>
              <a:rPr lang="zh-TW" altLang="en-US" dirty="0"/>
            </a:br>
            <a:r>
              <a:rPr lang="zh-TW" altLang="en-US" dirty="0"/>
              <a:t>數字：</a:t>
            </a:r>
            <a:r>
              <a:rPr lang="en-US" altLang="zh-TW" dirty="0"/>
              <a:t>Times New Roman</a:t>
            </a:r>
            <a:br>
              <a:rPr lang="en-US" altLang="zh-TW" dirty="0"/>
            </a:br>
            <a:r>
              <a:rPr lang="zh-TW" altLang="en-US" dirty="0"/>
              <a:t>字級介於</a:t>
            </a:r>
            <a:r>
              <a:rPr lang="en-US" altLang="zh-TW" dirty="0"/>
              <a:t>32~28</a:t>
            </a:r>
            <a:br>
              <a:rPr lang="en-US" altLang="zh-TW" dirty="0"/>
            </a:b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253464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挑戰會考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18604125-E518-F24B-AC86-AE52CCF396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9335" y="595053"/>
            <a:ext cx="3120087" cy="635060"/>
          </a:xfrm>
          <a:prstGeom prst="rect">
            <a:avLst/>
          </a:prstGeom>
        </p:spPr>
      </p:pic>
      <p:pic>
        <p:nvPicPr>
          <p:cNvPr id="6" name="圖片 5">
            <a:hlinkClick r:id="" action="ppaction://hlinkshowjump?jump=lastslideviewed"/>
            <a:extLst>
              <a:ext uri="{FF2B5EF4-FFF2-40B4-BE49-F238E27FC236}">
                <a16:creationId xmlns:a16="http://schemas.microsoft.com/office/drawing/2014/main" id="{665E04E1-9F58-CAB4-8185-A12BB050627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0616" y="6330651"/>
            <a:ext cx="432817" cy="432817"/>
          </a:xfrm>
          <a:prstGeom prst="rect">
            <a:avLst/>
          </a:prstGeom>
        </p:spPr>
      </p:pic>
      <p:sp>
        <p:nvSpPr>
          <p:cNvPr id="7" name="標題 1">
            <a:extLst>
              <a:ext uri="{FF2B5EF4-FFF2-40B4-BE49-F238E27FC236}">
                <a16:creationId xmlns:a16="http://schemas.microsoft.com/office/drawing/2014/main" id="{2435B6DB-2FF8-4CB7-C056-8DFF087677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393" y="1484784"/>
            <a:ext cx="10945215" cy="4968552"/>
          </a:xfrm>
          <a:prstGeom prst="rect">
            <a:avLst/>
          </a:prstGeom>
        </p:spPr>
        <p:txBody>
          <a:bodyPr/>
          <a:lstStyle>
            <a:lvl1pPr algn="l">
              <a:defRPr sz="320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r>
              <a:rPr lang="zh-TW" altLang="en-US" dirty="0"/>
              <a:t>內文</a:t>
            </a:r>
            <a:br>
              <a:rPr lang="en-US" altLang="zh-TW" dirty="0"/>
            </a:br>
            <a:r>
              <a:rPr lang="zh-TW" altLang="en-US" dirty="0"/>
              <a:t>中文：微軟正黑體</a:t>
            </a:r>
            <a:br>
              <a:rPr lang="zh-TW" altLang="en-US" dirty="0"/>
            </a:br>
            <a:r>
              <a:rPr lang="zh-TW" altLang="en-US" dirty="0"/>
              <a:t>英文：</a:t>
            </a:r>
            <a:r>
              <a:rPr lang="en-US" altLang="zh-TW" dirty="0"/>
              <a:t>Times New Roman + </a:t>
            </a:r>
            <a:r>
              <a:rPr lang="zh-TW" altLang="en-US" dirty="0"/>
              <a:t>斜體</a:t>
            </a:r>
            <a:br>
              <a:rPr lang="zh-TW" altLang="en-US" dirty="0"/>
            </a:br>
            <a:r>
              <a:rPr lang="zh-TW" altLang="en-US" dirty="0"/>
              <a:t>數字：</a:t>
            </a:r>
            <a:r>
              <a:rPr lang="en-US" altLang="zh-TW" dirty="0"/>
              <a:t>Times New Roman</a:t>
            </a:r>
            <a:br>
              <a:rPr lang="en-US" altLang="zh-TW" dirty="0"/>
            </a:br>
            <a:r>
              <a:rPr lang="zh-TW" altLang="en-US" dirty="0"/>
              <a:t>字級介於</a:t>
            </a:r>
            <a:r>
              <a:rPr lang="en-US" altLang="zh-TW" dirty="0"/>
              <a:t>32~28</a:t>
            </a:r>
            <a:br>
              <a:rPr lang="en-US" altLang="zh-TW" dirty="0"/>
            </a:b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652620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大考試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內容版面配置區 4">
            <a:extLst>
              <a:ext uri="{FF2B5EF4-FFF2-40B4-BE49-F238E27FC236}">
                <a16:creationId xmlns:a16="http://schemas.microsoft.com/office/drawing/2014/main" id="{6A210AF8-4247-47E4-9331-9712B3AF1CC5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24417" y="6236618"/>
            <a:ext cx="10944191" cy="5334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zh-TW" altLang="en-US" dirty="0"/>
              <a:t>出處</a:t>
            </a: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EB4AA3F9-7F60-7CBD-1F12-613BF5871D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84" y="568239"/>
            <a:ext cx="3117110" cy="66281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文字版面配置區 14">
            <a:extLst>
              <a:ext uri="{FF2B5EF4-FFF2-40B4-BE49-F238E27FC236}">
                <a16:creationId xmlns:a16="http://schemas.microsoft.com/office/drawing/2014/main" id="{2C0F36EE-FF39-3EDE-7DF2-23A8341E48E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359696" y="692597"/>
            <a:ext cx="8677261" cy="57616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zh-TW" altLang="en-US" sz="3000" b="1" kern="1200" dirty="0">
                <a:solidFill>
                  <a:srgbClr val="E74267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TW" altLang="en-US" b="1" dirty="0"/>
              <a:t>配合</a:t>
            </a:r>
            <a:r>
              <a:rPr lang="en-US" altLang="zh-TW" b="1" dirty="0"/>
              <a:t>XX(30</a:t>
            </a:r>
            <a:r>
              <a:rPr lang="zh-TW" altLang="en-US" b="1" dirty="0"/>
              <a:t>號字粗體</a:t>
            </a:r>
            <a:r>
              <a:rPr lang="en-US" altLang="zh-TW" b="1" dirty="0"/>
              <a:t>)</a:t>
            </a:r>
            <a:endParaRPr lang="zh-TW" altLang="en-US" b="1" dirty="0"/>
          </a:p>
        </p:txBody>
      </p:sp>
      <p:pic>
        <p:nvPicPr>
          <p:cNvPr id="6" name="圖片 5">
            <a:hlinkClick r:id="" action="ppaction://hlinkshowjump?jump=lastslideviewed"/>
            <a:extLst>
              <a:ext uri="{FF2B5EF4-FFF2-40B4-BE49-F238E27FC236}">
                <a16:creationId xmlns:a16="http://schemas.microsoft.com/office/drawing/2014/main" id="{25084793-5668-C9E8-A766-3C272C42F06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0616" y="6330651"/>
            <a:ext cx="432817" cy="432817"/>
          </a:xfrm>
          <a:prstGeom prst="rect">
            <a:avLst/>
          </a:prstGeom>
        </p:spPr>
      </p:pic>
      <p:sp>
        <p:nvSpPr>
          <p:cNvPr id="11" name="標題 1">
            <a:extLst>
              <a:ext uri="{FF2B5EF4-FFF2-40B4-BE49-F238E27FC236}">
                <a16:creationId xmlns:a16="http://schemas.microsoft.com/office/drawing/2014/main" id="{D2189CEB-3877-6362-8555-C6400AA5DE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393" y="1484784"/>
            <a:ext cx="10945215" cy="4536504"/>
          </a:xfrm>
          <a:prstGeom prst="rect">
            <a:avLst/>
          </a:prstGeom>
        </p:spPr>
        <p:txBody>
          <a:bodyPr/>
          <a:lstStyle>
            <a:lvl1pPr algn="l">
              <a:defRPr sz="320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r>
              <a:rPr lang="zh-TW" altLang="en-US" dirty="0"/>
              <a:t>內文</a:t>
            </a:r>
            <a:br>
              <a:rPr lang="en-US" altLang="zh-TW" dirty="0"/>
            </a:br>
            <a:r>
              <a:rPr lang="zh-TW" altLang="en-US" dirty="0"/>
              <a:t>中文：微軟正黑體</a:t>
            </a:r>
            <a:br>
              <a:rPr lang="zh-TW" altLang="en-US" dirty="0"/>
            </a:br>
            <a:r>
              <a:rPr lang="zh-TW" altLang="en-US" dirty="0"/>
              <a:t>英文：</a:t>
            </a:r>
            <a:r>
              <a:rPr lang="en-US" altLang="zh-TW" dirty="0"/>
              <a:t>Times New Roman + </a:t>
            </a:r>
            <a:r>
              <a:rPr lang="zh-TW" altLang="en-US" dirty="0"/>
              <a:t>斜體</a:t>
            </a:r>
            <a:br>
              <a:rPr lang="zh-TW" altLang="en-US" dirty="0"/>
            </a:br>
            <a:r>
              <a:rPr lang="zh-TW" altLang="en-US" dirty="0"/>
              <a:t>數字：</a:t>
            </a:r>
            <a:r>
              <a:rPr lang="en-US" altLang="zh-TW" dirty="0"/>
              <a:t>Times New Roman</a:t>
            </a:r>
            <a:br>
              <a:rPr lang="en-US" altLang="zh-TW" dirty="0"/>
            </a:br>
            <a:r>
              <a:rPr lang="zh-TW" altLang="en-US" dirty="0"/>
              <a:t>字級介於</a:t>
            </a:r>
            <a:r>
              <a:rPr lang="en-US" altLang="zh-TW" dirty="0"/>
              <a:t>32~28</a:t>
            </a:r>
            <a:br>
              <a:rPr lang="en-US" altLang="zh-TW" dirty="0"/>
            </a:b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467311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溫故啟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: 圓角 10">
            <a:extLst>
              <a:ext uri="{FF2B5EF4-FFF2-40B4-BE49-F238E27FC236}">
                <a16:creationId xmlns:a16="http://schemas.microsoft.com/office/drawing/2014/main" id="{A8E80C5D-B25F-4AE7-B087-9A3162F47576}"/>
              </a:ext>
            </a:extLst>
          </p:cNvPr>
          <p:cNvSpPr/>
          <p:nvPr userDrawn="1"/>
        </p:nvSpPr>
        <p:spPr>
          <a:xfrm>
            <a:off x="335361" y="568874"/>
            <a:ext cx="11521280" cy="6172494"/>
          </a:xfrm>
          <a:prstGeom prst="roundRect">
            <a:avLst>
              <a:gd name="adj" fmla="val 4774"/>
            </a:avLst>
          </a:prstGeom>
          <a:solidFill>
            <a:srgbClr val="F6F8FC"/>
          </a:solidFill>
          <a:ln w="76200">
            <a:solidFill>
              <a:srgbClr val="6A9A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800"/>
          </a:p>
        </p:txBody>
      </p:sp>
      <p:sp>
        <p:nvSpPr>
          <p:cNvPr id="2" name="標題 1"/>
          <p:cNvSpPr>
            <a:spLocks noGrp="1"/>
          </p:cNvSpPr>
          <p:nvPr>
            <p:ph type="title" hasCustomPrompt="1"/>
          </p:nvPr>
        </p:nvSpPr>
        <p:spPr>
          <a:xfrm>
            <a:off x="468292" y="908720"/>
            <a:ext cx="11100310" cy="5544616"/>
          </a:xfrm>
          <a:prstGeom prst="rect">
            <a:avLst/>
          </a:prstGeom>
        </p:spPr>
        <p:txBody>
          <a:bodyPr/>
          <a:lstStyle>
            <a:lvl1pPr algn="l">
              <a:defRPr sz="320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r>
              <a:rPr lang="zh-TW" altLang="en-US" dirty="0"/>
              <a:t>內文</a:t>
            </a:r>
            <a:br>
              <a:rPr lang="en-US" altLang="zh-TW" dirty="0"/>
            </a:br>
            <a:r>
              <a:rPr lang="zh-TW" altLang="en-US" dirty="0"/>
              <a:t>中文：微軟正黑體</a:t>
            </a:r>
            <a:br>
              <a:rPr lang="zh-TW" altLang="en-US" dirty="0"/>
            </a:br>
            <a:r>
              <a:rPr lang="zh-TW" altLang="en-US" dirty="0"/>
              <a:t>英文：</a:t>
            </a:r>
            <a:r>
              <a:rPr lang="en-US" altLang="zh-TW" dirty="0"/>
              <a:t>Times New Roman + </a:t>
            </a:r>
            <a:r>
              <a:rPr lang="zh-TW" altLang="en-US" dirty="0"/>
              <a:t>斜體</a:t>
            </a:r>
            <a:br>
              <a:rPr lang="zh-TW" altLang="en-US" dirty="0"/>
            </a:br>
            <a:r>
              <a:rPr lang="zh-TW" altLang="en-US" dirty="0"/>
              <a:t>數字：</a:t>
            </a:r>
            <a:r>
              <a:rPr lang="en-US" altLang="zh-TW" dirty="0"/>
              <a:t>Times New Roman</a:t>
            </a:r>
            <a:br>
              <a:rPr lang="en-US" altLang="zh-TW" dirty="0"/>
            </a:br>
            <a:r>
              <a:rPr lang="zh-TW" altLang="en-US" dirty="0"/>
              <a:t>字級介於</a:t>
            </a:r>
            <a:r>
              <a:rPr lang="en-US" altLang="zh-TW" dirty="0"/>
              <a:t>32~24</a:t>
            </a:r>
            <a:br>
              <a:rPr lang="en-US" altLang="zh-TW" dirty="0"/>
            </a:br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BC1C9BF7-AF16-F465-F752-6D7940DEAF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4647" y="287087"/>
            <a:ext cx="2359372" cy="554841"/>
          </a:xfrm>
          <a:prstGeom prst="rect">
            <a:avLst/>
          </a:prstGeom>
        </p:spPr>
      </p:pic>
      <p:sp>
        <p:nvSpPr>
          <p:cNvPr id="5" name="文字版面配置區 7">
            <a:extLst>
              <a:ext uri="{FF2B5EF4-FFF2-40B4-BE49-F238E27FC236}">
                <a16:creationId xmlns:a16="http://schemas.microsoft.com/office/drawing/2014/main" id="{F011A3B9-86F6-B83F-E774-D31341D93DC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560497" y="-99392"/>
            <a:ext cx="1196426" cy="4046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zh-TW" altLang="en-US" dirty="0"/>
              <a:t>頁碼</a:t>
            </a:r>
          </a:p>
        </p:txBody>
      </p:sp>
      <p:pic>
        <p:nvPicPr>
          <p:cNvPr id="6" name="圖片 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FF335D51-65C6-C5FB-D41A-69E1CE105F3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0290" y="5381960"/>
            <a:ext cx="432817" cy="429790"/>
          </a:xfrm>
          <a:prstGeom prst="rect">
            <a:avLst/>
          </a:prstGeom>
        </p:spPr>
      </p:pic>
      <p:pic>
        <p:nvPicPr>
          <p:cNvPr id="10" name="圖片 9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50F3FFB2-DCEF-DBEE-1C48-F29A9831E32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7242" y="5853261"/>
            <a:ext cx="435865" cy="435865"/>
          </a:xfrm>
          <a:prstGeom prst="rect">
            <a:avLst/>
          </a:prstGeom>
        </p:spPr>
      </p:pic>
      <p:pic>
        <p:nvPicPr>
          <p:cNvPr id="13" name="圖片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E4398D3-891B-5C28-90C8-4709006C08A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0290" y="6330636"/>
            <a:ext cx="432817" cy="42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7859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課文內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字版面配置區 14"/>
          <p:cNvSpPr>
            <a:spLocks noGrp="1"/>
          </p:cNvSpPr>
          <p:nvPr>
            <p:ph type="body" sz="quarter" idx="14" hasCustomPrompt="1"/>
          </p:nvPr>
        </p:nvSpPr>
        <p:spPr>
          <a:xfrm>
            <a:off x="1487488" y="764705"/>
            <a:ext cx="10081114" cy="57616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TW" altLang="en-US" b="1" dirty="0"/>
              <a:t>標題</a:t>
            </a:r>
            <a:r>
              <a:rPr lang="en-US" altLang="zh-TW" b="1" dirty="0"/>
              <a:t>(36</a:t>
            </a:r>
            <a:r>
              <a:rPr lang="zh-TW" altLang="en-US" b="1" dirty="0"/>
              <a:t>號字粗體</a:t>
            </a:r>
            <a:r>
              <a:rPr lang="en-US" altLang="zh-TW" b="1" dirty="0"/>
              <a:t>)</a:t>
            </a:r>
            <a:endParaRPr lang="zh-TW" altLang="en-US" b="1" dirty="0"/>
          </a:p>
        </p:txBody>
      </p:sp>
      <p:sp>
        <p:nvSpPr>
          <p:cNvPr id="10" name="標題 1">
            <a:extLst>
              <a:ext uri="{FF2B5EF4-FFF2-40B4-BE49-F238E27FC236}">
                <a16:creationId xmlns:a16="http://schemas.microsoft.com/office/drawing/2014/main" id="{8F2221C8-484A-442A-A7C1-4E4FD4AC64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292" y="1484784"/>
            <a:ext cx="11100310" cy="4968552"/>
          </a:xfrm>
          <a:prstGeom prst="rect">
            <a:avLst/>
          </a:prstGeom>
        </p:spPr>
        <p:txBody>
          <a:bodyPr/>
          <a:lstStyle>
            <a:lvl1pPr algn="l">
              <a:defRPr sz="320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r>
              <a:rPr lang="zh-TW" altLang="en-US" dirty="0"/>
              <a:t>內文</a:t>
            </a:r>
            <a:br>
              <a:rPr lang="en-US" altLang="zh-TW" dirty="0"/>
            </a:br>
            <a:r>
              <a:rPr lang="zh-TW" altLang="en-US" dirty="0"/>
              <a:t>中文：微軟正黑體</a:t>
            </a:r>
            <a:br>
              <a:rPr lang="zh-TW" altLang="en-US" dirty="0"/>
            </a:br>
            <a:r>
              <a:rPr lang="zh-TW" altLang="en-US" dirty="0"/>
              <a:t>英文：</a:t>
            </a:r>
            <a:r>
              <a:rPr lang="en-US" altLang="zh-TW" dirty="0"/>
              <a:t>Times New Roman + </a:t>
            </a:r>
            <a:r>
              <a:rPr lang="zh-TW" altLang="en-US" dirty="0"/>
              <a:t>斜體</a:t>
            </a:r>
            <a:br>
              <a:rPr lang="zh-TW" altLang="en-US" dirty="0"/>
            </a:br>
            <a:r>
              <a:rPr lang="zh-TW" altLang="en-US" dirty="0"/>
              <a:t>數字：</a:t>
            </a:r>
            <a:r>
              <a:rPr lang="en-US" altLang="zh-TW" dirty="0"/>
              <a:t>Times New Roman</a:t>
            </a:r>
            <a:br>
              <a:rPr lang="en-US" altLang="zh-TW" dirty="0"/>
            </a:br>
            <a:r>
              <a:rPr lang="zh-TW" altLang="en-US" dirty="0"/>
              <a:t>字級介於</a:t>
            </a:r>
            <a:r>
              <a:rPr lang="en-US" altLang="zh-TW" dirty="0"/>
              <a:t>32~28</a:t>
            </a:r>
            <a:br>
              <a:rPr lang="en-US" altLang="zh-TW" dirty="0"/>
            </a:br>
            <a:endParaRPr lang="zh-TW" altLang="en-US" dirty="0"/>
          </a:p>
        </p:txBody>
      </p:sp>
      <p:sp>
        <p:nvSpPr>
          <p:cNvPr id="6" name="文字版面配置區 7">
            <a:extLst>
              <a:ext uri="{FF2B5EF4-FFF2-40B4-BE49-F238E27FC236}">
                <a16:creationId xmlns:a16="http://schemas.microsoft.com/office/drawing/2014/main" id="{29813556-6AF0-4CA4-0FAD-591A8C0EC6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560497" y="-99392"/>
            <a:ext cx="1196426" cy="4046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zh-TW" altLang="en-US" dirty="0"/>
              <a:t>頁碼</a:t>
            </a:r>
          </a:p>
        </p:txBody>
      </p:sp>
    </p:spTree>
    <p:extLst>
      <p:ext uri="{BB962C8B-B14F-4D97-AF65-F5344CB8AC3E}">
        <p14:creationId xmlns:p14="http://schemas.microsoft.com/office/powerpoint/2010/main" val="18973101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課文內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字版面配置區 14"/>
          <p:cNvSpPr>
            <a:spLocks noGrp="1"/>
          </p:cNvSpPr>
          <p:nvPr>
            <p:ph type="body" sz="quarter" idx="14" hasCustomPrompt="1"/>
          </p:nvPr>
        </p:nvSpPr>
        <p:spPr>
          <a:xfrm>
            <a:off x="468292" y="764705"/>
            <a:ext cx="11100310" cy="57616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 b="1">
                <a:solidFill>
                  <a:srgbClr val="7030A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TW" altLang="en-US" b="1" dirty="0"/>
              <a:t>標題</a:t>
            </a:r>
            <a:r>
              <a:rPr lang="en-US" altLang="zh-TW" b="1" dirty="0"/>
              <a:t>(36</a:t>
            </a:r>
            <a:r>
              <a:rPr lang="zh-TW" altLang="en-US" b="1" dirty="0"/>
              <a:t>號字粗體</a:t>
            </a:r>
            <a:r>
              <a:rPr lang="en-US" altLang="zh-TW" b="1" dirty="0"/>
              <a:t>)</a:t>
            </a:r>
            <a:endParaRPr lang="zh-TW" altLang="en-US" b="1" dirty="0"/>
          </a:p>
        </p:txBody>
      </p:sp>
      <p:sp>
        <p:nvSpPr>
          <p:cNvPr id="10" name="標題 1">
            <a:extLst>
              <a:ext uri="{FF2B5EF4-FFF2-40B4-BE49-F238E27FC236}">
                <a16:creationId xmlns:a16="http://schemas.microsoft.com/office/drawing/2014/main" id="{8F2221C8-484A-442A-A7C1-4E4FD4AC64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292" y="1484784"/>
            <a:ext cx="11100310" cy="4968552"/>
          </a:xfrm>
          <a:prstGeom prst="rect">
            <a:avLst/>
          </a:prstGeom>
        </p:spPr>
        <p:txBody>
          <a:bodyPr/>
          <a:lstStyle>
            <a:lvl1pPr algn="l">
              <a:defRPr sz="320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r>
              <a:rPr lang="zh-TW" altLang="en-US" dirty="0"/>
              <a:t>內文</a:t>
            </a:r>
            <a:br>
              <a:rPr lang="en-US" altLang="zh-TW" dirty="0"/>
            </a:br>
            <a:r>
              <a:rPr lang="zh-TW" altLang="en-US" dirty="0"/>
              <a:t>中文：微軟正黑體</a:t>
            </a:r>
            <a:br>
              <a:rPr lang="zh-TW" altLang="en-US" dirty="0"/>
            </a:br>
            <a:r>
              <a:rPr lang="zh-TW" altLang="en-US" dirty="0"/>
              <a:t>英文：</a:t>
            </a:r>
            <a:r>
              <a:rPr lang="en-US" altLang="zh-TW" dirty="0"/>
              <a:t>Times New Roman + </a:t>
            </a:r>
            <a:r>
              <a:rPr lang="zh-TW" altLang="en-US" dirty="0"/>
              <a:t>斜體</a:t>
            </a:r>
            <a:br>
              <a:rPr lang="zh-TW" altLang="en-US" dirty="0"/>
            </a:br>
            <a:r>
              <a:rPr lang="zh-TW" altLang="en-US" dirty="0"/>
              <a:t>數字：</a:t>
            </a:r>
            <a:r>
              <a:rPr lang="en-US" altLang="zh-TW" dirty="0"/>
              <a:t>Times New Roman</a:t>
            </a:r>
            <a:br>
              <a:rPr lang="en-US" altLang="zh-TW" dirty="0"/>
            </a:br>
            <a:r>
              <a:rPr lang="zh-TW" altLang="en-US" dirty="0"/>
              <a:t>字級介於</a:t>
            </a:r>
            <a:r>
              <a:rPr lang="en-US" altLang="zh-TW" dirty="0"/>
              <a:t>32~28</a:t>
            </a:r>
            <a:br>
              <a:rPr lang="en-US" altLang="zh-TW" dirty="0"/>
            </a:br>
            <a:endParaRPr lang="zh-TW" altLang="en-US" dirty="0"/>
          </a:p>
        </p:txBody>
      </p:sp>
      <p:sp>
        <p:nvSpPr>
          <p:cNvPr id="5" name="文字版面配置區 7">
            <a:extLst>
              <a:ext uri="{FF2B5EF4-FFF2-40B4-BE49-F238E27FC236}">
                <a16:creationId xmlns:a16="http://schemas.microsoft.com/office/drawing/2014/main" id="{07BA1688-5015-2594-A7C7-5174A017874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560497" y="-99392"/>
            <a:ext cx="1196426" cy="4046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zh-TW" altLang="en-US" dirty="0"/>
              <a:t>頁碼</a:t>
            </a:r>
          </a:p>
        </p:txBody>
      </p:sp>
    </p:spTree>
    <p:extLst>
      <p:ext uri="{BB962C8B-B14F-4D97-AF65-F5344CB8AC3E}">
        <p14:creationId xmlns:p14="http://schemas.microsoft.com/office/powerpoint/2010/main" val="28501124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課文內文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: 圓角 8">
            <a:extLst>
              <a:ext uri="{FF2B5EF4-FFF2-40B4-BE49-F238E27FC236}">
                <a16:creationId xmlns:a16="http://schemas.microsoft.com/office/drawing/2014/main" id="{B3E70AE1-4002-4A26-9C4B-7A482F3A99C8}"/>
              </a:ext>
            </a:extLst>
          </p:cNvPr>
          <p:cNvSpPr/>
          <p:nvPr userDrawn="1"/>
        </p:nvSpPr>
        <p:spPr>
          <a:xfrm>
            <a:off x="335360" y="505222"/>
            <a:ext cx="11395235" cy="1627635"/>
          </a:xfrm>
          <a:prstGeom prst="roundRect">
            <a:avLst>
              <a:gd name="adj" fmla="val 9372"/>
            </a:avLst>
          </a:prstGeom>
          <a:solidFill>
            <a:srgbClr val="FEF6F6"/>
          </a:solidFill>
          <a:ln w="76200">
            <a:solidFill>
              <a:srgbClr val="F4AD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800">
              <a:solidFill>
                <a:srgbClr val="E72932"/>
              </a:solidFill>
            </a:endParaRPr>
          </a:p>
        </p:txBody>
      </p:sp>
      <p:sp>
        <p:nvSpPr>
          <p:cNvPr id="15" name="文字版面配置區 14"/>
          <p:cNvSpPr>
            <a:spLocks noGrp="1"/>
          </p:cNvSpPr>
          <p:nvPr>
            <p:ph type="body" sz="quarter" idx="14" hasCustomPrompt="1"/>
          </p:nvPr>
        </p:nvSpPr>
        <p:spPr>
          <a:xfrm>
            <a:off x="468292" y="764705"/>
            <a:ext cx="11100310" cy="57616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 b="1">
                <a:solidFill>
                  <a:srgbClr val="E72932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TW" altLang="en-US" b="1" dirty="0"/>
              <a:t>標題</a:t>
            </a:r>
            <a:r>
              <a:rPr lang="en-US" altLang="zh-TW" b="1" dirty="0"/>
              <a:t>(36</a:t>
            </a:r>
            <a:r>
              <a:rPr lang="zh-TW" altLang="en-US" b="1" dirty="0"/>
              <a:t>號字粗體</a:t>
            </a:r>
            <a:r>
              <a:rPr lang="en-US" altLang="zh-TW" b="1" dirty="0"/>
              <a:t>)</a:t>
            </a:r>
            <a:endParaRPr lang="zh-TW" altLang="en-US" b="1" dirty="0"/>
          </a:p>
        </p:txBody>
      </p:sp>
      <p:sp>
        <p:nvSpPr>
          <p:cNvPr id="10" name="標題 1">
            <a:extLst>
              <a:ext uri="{FF2B5EF4-FFF2-40B4-BE49-F238E27FC236}">
                <a16:creationId xmlns:a16="http://schemas.microsoft.com/office/drawing/2014/main" id="{8F2221C8-484A-442A-A7C1-4E4FD4AC64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292" y="1484784"/>
            <a:ext cx="11100310" cy="4968552"/>
          </a:xfrm>
          <a:prstGeom prst="rect">
            <a:avLst/>
          </a:prstGeom>
        </p:spPr>
        <p:txBody>
          <a:bodyPr/>
          <a:lstStyle>
            <a:lvl1pPr algn="l">
              <a:defRPr sz="320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r>
              <a:rPr lang="zh-TW" altLang="en-US" dirty="0"/>
              <a:t>內文</a:t>
            </a:r>
            <a:br>
              <a:rPr lang="en-US" altLang="zh-TW" dirty="0"/>
            </a:br>
            <a:r>
              <a:rPr lang="zh-TW" altLang="en-US" dirty="0"/>
              <a:t>中文：微軟正黑體</a:t>
            </a:r>
            <a:br>
              <a:rPr lang="zh-TW" altLang="en-US" dirty="0"/>
            </a:br>
            <a:r>
              <a:rPr lang="zh-TW" altLang="en-US" dirty="0"/>
              <a:t>英文：</a:t>
            </a:r>
            <a:r>
              <a:rPr lang="en-US" altLang="zh-TW" dirty="0"/>
              <a:t>Times New Roman + </a:t>
            </a:r>
            <a:r>
              <a:rPr lang="zh-TW" altLang="en-US" dirty="0"/>
              <a:t>斜體</a:t>
            </a:r>
            <a:br>
              <a:rPr lang="zh-TW" altLang="en-US" dirty="0"/>
            </a:br>
            <a:r>
              <a:rPr lang="zh-TW" altLang="en-US" dirty="0"/>
              <a:t>數字：</a:t>
            </a:r>
            <a:r>
              <a:rPr lang="en-US" altLang="zh-TW" dirty="0"/>
              <a:t>Times New Roman</a:t>
            </a:r>
            <a:br>
              <a:rPr lang="en-US" altLang="zh-TW" dirty="0"/>
            </a:br>
            <a:r>
              <a:rPr lang="zh-TW" altLang="en-US" dirty="0"/>
              <a:t>字級介於</a:t>
            </a:r>
            <a:r>
              <a:rPr lang="en-US" altLang="zh-TW" dirty="0"/>
              <a:t>32~28</a:t>
            </a:r>
            <a:br>
              <a:rPr lang="en-US" altLang="zh-TW" dirty="0"/>
            </a:br>
            <a:endParaRPr lang="zh-TW" altLang="en-US" dirty="0"/>
          </a:p>
        </p:txBody>
      </p:sp>
      <p:sp>
        <p:nvSpPr>
          <p:cNvPr id="6" name="文字版面配置區 7">
            <a:extLst>
              <a:ext uri="{FF2B5EF4-FFF2-40B4-BE49-F238E27FC236}">
                <a16:creationId xmlns:a16="http://schemas.microsoft.com/office/drawing/2014/main" id="{CAF6B2FB-E8D8-5E75-6B95-2ADF3039AF2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560497" y="-99392"/>
            <a:ext cx="1196426" cy="4046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zh-TW" altLang="en-US" dirty="0"/>
              <a:t>頁碼</a:t>
            </a:r>
          </a:p>
        </p:txBody>
      </p:sp>
    </p:spTree>
    <p:extLst>
      <p:ext uri="{BB962C8B-B14F-4D97-AF65-F5344CB8AC3E}">
        <p14:creationId xmlns:p14="http://schemas.microsoft.com/office/powerpoint/2010/main" val="23192648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探索活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: 圓角 4">
            <a:extLst>
              <a:ext uri="{FF2B5EF4-FFF2-40B4-BE49-F238E27FC236}">
                <a16:creationId xmlns:a16="http://schemas.microsoft.com/office/drawing/2014/main" id="{C52853A1-FB02-4D10-8846-7917C06E90B9}"/>
              </a:ext>
            </a:extLst>
          </p:cNvPr>
          <p:cNvSpPr/>
          <p:nvPr userDrawn="1"/>
        </p:nvSpPr>
        <p:spPr>
          <a:xfrm>
            <a:off x="335361" y="568874"/>
            <a:ext cx="11521280" cy="6172494"/>
          </a:xfrm>
          <a:prstGeom prst="roundRect">
            <a:avLst>
              <a:gd name="adj" fmla="val 4774"/>
            </a:avLst>
          </a:prstGeom>
          <a:solidFill>
            <a:srgbClr val="F3F9F5"/>
          </a:solidFill>
          <a:ln w="76200">
            <a:solidFill>
              <a:srgbClr val="88CA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800"/>
          </a:p>
        </p:txBody>
      </p:sp>
      <p:pic>
        <p:nvPicPr>
          <p:cNvPr id="2" name="圖片 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CC2442BF-C50C-2FDB-E619-1CAD87B736C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0290" y="5381960"/>
            <a:ext cx="432817" cy="429790"/>
          </a:xfrm>
          <a:prstGeom prst="rect">
            <a:avLst/>
          </a:prstGeom>
        </p:spPr>
      </p:pic>
      <p:pic>
        <p:nvPicPr>
          <p:cNvPr id="4" name="圖片 3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F9B3CB0B-BB9F-122F-2F10-F3892750D85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7242" y="5853261"/>
            <a:ext cx="435865" cy="435865"/>
          </a:xfrm>
          <a:prstGeom prst="rect">
            <a:avLst/>
          </a:prstGeom>
        </p:spPr>
      </p:pic>
      <p:pic>
        <p:nvPicPr>
          <p:cNvPr id="6" name="圖片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CC833C9-814E-05ED-0CB0-89F3FE84323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0290" y="6330636"/>
            <a:ext cx="432817" cy="429790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427DBBF7-B187-87AC-2F7F-D38AF407EB2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4647" y="283674"/>
            <a:ext cx="2359372" cy="570398"/>
          </a:xfrm>
          <a:prstGeom prst="rect">
            <a:avLst/>
          </a:prstGeom>
        </p:spPr>
      </p:pic>
      <p:sp>
        <p:nvSpPr>
          <p:cNvPr id="9" name="文字版面配置區 14">
            <a:extLst>
              <a:ext uri="{FF2B5EF4-FFF2-40B4-BE49-F238E27FC236}">
                <a16:creationId xmlns:a16="http://schemas.microsoft.com/office/drawing/2014/main" id="{69D6EAAB-DEB0-B54E-470B-7262B80A88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8292" y="908622"/>
            <a:ext cx="11100310" cy="57616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 b="1">
                <a:solidFill>
                  <a:srgbClr val="1576B3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TW" altLang="en-US" b="1" dirty="0"/>
              <a:t>標題</a:t>
            </a:r>
            <a:r>
              <a:rPr lang="en-US" altLang="zh-TW" b="1" dirty="0"/>
              <a:t>(36</a:t>
            </a:r>
            <a:r>
              <a:rPr lang="zh-TW" altLang="en-US" b="1" dirty="0"/>
              <a:t>號字粗體</a:t>
            </a:r>
            <a:r>
              <a:rPr lang="en-US" altLang="zh-TW" b="1" dirty="0"/>
              <a:t>)</a:t>
            </a:r>
            <a:endParaRPr lang="zh-TW" altLang="en-US" b="1" dirty="0"/>
          </a:p>
        </p:txBody>
      </p:sp>
      <p:sp>
        <p:nvSpPr>
          <p:cNvPr id="10" name="標題 1">
            <a:extLst>
              <a:ext uri="{FF2B5EF4-FFF2-40B4-BE49-F238E27FC236}">
                <a16:creationId xmlns:a16="http://schemas.microsoft.com/office/drawing/2014/main" id="{FB7A69C8-D7AE-107D-1DAA-D04FF044E0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292" y="1520277"/>
            <a:ext cx="11100310" cy="4921022"/>
          </a:xfrm>
          <a:prstGeom prst="rect">
            <a:avLst/>
          </a:prstGeom>
        </p:spPr>
        <p:txBody>
          <a:bodyPr/>
          <a:lstStyle>
            <a:lvl1pPr algn="l">
              <a:defRPr sz="320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r>
              <a:rPr lang="zh-TW" altLang="en-US" dirty="0"/>
              <a:t>內文</a:t>
            </a:r>
            <a:br>
              <a:rPr lang="en-US" altLang="zh-TW" dirty="0"/>
            </a:br>
            <a:r>
              <a:rPr lang="zh-TW" altLang="en-US" dirty="0"/>
              <a:t>中文：微軟正黑體</a:t>
            </a:r>
            <a:br>
              <a:rPr lang="zh-TW" altLang="en-US" dirty="0"/>
            </a:br>
            <a:r>
              <a:rPr lang="zh-TW" altLang="en-US" dirty="0"/>
              <a:t>英文：</a:t>
            </a:r>
            <a:r>
              <a:rPr lang="en-US" altLang="zh-TW" dirty="0"/>
              <a:t>Times New Roman + </a:t>
            </a:r>
            <a:r>
              <a:rPr lang="zh-TW" altLang="en-US" dirty="0"/>
              <a:t>斜體</a:t>
            </a:r>
            <a:br>
              <a:rPr lang="zh-TW" altLang="en-US" dirty="0"/>
            </a:br>
            <a:r>
              <a:rPr lang="zh-TW" altLang="en-US" dirty="0"/>
              <a:t>數字：</a:t>
            </a:r>
            <a:r>
              <a:rPr lang="en-US" altLang="zh-TW" dirty="0"/>
              <a:t>Times New Roman</a:t>
            </a:r>
            <a:br>
              <a:rPr lang="en-US" altLang="zh-TW" dirty="0"/>
            </a:br>
            <a:r>
              <a:rPr lang="zh-TW" altLang="en-US" dirty="0"/>
              <a:t>字級介於</a:t>
            </a:r>
            <a:r>
              <a:rPr lang="en-US" altLang="zh-TW" dirty="0"/>
              <a:t>32~28</a:t>
            </a:r>
            <a:br>
              <a:rPr lang="en-US" altLang="zh-TW" dirty="0"/>
            </a:br>
            <a:endParaRPr lang="zh-TW" altLang="en-US" dirty="0"/>
          </a:p>
        </p:txBody>
      </p:sp>
      <p:sp>
        <p:nvSpPr>
          <p:cNvPr id="18" name="文字版面配置區 7">
            <a:extLst>
              <a:ext uri="{FF2B5EF4-FFF2-40B4-BE49-F238E27FC236}">
                <a16:creationId xmlns:a16="http://schemas.microsoft.com/office/drawing/2014/main" id="{66E6A06D-3244-997C-AEAC-5E609C6148D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560497" y="-99392"/>
            <a:ext cx="1196426" cy="4046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zh-TW" altLang="en-US" dirty="0"/>
              <a:t>頁碼</a:t>
            </a:r>
          </a:p>
        </p:txBody>
      </p:sp>
    </p:spTree>
    <p:extLst>
      <p:ext uri="{BB962C8B-B14F-4D97-AF65-F5344CB8AC3E}">
        <p14:creationId xmlns:p14="http://schemas.microsoft.com/office/powerpoint/2010/main" val="20306871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錯誤診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: 圓角 4">
            <a:extLst>
              <a:ext uri="{FF2B5EF4-FFF2-40B4-BE49-F238E27FC236}">
                <a16:creationId xmlns:a16="http://schemas.microsoft.com/office/drawing/2014/main" id="{C52853A1-FB02-4D10-8846-7917C06E90B9}"/>
              </a:ext>
            </a:extLst>
          </p:cNvPr>
          <p:cNvSpPr/>
          <p:nvPr userDrawn="1"/>
        </p:nvSpPr>
        <p:spPr>
          <a:xfrm>
            <a:off x="335361" y="568874"/>
            <a:ext cx="11521280" cy="6172494"/>
          </a:xfrm>
          <a:prstGeom prst="roundRect">
            <a:avLst>
              <a:gd name="adj" fmla="val 4774"/>
            </a:avLst>
          </a:prstGeom>
          <a:solidFill>
            <a:srgbClr val="F0FAF9"/>
          </a:solidFill>
          <a:ln w="76200">
            <a:solidFill>
              <a:srgbClr val="65C2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800"/>
          </a:p>
        </p:txBody>
      </p:sp>
      <p:sp>
        <p:nvSpPr>
          <p:cNvPr id="15" name="文字版面配置區 14"/>
          <p:cNvSpPr>
            <a:spLocks noGrp="1"/>
          </p:cNvSpPr>
          <p:nvPr>
            <p:ph type="body" sz="quarter" idx="14" hasCustomPrompt="1"/>
          </p:nvPr>
        </p:nvSpPr>
        <p:spPr>
          <a:xfrm>
            <a:off x="468292" y="908622"/>
            <a:ext cx="11100310" cy="57616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 b="1">
                <a:solidFill>
                  <a:srgbClr val="1576B3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TW" altLang="en-US" b="1" dirty="0"/>
              <a:t>標題</a:t>
            </a:r>
            <a:r>
              <a:rPr lang="en-US" altLang="zh-TW" b="1" dirty="0"/>
              <a:t>(36</a:t>
            </a:r>
            <a:r>
              <a:rPr lang="zh-TW" altLang="en-US" b="1" dirty="0"/>
              <a:t>號字粗體</a:t>
            </a:r>
            <a:r>
              <a:rPr lang="en-US" altLang="zh-TW" b="1" dirty="0"/>
              <a:t>)</a:t>
            </a:r>
            <a:endParaRPr lang="zh-TW" altLang="en-US" b="1" dirty="0"/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B891750A-B469-69EF-A7E9-A78DC23AF4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4647" y="283674"/>
            <a:ext cx="2231115" cy="570398"/>
          </a:xfrm>
          <a:prstGeom prst="rect">
            <a:avLst/>
          </a:prstGeom>
        </p:spPr>
      </p:pic>
      <p:pic>
        <p:nvPicPr>
          <p:cNvPr id="4" name="圖片 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F799F94A-A97C-50E8-0F86-CA2A990EC3D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0290" y="5381960"/>
            <a:ext cx="432817" cy="429790"/>
          </a:xfrm>
          <a:prstGeom prst="rect">
            <a:avLst/>
          </a:prstGeom>
        </p:spPr>
      </p:pic>
      <p:pic>
        <p:nvPicPr>
          <p:cNvPr id="6" name="圖片 5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55375CD6-690B-698E-F633-D72C39ED1CC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7242" y="5853261"/>
            <a:ext cx="435865" cy="435865"/>
          </a:xfrm>
          <a:prstGeom prst="rect">
            <a:avLst/>
          </a:prstGeom>
        </p:spPr>
      </p:pic>
      <p:pic>
        <p:nvPicPr>
          <p:cNvPr id="7" name="圖片 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60AFB2E-5BC0-5CC0-4BA5-5A34D8CA0F3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0290" y="6330636"/>
            <a:ext cx="432817" cy="429790"/>
          </a:xfrm>
          <a:prstGeom prst="rect">
            <a:avLst/>
          </a:prstGeom>
        </p:spPr>
      </p:pic>
      <p:sp>
        <p:nvSpPr>
          <p:cNvPr id="9" name="標題 1">
            <a:extLst>
              <a:ext uri="{FF2B5EF4-FFF2-40B4-BE49-F238E27FC236}">
                <a16:creationId xmlns:a16="http://schemas.microsoft.com/office/drawing/2014/main" id="{98567584-DCF1-6B23-0685-0E3A741823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292" y="1520277"/>
            <a:ext cx="11100310" cy="4921022"/>
          </a:xfrm>
          <a:prstGeom prst="rect">
            <a:avLst/>
          </a:prstGeom>
        </p:spPr>
        <p:txBody>
          <a:bodyPr/>
          <a:lstStyle>
            <a:lvl1pPr algn="l">
              <a:defRPr sz="320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r>
              <a:rPr lang="zh-TW" altLang="en-US" dirty="0"/>
              <a:t>內文</a:t>
            </a:r>
            <a:br>
              <a:rPr lang="en-US" altLang="zh-TW" dirty="0"/>
            </a:br>
            <a:r>
              <a:rPr lang="zh-TW" altLang="en-US" dirty="0"/>
              <a:t>中文：微軟正黑體</a:t>
            </a:r>
            <a:br>
              <a:rPr lang="zh-TW" altLang="en-US" dirty="0"/>
            </a:br>
            <a:r>
              <a:rPr lang="zh-TW" altLang="en-US" dirty="0"/>
              <a:t>英文：</a:t>
            </a:r>
            <a:r>
              <a:rPr lang="en-US" altLang="zh-TW" dirty="0"/>
              <a:t>Times New Roman + </a:t>
            </a:r>
            <a:r>
              <a:rPr lang="zh-TW" altLang="en-US" dirty="0"/>
              <a:t>斜體</a:t>
            </a:r>
            <a:br>
              <a:rPr lang="zh-TW" altLang="en-US" dirty="0"/>
            </a:br>
            <a:r>
              <a:rPr lang="zh-TW" altLang="en-US" dirty="0"/>
              <a:t>數字：</a:t>
            </a:r>
            <a:r>
              <a:rPr lang="en-US" altLang="zh-TW" dirty="0"/>
              <a:t>Times New Roman</a:t>
            </a:r>
            <a:br>
              <a:rPr lang="en-US" altLang="zh-TW" dirty="0"/>
            </a:br>
            <a:r>
              <a:rPr lang="zh-TW" altLang="en-US" dirty="0"/>
              <a:t>字級介於</a:t>
            </a:r>
            <a:r>
              <a:rPr lang="en-US" altLang="zh-TW" dirty="0"/>
              <a:t>32~28</a:t>
            </a:r>
            <a:br>
              <a:rPr lang="en-US" altLang="zh-TW" dirty="0"/>
            </a:br>
            <a:endParaRPr lang="zh-TW" altLang="en-US" dirty="0"/>
          </a:p>
        </p:txBody>
      </p:sp>
      <p:sp>
        <p:nvSpPr>
          <p:cNvPr id="16" name="文字版面配置區 7">
            <a:extLst>
              <a:ext uri="{FF2B5EF4-FFF2-40B4-BE49-F238E27FC236}">
                <a16:creationId xmlns:a16="http://schemas.microsoft.com/office/drawing/2014/main" id="{7277B32B-FF1B-A634-8B03-AEA64B41E4F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560497" y="-99392"/>
            <a:ext cx="1196426" cy="4046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zh-TW" altLang="en-US" dirty="0"/>
              <a:t>頁碼</a:t>
            </a:r>
          </a:p>
        </p:txBody>
      </p:sp>
    </p:spTree>
    <p:extLst>
      <p:ext uri="{BB962C8B-B14F-4D97-AF65-F5344CB8AC3E}">
        <p14:creationId xmlns:p14="http://schemas.microsoft.com/office/powerpoint/2010/main" val="2064539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98A6E28-BC72-4102-AA09-5250CC5E6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FE4288FB-059D-4381-8C9C-B93EB37B16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F7FD328-1A3A-4D14-8B8F-39D93459B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FD0F8-3765-4C2E-9802-EEE83615E4C1}" type="datetimeFigureOut">
              <a:rPr lang="zh-TW" altLang="en-US" smtClean="0"/>
              <a:t>2026/4/12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4B2D892-613A-4B04-9D1F-066B1EBF4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F001F88-DC6B-480B-96A7-96A356F11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9DF22-29E7-4AEC-96DE-385EA9D3F03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616914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數養時光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手繪多邊形: 圖案 15">
            <a:extLst>
              <a:ext uri="{FF2B5EF4-FFF2-40B4-BE49-F238E27FC236}">
                <a16:creationId xmlns:a16="http://schemas.microsoft.com/office/drawing/2014/main" id="{C169CD35-D019-4553-9520-FD8E77F6727B}"/>
              </a:ext>
            </a:extLst>
          </p:cNvPr>
          <p:cNvSpPr/>
          <p:nvPr userDrawn="1"/>
        </p:nvSpPr>
        <p:spPr>
          <a:xfrm>
            <a:off x="2783632" y="579512"/>
            <a:ext cx="9266573" cy="612000"/>
          </a:xfrm>
          <a:custGeom>
            <a:avLst/>
            <a:gdLst>
              <a:gd name="connsiteX0" fmla="*/ 0 w 6265853"/>
              <a:gd name="connsiteY0" fmla="*/ 0 h 612000"/>
              <a:gd name="connsiteX1" fmla="*/ 5976664 w 6265853"/>
              <a:gd name="connsiteY1" fmla="*/ 0 h 612000"/>
              <a:gd name="connsiteX2" fmla="*/ 6265853 w 6265853"/>
              <a:gd name="connsiteY2" fmla="*/ 306000 h 612000"/>
              <a:gd name="connsiteX3" fmla="*/ 5976664 w 6265853"/>
              <a:gd name="connsiteY3" fmla="*/ 612000 h 612000"/>
              <a:gd name="connsiteX4" fmla="*/ 0 w 6265853"/>
              <a:gd name="connsiteY4" fmla="*/ 612000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65853" h="612000">
                <a:moveTo>
                  <a:pt x="0" y="0"/>
                </a:moveTo>
                <a:lnTo>
                  <a:pt x="5976664" y="0"/>
                </a:lnTo>
                <a:cubicBezTo>
                  <a:pt x="6136379" y="0"/>
                  <a:pt x="6265853" y="137001"/>
                  <a:pt x="6265853" y="306000"/>
                </a:cubicBezTo>
                <a:cubicBezTo>
                  <a:pt x="6265853" y="474999"/>
                  <a:pt x="6136379" y="612000"/>
                  <a:pt x="5976664" y="612000"/>
                </a:cubicBezTo>
                <a:lnTo>
                  <a:pt x="0" y="612000"/>
                </a:lnTo>
                <a:close/>
              </a:path>
            </a:pathLst>
          </a:custGeom>
          <a:solidFill>
            <a:srgbClr val="EBE9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 sz="1800"/>
          </a:p>
        </p:txBody>
      </p:sp>
      <p:sp>
        <p:nvSpPr>
          <p:cNvPr id="12" name="文字版面配置區 14">
            <a:extLst>
              <a:ext uri="{FF2B5EF4-FFF2-40B4-BE49-F238E27FC236}">
                <a16:creationId xmlns:a16="http://schemas.microsoft.com/office/drawing/2014/main" id="{40DE8E1A-A45E-4463-8587-E8D4EEEE19B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40143" y="602996"/>
            <a:ext cx="8216496" cy="57616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TW" altLang="en-US" b="1" dirty="0"/>
              <a:t>標題</a:t>
            </a:r>
            <a:r>
              <a:rPr lang="en-US" altLang="zh-TW" b="1" dirty="0"/>
              <a:t>(36</a:t>
            </a:r>
            <a:r>
              <a:rPr lang="zh-TW" altLang="en-US" b="1" dirty="0"/>
              <a:t>號字粗體</a:t>
            </a:r>
            <a:r>
              <a:rPr lang="en-US" altLang="zh-TW" b="1" dirty="0"/>
              <a:t>)</a:t>
            </a:r>
            <a:endParaRPr lang="zh-TW" altLang="en-US" b="1" dirty="0"/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46720948-35DE-588D-E16D-4E9824C8F8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70983"/>
            <a:ext cx="3532639" cy="829058"/>
          </a:xfrm>
          <a:prstGeom prst="rect">
            <a:avLst/>
          </a:prstGeom>
        </p:spPr>
      </p:pic>
      <p:sp>
        <p:nvSpPr>
          <p:cNvPr id="8" name="標題 1">
            <a:extLst>
              <a:ext uri="{FF2B5EF4-FFF2-40B4-BE49-F238E27FC236}">
                <a16:creationId xmlns:a16="http://schemas.microsoft.com/office/drawing/2014/main" id="{A24F2D54-4736-7217-0CDB-2D64B26CF8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292" y="1300041"/>
            <a:ext cx="11100310" cy="5122200"/>
          </a:xfrm>
          <a:prstGeom prst="rect">
            <a:avLst/>
          </a:prstGeom>
        </p:spPr>
        <p:txBody>
          <a:bodyPr/>
          <a:lstStyle>
            <a:lvl1pPr algn="l">
              <a:defRPr sz="320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r>
              <a:rPr lang="zh-TW" altLang="en-US" dirty="0"/>
              <a:t>內文</a:t>
            </a:r>
            <a:br>
              <a:rPr lang="en-US" altLang="zh-TW" dirty="0"/>
            </a:br>
            <a:r>
              <a:rPr lang="zh-TW" altLang="en-US" dirty="0"/>
              <a:t>中文：微軟正黑體</a:t>
            </a:r>
            <a:br>
              <a:rPr lang="zh-TW" altLang="en-US" dirty="0"/>
            </a:br>
            <a:r>
              <a:rPr lang="zh-TW" altLang="en-US" dirty="0"/>
              <a:t>英文：</a:t>
            </a:r>
            <a:r>
              <a:rPr lang="en-US" altLang="zh-TW" dirty="0"/>
              <a:t>Times New Roman + </a:t>
            </a:r>
            <a:r>
              <a:rPr lang="zh-TW" altLang="en-US" dirty="0"/>
              <a:t>斜體</a:t>
            </a:r>
            <a:br>
              <a:rPr lang="zh-TW" altLang="en-US" dirty="0"/>
            </a:br>
            <a:r>
              <a:rPr lang="zh-TW" altLang="en-US" dirty="0"/>
              <a:t>數字：</a:t>
            </a:r>
            <a:r>
              <a:rPr lang="en-US" altLang="zh-TW" dirty="0"/>
              <a:t>Times New Roman</a:t>
            </a:r>
            <a:br>
              <a:rPr lang="en-US" altLang="zh-TW" dirty="0"/>
            </a:br>
            <a:r>
              <a:rPr lang="zh-TW" altLang="en-US" dirty="0"/>
              <a:t>字級介於</a:t>
            </a:r>
            <a:r>
              <a:rPr lang="en-US" altLang="zh-TW" dirty="0"/>
              <a:t>32~28</a:t>
            </a:r>
            <a:br>
              <a:rPr lang="en-US" altLang="zh-TW" dirty="0"/>
            </a:br>
            <a:endParaRPr lang="zh-TW" altLang="en-US" dirty="0"/>
          </a:p>
        </p:txBody>
      </p:sp>
      <p:sp>
        <p:nvSpPr>
          <p:cNvPr id="13" name="文字版面配置區 7">
            <a:extLst>
              <a:ext uri="{FF2B5EF4-FFF2-40B4-BE49-F238E27FC236}">
                <a16:creationId xmlns:a16="http://schemas.microsoft.com/office/drawing/2014/main" id="{ECA78F99-024F-3E3C-6D5A-23875B352B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560497" y="-99392"/>
            <a:ext cx="1196426" cy="4046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zh-TW" altLang="en-US" dirty="0"/>
              <a:t>頁碼</a:t>
            </a:r>
          </a:p>
        </p:txBody>
      </p:sp>
    </p:spTree>
    <p:extLst>
      <p:ext uri="{BB962C8B-B14F-4D97-AF65-F5344CB8AC3E}">
        <p14:creationId xmlns:p14="http://schemas.microsoft.com/office/powerpoint/2010/main" val="32649088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數養知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手繪多邊形: 圖案 15">
            <a:extLst>
              <a:ext uri="{FF2B5EF4-FFF2-40B4-BE49-F238E27FC236}">
                <a16:creationId xmlns:a16="http://schemas.microsoft.com/office/drawing/2014/main" id="{C169CD35-D019-4553-9520-FD8E77F6727B}"/>
              </a:ext>
            </a:extLst>
          </p:cNvPr>
          <p:cNvSpPr/>
          <p:nvPr userDrawn="1"/>
        </p:nvSpPr>
        <p:spPr>
          <a:xfrm>
            <a:off x="2711624" y="579512"/>
            <a:ext cx="9338581" cy="612000"/>
          </a:xfrm>
          <a:custGeom>
            <a:avLst/>
            <a:gdLst>
              <a:gd name="connsiteX0" fmla="*/ 0 w 6265853"/>
              <a:gd name="connsiteY0" fmla="*/ 0 h 612000"/>
              <a:gd name="connsiteX1" fmla="*/ 5976664 w 6265853"/>
              <a:gd name="connsiteY1" fmla="*/ 0 h 612000"/>
              <a:gd name="connsiteX2" fmla="*/ 6265853 w 6265853"/>
              <a:gd name="connsiteY2" fmla="*/ 306000 h 612000"/>
              <a:gd name="connsiteX3" fmla="*/ 5976664 w 6265853"/>
              <a:gd name="connsiteY3" fmla="*/ 612000 h 612000"/>
              <a:gd name="connsiteX4" fmla="*/ 0 w 6265853"/>
              <a:gd name="connsiteY4" fmla="*/ 612000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65853" h="612000">
                <a:moveTo>
                  <a:pt x="0" y="0"/>
                </a:moveTo>
                <a:lnTo>
                  <a:pt x="5976664" y="0"/>
                </a:lnTo>
                <a:cubicBezTo>
                  <a:pt x="6136379" y="0"/>
                  <a:pt x="6265853" y="137001"/>
                  <a:pt x="6265853" y="306000"/>
                </a:cubicBezTo>
                <a:cubicBezTo>
                  <a:pt x="6265853" y="474999"/>
                  <a:pt x="6136379" y="612000"/>
                  <a:pt x="5976664" y="612000"/>
                </a:cubicBezTo>
                <a:lnTo>
                  <a:pt x="0" y="612000"/>
                </a:lnTo>
                <a:close/>
              </a:path>
            </a:pathLst>
          </a:custGeom>
          <a:solidFill>
            <a:srgbClr val="E8DA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 sz="1800"/>
          </a:p>
        </p:txBody>
      </p:sp>
      <p:sp>
        <p:nvSpPr>
          <p:cNvPr id="12" name="文字版面配置區 14">
            <a:extLst>
              <a:ext uri="{FF2B5EF4-FFF2-40B4-BE49-F238E27FC236}">
                <a16:creationId xmlns:a16="http://schemas.microsoft.com/office/drawing/2014/main" id="{40DE8E1A-A45E-4463-8587-E8D4EEEE19B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40143" y="602996"/>
            <a:ext cx="8216496" cy="57616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TW" altLang="en-US" b="1" dirty="0"/>
              <a:t>標題</a:t>
            </a:r>
            <a:r>
              <a:rPr lang="en-US" altLang="zh-TW" b="1" dirty="0"/>
              <a:t>(36</a:t>
            </a:r>
            <a:r>
              <a:rPr lang="zh-TW" altLang="en-US" b="1" dirty="0"/>
              <a:t>號字粗體</a:t>
            </a:r>
            <a:r>
              <a:rPr lang="en-US" altLang="zh-TW" b="1" dirty="0"/>
              <a:t>)</a:t>
            </a:r>
            <a:endParaRPr lang="zh-TW" altLang="en-US" b="1" dirty="0"/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C7FEE40C-4E44-1FE7-29D3-886C03CFB71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543" y="418536"/>
            <a:ext cx="3531600" cy="881505"/>
          </a:xfrm>
          <a:prstGeom prst="rect">
            <a:avLst/>
          </a:prstGeom>
        </p:spPr>
      </p:pic>
      <p:sp>
        <p:nvSpPr>
          <p:cNvPr id="14" name="標題 1">
            <a:extLst>
              <a:ext uri="{FF2B5EF4-FFF2-40B4-BE49-F238E27FC236}">
                <a16:creationId xmlns:a16="http://schemas.microsoft.com/office/drawing/2014/main" id="{8EE04A08-B9AF-333B-6F47-14AF415014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292" y="1300041"/>
            <a:ext cx="11100310" cy="5122200"/>
          </a:xfrm>
          <a:prstGeom prst="rect">
            <a:avLst/>
          </a:prstGeom>
        </p:spPr>
        <p:txBody>
          <a:bodyPr/>
          <a:lstStyle>
            <a:lvl1pPr algn="l">
              <a:defRPr sz="320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r>
              <a:rPr lang="zh-TW" altLang="en-US" dirty="0"/>
              <a:t>內文</a:t>
            </a:r>
            <a:br>
              <a:rPr lang="en-US" altLang="zh-TW" dirty="0"/>
            </a:br>
            <a:r>
              <a:rPr lang="zh-TW" altLang="en-US" dirty="0"/>
              <a:t>中文：微軟正黑體</a:t>
            </a:r>
            <a:br>
              <a:rPr lang="zh-TW" altLang="en-US" dirty="0"/>
            </a:br>
            <a:r>
              <a:rPr lang="zh-TW" altLang="en-US" dirty="0"/>
              <a:t>英文：</a:t>
            </a:r>
            <a:r>
              <a:rPr lang="en-US" altLang="zh-TW" dirty="0"/>
              <a:t>Times New Roman + </a:t>
            </a:r>
            <a:r>
              <a:rPr lang="zh-TW" altLang="en-US" dirty="0"/>
              <a:t>斜體</a:t>
            </a:r>
            <a:br>
              <a:rPr lang="zh-TW" altLang="en-US" dirty="0"/>
            </a:br>
            <a:r>
              <a:rPr lang="zh-TW" altLang="en-US" dirty="0"/>
              <a:t>數字：</a:t>
            </a:r>
            <a:r>
              <a:rPr lang="en-US" altLang="zh-TW" dirty="0"/>
              <a:t>Times New Roman</a:t>
            </a:r>
            <a:br>
              <a:rPr lang="en-US" altLang="zh-TW" dirty="0"/>
            </a:br>
            <a:r>
              <a:rPr lang="zh-TW" altLang="en-US" dirty="0"/>
              <a:t>字級介於</a:t>
            </a:r>
            <a:r>
              <a:rPr lang="en-US" altLang="zh-TW" dirty="0"/>
              <a:t>32~28</a:t>
            </a:r>
            <a:br>
              <a:rPr lang="en-US" altLang="zh-TW" dirty="0"/>
            </a:br>
            <a:endParaRPr lang="zh-TW" altLang="en-US" dirty="0"/>
          </a:p>
        </p:txBody>
      </p:sp>
      <p:sp>
        <p:nvSpPr>
          <p:cNvPr id="15" name="文字版面配置區 7">
            <a:extLst>
              <a:ext uri="{FF2B5EF4-FFF2-40B4-BE49-F238E27FC236}">
                <a16:creationId xmlns:a16="http://schemas.microsoft.com/office/drawing/2014/main" id="{ACF89D3C-22BD-E233-F365-56AA1FC9F2F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560497" y="-99392"/>
            <a:ext cx="1196426" cy="4046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zh-TW" altLang="en-US" dirty="0"/>
              <a:t>頁碼</a:t>
            </a:r>
          </a:p>
        </p:txBody>
      </p:sp>
    </p:spTree>
    <p:extLst>
      <p:ext uri="{BB962C8B-B14F-4D97-AF65-F5344CB8AC3E}">
        <p14:creationId xmlns:p14="http://schemas.microsoft.com/office/powerpoint/2010/main" val="40750589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隨堂練習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直線接點 14">
            <a:extLst>
              <a:ext uri="{FF2B5EF4-FFF2-40B4-BE49-F238E27FC236}">
                <a16:creationId xmlns:a16="http://schemas.microsoft.com/office/drawing/2014/main" id="{BAF55E01-9161-4607-90B6-3081F1F1517E}"/>
              </a:ext>
            </a:extLst>
          </p:cNvPr>
          <p:cNvCxnSpPr>
            <a:cxnSpLocks/>
          </p:cNvCxnSpPr>
          <p:nvPr userDrawn="1"/>
        </p:nvCxnSpPr>
        <p:spPr>
          <a:xfrm flipH="1">
            <a:off x="468303" y="887825"/>
            <a:ext cx="3" cy="5684863"/>
          </a:xfrm>
          <a:prstGeom prst="line">
            <a:avLst/>
          </a:prstGeom>
          <a:ln w="38100" cap="rnd">
            <a:solidFill>
              <a:srgbClr val="7C6F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標題 1">
            <a:extLst>
              <a:ext uri="{FF2B5EF4-FFF2-40B4-BE49-F238E27FC236}">
                <a16:creationId xmlns:a16="http://schemas.microsoft.com/office/drawing/2014/main" id="{1B453EDC-D258-4349-B4D7-1C27A4429C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292" y="1055940"/>
            <a:ext cx="11100310" cy="5366301"/>
          </a:xfrm>
          <a:prstGeom prst="rect">
            <a:avLst/>
          </a:prstGeom>
        </p:spPr>
        <p:txBody>
          <a:bodyPr/>
          <a:lstStyle>
            <a:lvl1pPr algn="l">
              <a:defRPr sz="320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r>
              <a:rPr lang="zh-TW" altLang="en-US" dirty="0"/>
              <a:t>內文</a:t>
            </a:r>
            <a:br>
              <a:rPr lang="en-US" altLang="zh-TW" dirty="0"/>
            </a:br>
            <a:r>
              <a:rPr lang="zh-TW" altLang="en-US" dirty="0"/>
              <a:t>中文：微軟正黑體</a:t>
            </a:r>
            <a:br>
              <a:rPr lang="zh-TW" altLang="en-US" dirty="0"/>
            </a:br>
            <a:r>
              <a:rPr lang="zh-TW" altLang="en-US" dirty="0"/>
              <a:t>英文：</a:t>
            </a:r>
            <a:r>
              <a:rPr lang="en-US" altLang="zh-TW" dirty="0"/>
              <a:t>Times New Roman + </a:t>
            </a:r>
            <a:r>
              <a:rPr lang="zh-TW" altLang="en-US" dirty="0"/>
              <a:t>斜體</a:t>
            </a:r>
            <a:br>
              <a:rPr lang="zh-TW" altLang="en-US" dirty="0"/>
            </a:br>
            <a:r>
              <a:rPr lang="zh-TW" altLang="en-US" dirty="0"/>
              <a:t>數字：</a:t>
            </a:r>
            <a:r>
              <a:rPr lang="en-US" altLang="zh-TW" dirty="0"/>
              <a:t>Times New Roman</a:t>
            </a:r>
            <a:br>
              <a:rPr lang="en-US" altLang="zh-TW" dirty="0"/>
            </a:br>
            <a:r>
              <a:rPr lang="zh-TW" altLang="en-US" dirty="0"/>
              <a:t>字級介於</a:t>
            </a:r>
            <a:r>
              <a:rPr lang="en-US" altLang="zh-TW" dirty="0"/>
              <a:t>32~28</a:t>
            </a:r>
            <a:br>
              <a:rPr lang="en-US" altLang="zh-TW" dirty="0"/>
            </a:br>
            <a:endParaRPr lang="zh-TW" altLang="en-US" dirty="0"/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5C6A22DA-75F0-089B-E1FC-DBDEB0B397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496" y="245933"/>
            <a:ext cx="2595209" cy="780515"/>
          </a:xfrm>
          <a:prstGeom prst="rect">
            <a:avLst/>
          </a:prstGeom>
        </p:spPr>
      </p:pic>
      <p:sp>
        <p:nvSpPr>
          <p:cNvPr id="4" name="文字版面配置區 7">
            <a:extLst>
              <a:ext uri="{FF2B5EF4-FFF2-40B4-BE49-F238E27FC236}">
                <a16:creationId xmlns:a16="http://schemas.microsoft.com/office/drawing/2014/main" id="{B9331FED-5476-9AEC-82FD-3D9F358DA2C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560497" y="-99392"/>
            <a:ext cx="1196426" cy="4046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zh-TW" altLang="en-US" dirty="0"/>
              <a:t>頁碼</a:t>
            </a:r>
          </a:p>
        </p:txBody>
      </p:sp>
    </p:spTree>
    <p:extLst>
      <p:ext uri="{BB962C8B-B14F-4D97-AF65-F5344CB8AC3E}">
        <p14:creationId xmlns:p14="http://schemas.microsoft.com/office/powerpoint/2010/main" val="22281559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例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/>
        </p:nvSpPr>
        <p:spPr>
          <a:xfrm>
            <a:off x="468292" y="980728"/>
            <a:ext cx="11723708" cy="720080"/>
          </a:xfrm>
          <a:prstGeom prst="rect">
            <a:avLst/>
          </a:prstGeom>
          <a:solidFill>
            <a:srgbClr val="DFF1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800"/>
          </a:p>
        </p:txBody>
      </p:sp>
      <p:cxnSp>
        <p:nvCxnSpPr>
          <p:cNvPr id="8" name="直線接點 7">
            <a:extLst>
              <a:ext uri="{FF2B5EF4-FFF2-40B4-BE49-F238E27FC236}">
                <a16:creationId xmlns:a16="http://schemas.microsoft.com/office/drawing/2014/main" id="{8E30745C-204B-4F64-830F-A0438AABBDE7}"/>
              </a:ext>
            </a:extLst>
          </p:cNvPr>
          <p:cNvCxnSpPr>
            <a:cxnSpLocks/>
          </p:cNvCxnSpPr>
          <p:nvPr userDrawn="1"/>
        </p:nvCxnSpPr>
        <p:spPr>
          <a:xfrm>
            <a:off x="468292" y="669665"/>
            <a:ext cx="0" cy="5903023"/>
          </a:xfrm>
          <a:prstGeom prst="line">
            <a:avLst/>
          </a:prstGeom>
          <a:ln w="38100" cap="rnd">
            <a:solidFill>
              <a:srgbClr val="1FB4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標題 1"/>
          <p:cNvSpPr>
            <a:spLocks noGrp="1"/>
          </p:cNvSpPr>
          <p:nvPr>
            <p:ph type="title" hasCustomPrompt="1"/>
          </p:nvPr>
        </p:nvSpPr>
        <p:spPr>
          <a:xfrm>
            <a:off x="767411" y="1072257"/>
            <a:ext cx="11269532" cy="1841595"/>
          </a:xfrm>
          <a:prstGeom prst="rect">
            <a:avLst/>
          </a:prstGeom>
        </p:spPr>
        <p:txBody>
          <a:bodyPr/>
          <a:lstStyle>
            <a:lvl1pPr algn="l">
              <a:defRPr sz="320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r>
              <a:rPr lang="zh-TW" altLang="en-US" dirty="0"/>
              <a:t>題目</a:t>
            </a:r>
            <a:br>
              <a:rPr lang="en-US" altLang="zh-TW" dirty="0"/>
            </a:br>
            <a:endParaRPr lang="zh-TW" altLang="en-US" dirty="0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6" hasCustomPrompt="1"/>
          </p:nvPr>
        </p:nvSpPr>
        <p:spPr>
          <a:xfrm>
            <a:off x="767397" y="2924945"/>
            <a:ext cx="11269532" cy="57606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TW" altLang="en-US" dirty="0"/>
              <a:t>內文</a:t>
            </a:r>
            <a:br>
              <a:rPr lang="en-US" altLang="zh-TW" dirty="0"/>
            </a:br>
            <a:r>
              <a:rPr lang="zh-TW" altLang="en-US" dirty="0"/>
              <a:t>中文：微軟正黑體</a:t>
            </a:r>
            <a:br>
              <a:rPr lang="zh-TW" altLang="en-US" dirty="0"/>
            </a:br>
            <a:r>
              <a:rPr lang="zh-TW" altLang="en-US" dirty="0"/>
              <a:t>英文：</a:t>
            </a:r>
            <a:r>
              <a:rPr lang="en-US" altLang="zh-TW" dirty="0"/>
              <a:t>Times New Roman + </a:t>
            </a:r>
            <a:r>
              <a:rPr lang="zh-TW" altLang="en-US" dirty="0"/>
              <a:t>斜體</a:t>
            </a:r>
            <a:br>
              <a:rPr lang="zh-TW" altLang="en-US" dirty="0"/>
            </a:br>
            <a:r>
              <a:rPr lang="zh-TW" altLang="en-US" dirty="0"/>
              <a:t>數字：</a:t>
            </a:r>
            <a:r>
              <a:rPr lang="en-US" altLang="zh-TW" dirty="0"/>
              <a:t>Times New Roman</a:t>
            </a:r>
            <a:br>
              <a:rPr lang="en-US" altLang="zh-TW" dirty="0"/>
            </a:br>
            <a:r>
              <a:rPr lang="zh-TW" altLang="en-US" dirty="0"/>
              <a:t>字級介於</a:t>
            </a:r>
            <a:r>
              <a:rPr lang="en-US" altLang="zh-TW" dirty="0"/>
              <a:t>32~28</a:t>
            </a:r>
            <a:br>
              <a:rPr lang="en-US" altLang="zh-TW" dirty="0"/>
            </a:br>
            <a:endParaRPr lang="zh-TW" altLang="en-US" dirty="0"/>
          </a:p>
          <a:p>
            <a:pPr lvl="0"/>
            <a:endParaRPr lang="zh-TW" altLang="en-US" dirty="0"/>
          </a:p>
        </p:txBody>
      </p:sp>
      <p:sp>
        <p:nvSpPr>
          <p:cNvPr id="14" name="文字版面配置區 14">
            <a:extLst>
              <a:ext uri="{FF2B5EF4-FFF2-40B4-BE49-F238E27FC236}">
                <a16:creationId xmlns:a16="http://schemas.microsoft.com/office/drawing/2014/main" id="{574C18A9-3CC0-4D1D-B318-3DB162DAEAE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487489" y="431485"/>
            <a:ext cx="10295102" cy="57616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TW" altLang="en-US" b="1" dirty="0"/>
              <a:t>標題</a:t>
            </a:r>
            <a:r>
              <a:rPr lang="en-US" altLang="zh-TW" b="1" dirty="0"/>
              <a:t>(36</a:t>
            </a:r>
            <a:r>
              <a:rPr lang="zh-TW" altLang="en-US" b="1" dirty="0"/>
              <a:t>號字粗體</a:t>
            </a:r>
            <a:r>
              <a:rPr lang="en-US" altLang="zh-TW" b="1" dirty="0"/>
              <a:t>)</a:t>
            </a:r>
            <a:endParaRPr lang="zh-TW" altLang="en-US" b="1" dirty="0"/>
          </a:p>
        </p:txBody>
      </p:sp>
      <p:sp>
        <p:nvSpPr>
          <p:cNvPr id="3" name="文字版面配置區 7">
            <a:extLst>
              <a:ext uri="{FF2B5EF4-FFF2-40B4-BE49-F238E27FC236}">
                <a16:creationId xmlns:a16="http://schemas.microsoft.com/office/drawing/2014/main" id="{D2C90204-8605-D444-B870-EAC79882C02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560497" y="-99392"/>
            <a:ext cx="1196426" cy="4046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zh-TW" altLang="en-US" dirty="0"/>
              <a:t>頁碼</a:t>
            </a:r>
          </a:p>
        </p:txBody>
      </p:sp>
      <p:pic>
        <p:nvPicPr>
          <p:cNvPr id="4" name="圖片 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D1400D41-CE44-1107-D5C8-3810222E16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0290" y="5381960"/>
            <a:ext cx="432817" cy="429790"/>
          </a:xfrm>
          <a:prstGeom prst="rect">
            <a:avLst/>
          </a:prstGeom>
        </p:spPr>
      </p:pic>
      <p:pic>
        <p:nvPicPr>
          <p:cNvPr id="5" name="圖片 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DA9C13FA-D347-B88D-AE0E-2DBB38C1B3D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7242" y="5853261"/>
            <a:ext cx="435865" cy="435865"/>
          </a:xfrm>
          <a:prstGeom prst="rect">
            <a:avLst/>
          </a:prstGeom>
        </p:spPr>
      </p:pic>
      <p:pic>
        <p:nvPicPr>
          <p:cNvPr id="6" name="圖片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1775F45-FB14-E676-E4CC-A0E80DA383B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0290" y="6330636"/>
            <a:ext cx="432817" cy="429790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1A7B8554-80AB-9491-2BDD-46233BFB42D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504" y="253404"/>
            <a:ext cx="1314881" cy="838572"/>
          </a:xfrm>
          <a:prstGeom prst="rect">
            <a:avLst/>
          </a:prstGeom>
        </p:spPr>
      </p:pic>
      <p:sp>
        <p:nvSpPr>
          <p:cNvPr id="15" name="文字版面配置區 7">
            <a:extLst>
              <a:ext uri="{FF2B5EF4-FFF2-40B4-BE49-F238E27FC236}">
                <a16:creationId xmlns:a16="http://schemas.microsoft.com/office/drawing/2014/main" id="{5C49BBBE-B967-4DF1-89B5-65DAD41A491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-2940" y="140444"/>
            <a:ext cx="1895124" cy="1186039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6000" b="1" cap="none" spc="-1000" baseline="0">
                <a:ln w="28575" cmpd="sng">
                  <a:noFill/>
                  <a:prstDash val="solid"/>
                </a:ln>
                <a:solidFill>
                  <a:srgbClr val="1EB3E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altLang="zh-TW" dirty="0"/>
              <a:t>1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663610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迷思診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: 圓角 4">
            <a:extLst>
              <a:ext uri="{FF2B5EF4-FFF2-40B4-BE49-F238E27FC236}">
                <a16:creationId xmlns:a16="http://schemas.microsoft.com/office/drawing/2014/main" id="{468894FA-5303-4DB6-9514-9D392A8E615F}"/>
              </a:ext>
            </a:extLst>
          </p:cNvPr>
          <p:cNvSpPr/>
          <p:nvPr userDrawn="1"/>
        </p:nvSpPr>
        <p:spPr>
          <a:xfrm>
            <a:off x="335361" y="568874"/>
            <a:ext cx="11521280" cy="6172494"/>
          </a:xfrm>
          <a:prstGeom prst="roundRect">
            <a:avLst>
              <a:gd name="adj" fmla="val 4774"/>
            </a:avLst>
          </a:prstGeom>
          <a:solidFill>
            <a:srgbClr val="F2F5FB"/>
          </a:solidFill>
          <a:ln w="76200">
            <a:solidFill>
              <a:srgbClr val="9EBA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800"/>
          </a:p>
        </p:txBody>
      </p:sp>
      <p:sp>
        <p:nvSpPr>
          <p:cNvPr id="15" name="文字版面配置區 14">
            <a:extLst>
              <a:ext uri="{FF2B5EF4-FFF2-40B4-BE49-F238E27FC236}">
                <a16:creationId xmlns:a16="http://schemas.microsoft.com/office/drawing/2014/main" id="{9862802C-FB97-4328-A729-D7A696DFC8B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8292" y="908622"/>
            <a:ext cx="11100310" cy="57616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 b="1">
                <a:solidFill>
                  <a:srgbClr val="1576B3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TW" altLang="en-US" b="1" dirty="0"/>
              <a:t>標題</a:t>
            </a:r>
            <a:r>
              <a:rPr lang="en-US" altLang="zh-TW" b="1" dirty="0"/>
              <a:t>(36</a:t>
            </a:r>
            <a:r>
              <a:rPr lang="zh-TW" altLang="en-US" b="1" dirty="0"/>
              <a:t>號字粗體</a:t>
            </a:r>
            <a:r>
              <a:rPr lang="en-US" altLang="zh-TW" b="1" dirty="0"/>
              <a:t>)</a:t>
            </a:r>
            <a:endParaRPr lang="zh-TW" altLang="en-US" b="1" dirty="0"/>
          </a:p>
        </p:txBody>
      </p:sp>
      <p:sp>
        <p:nvSpPr>
          <p:cNvPr id="2" name="文字版面配置區 7">
            <a:extLst>
              <a:ext uri="{FF2B5EF4-FFF2-40B4-BE49-F238E27FC236}">
                <a16:creationId xmlns:a16="http://schemas.microsoft.com/office/drawing/2014/main" id="{D2A58155-AA76-C4EB-CE73-2B94B531BFF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560497" y="-99392"/>
            <a:ext cx="1196426" cy="4046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zh-TW" altLang="en-US" dirty="0"/>
              <a:t>頁碼</a:t>
            </a:r>
          </a:p>
        </p:txBody>
      </p:sp>
      <p:pic>
        <p:nvPicPr>
          <p:cNvPr id="3" name="圖片 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E272ADA5-6195-89CD-72AE-E389F58711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0290" y="5381960"/>
            <a:ext cx="432817" cy="429790"/>
          </a:xfrm>
          <a:prstGeom prst="rect">
            <a:avLst/>
          </a:prstGeom>
        </p:spPr>
      </p:pic>
      <p:pic>
        <p:nvPicPr>
          <p:cNvPr id="6" name="圖片 5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5F004BBA-0FFB-A3F5-C4CA-E52DDC8886A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7242" y="5853261"/>
            <a:ext cx="435865" cy="435865"/>
          </a:xfrm>
          <a:prstGeom prst="rect">
            <a:avLst/>
          </a:prstGeom>
        </p:spPr>
      </p:pic>
      <p:pic>
        <p:nvPicPr>
          <p:cNvPr id="10" name="圖片 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CB96EED-5597-586E-9900-50C30939E09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0290" y="6330636"/>
            <a:ext cx="432817" cy="429790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F83D97B4-1D4C-2AD2-DA3E-3BB9A86EFE5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647" y="265981"/>
            <a:ext cx="2359372" cy="605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2347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重點整理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hasCustomPrompt="1"/>
          </p:nvPr>
        </p:nvSpPr>
        <p:spPr>
          <a:xfrm>
            <a:off x="839416" y="1775101"/>
            <a:ext cx="10729186" cy="2806028"/>
          </a:xfrm>
          <a:prstGeom prst="rect">
            <a:avLst/>
          </a:prstGeom>
        </p:spPr>
        <p:txBody>
          <a:bodyPr/>
          <a:lstStyle>
            <a:lvl1pPr algn="l">
              <a:defRPr sz="320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r>
              <a:rPr lang="zh-TW" altLang="en-US" dirty="0"/>
              <a:t>內文</a:t>
            </a:r>
            <a:br>
              <a:rPr lang="en-US" altLang="zh-TW" dirty="0"/>
            </a:br>
            <a:r>
              <a:rPr lang="zh-TW" altLang="en-US" dirty="0"/>
              <a:t>中文：微軟正黑體</a:t>
            </a:r>
            <a:br>
              <a:rPr lang="zh-TW" altLang="en-US" dirty="0"/>
            </a:br>
            <a:r>
              <a:rPr lang="zh-TW" altLang="en-US" dirty="0"/>
              <a:t>英文：</a:t>
            </a:r>
            <a:r>
              <a:rPr lang="en-US" altLang="zh-TW" dirty="0"/>
              <a:t>Times New Roman + </a:t>
            </a:r>
            <a:r>
              <a:rPr lang="zh-TW" altLang="en-US" dirty="0"/>
              <a:t>斜體</a:t>
            </a:r>
            <a:br>
              <a:rPr lang="zh-TW" altLang="en-US" dirty="0"/>
            </a:br>
            <a:r>
              <a:rPr lang="zh-TW" altLang="en-US" dirty="0"/>
              <a:t>數字：</a:t>
            </a:r>
            <a:r>
              <a:rPr lang="en-US" altLang="zh-TW" dirty="0"/>
              <a:t>Times New Roman</a:t>
            </a:r>
            <a:br>
              <a:rPr lang="en-US" altLang="zh-TW" dirty="0"/>
            </a:br>
            <a:r>
              <a:rPr lang="zh-TW" altLang="en-US" dirty="0"/>
              <a:t>字級介於</a:t>
            </a:r>
            <a:r>
              <a:rPr lang="en-US" altLang="zh-TW" dirty="0"/>
              <a:t>32~28</a:t>
            </a:r>
            <a:br>
              <a:rPr lang="en-US" altLang="zh-TW" dirty="0"/>
            </a:br>
            <a:endParaRPr lang="zh-TW" altLang="en-US" dirty="0"/>
          </a:p>
        </p:txBody>
      </p:sp>
      <p:sp>
        <p:nvSpPr>
          <p:cNvPr id="7" name="文字版面配置區 6"/>
          <p:cNvSpPr>
            <a:spLocks noGrp="1"/>
          </p:cNvSpPr>
          <p:nvPr>
            <p:ph type="body" sz="quarter" idx="14" hasCustomPrompt="1"/>
          </p:nvPr>
        </p:nvSpPr>
        <p:spPr>
          <a:xfrm>
            <a:off x="1044394" y="266398"/>
            <a:ext cx="1872208" cy="8368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zh-TW" dirty="0"/>
              <a:t>0-1    </a:t>
            </a:r>
            <a:endParaRPr lang="zh-TW" altLang="en-US" dirty="0"/>
          </a:p>
        </p:txBody>
      </p:sp>
      <p:sp>
        <p:nvSpPr>
          <p:cNvPr id="10" name="文字版面配置區 14">
            <a:extLst>
              <a:ext uri="{FF2B5EF4-FFF2-40B4-BE49-F238E27FC236}">
                <a16:creationId xmlns:a16="http://schemas.microsoft.com/office/drawing/2014/main" id="{5D3F6E08-7C36-4E87-9AFC-7C340B96BD0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9416" y="1103293"/>
            <a:ext cx="10729186" cy="57616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 b="1">
                <a:solidFill>
                  <a:srgbClr val="0087CA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TW" altLang="en-US" b="1" dirty="0"/>
              <a:t>標題</a:t>
            </a:r>
            <a:r>
              <a:rPr lang="en-US" altLang="zh-TW" b="1" dirty="0"/>
              <a:t>(36</a:t>
            </a:r>
            <a:r>
              <a:rPr lang="zh-TW" altLang="en-US" b="1" dirty="0"/>
              <a:t>號字粗體</a:t>
            </a:r>
            <a:r>
              <a:rPr lang="en-US" altLang="zh-TW" b="1" dirty="0"/>
              <a:t>)</a:t>
            </a:r>
            <a:endParaRPr lang="zh-TW" altLang="en-US" b="1" dirty="0"/>
          </a:p>
        </p:txBody>
      </p:sp>
      <p:sp>
        <p:nvSpPr>
          <p:cNvPr id="14" name="文字版面配置區 14">
            <a:extLst>
              <a:ext uri="{FF2B5EF4-FFF2-40B4-BE49-F238E27FC236}">
                <a16:creationId xmlns:a16="http://schemas.microsoft.com/office/drawing/2014/main" id="{052FE7F7-E053-457D-B56F-6BBD8779CC2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6440" y="4581129"/>
            <a:ext cx="10729186" cy="57616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0">
                <a:solidFill>
                  <a:srgbClr val="DA5886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TW" altLang="en-US" b="1" dirty="0"/>
              <a:t>例粉紅色文字</a:t>
            </a:r>
            <a:r>
              <a:rPr lang="zh-TW" altLang="en-US" dirty="0"/>
              <a:t>字級介於</a:t>
            </a:r>
            <a:r>
              <a:rPr lang="en-US" altLang="zh-TW" dirty="0"/>
              <a:t>32~28</a:t>
            </a:r>
            <a:endParaRPr lang="zh-TW" altLang="en-US" b="1" dirty="0"/>
          </a:p>
        </p:txBody>
      </p:sp>
      <p:sp>
        <p:nvSpPr>
          <p:cNvPr id="4" name="文字版面配置區 7">
            <a:extLst>
              <a:ext uri="{FF2B5EF4-FFF2-40B4-BE49-F238E27FC236}">
                <a16:creationId xmlns:a16="http://schemas.microsoft.com/office/drawing/2014/main" id="{F98A945B-0887-7E91-6441-D24808F4AA2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560497" y="-99392"/>
            <a:ext cx="1196426" cy="4046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zh-TW" altLang="en-US" dirty="0"/>
              <a:t>頁碼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BED15875-56C3-0F5D-338E-A1CE9470FEE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2" y="59390"/>
            <a:ext cx="977776" cy="935477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09432195-5BC8-AA8E-FC44-F1D06ED9C61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332656"/>
            <a:ext cx="2188468" cy="518161"/>
          </a:xfrm>
          <a:prstGeom prst="rect">
            <a:avLst/>
          </a:prstGeom>
          <a:effectLst>
            <a:glow rad="38100">
              <a:schemeClr val="bg1">
                <a:alpha val="98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9922383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我評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0A040B10-C8F2-4308-BB90-EA22DCAE89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16081"/>
          <a:stretch/>
        </p:blipFill>
        <p:spPr>
          <a:xfrm>
            <a:off x="0" y="-6263"/>
            <a:ext cx="12192000" cy="986992"/>
          </a:xfrm>
          <a:prstGeom prst="rect">
            <a:avLst/>
          </a:prstGeom>
        </p:spPr>
      </p:pic>
      <p:sp>
        <p:nvSpPr>
          <p:cNvPr id="10" name="標題 1">
            <a:extLst>
              <a:ext uri="{FF2B5EF4-FFF2-40B4-BE49-F238E27FC236}">
                <a16:creationId xmlns:a16="http://schemas.microsoft.com/office/drawing/2014/main" id="{F5A8D175-B746-4EC8-A348-0757AC2BDF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416" y="1103293"/>
            <a:ext cx="10726209" cy="3477837"/>
          </a:xfrm>
          <a:prstGeom prst="rect">
            <a:avLst/>
          </a:prstGeom>
        </p:spPr>
        <p:txBody>
          <a:bodyPr/>
          <a:lstStyle>
            <a:lvl1pPr algn="l">
              <a:defRPr sz="320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r>
              <a:rPr lang="zh-TW" altLang="en-US" dirty="0"/>
              <a:t>內文</a:t>
            </a:r>
            <a:br>
              <a:rPr lang="en-US" altLang="zh-TW" dirty="0"/>
            </a:br>
            <a:r>
              <a:rPr lang="zh-TW" altLang="en-US" dirty="0"/>
              <a:t>中文：微軟正黑體</a:t>
            </a:r>
            <a:br>
              <a:rPr lang="zh-TW" altLang="en-US" dirty="0"/>
            </a:br>
            <a:r>
              <a:rPr lang="zh-TW" altLang="en-US" dirty="0"/>
              <a:t>英文：</a:t>
            </a:r>
            <a:r>
              <a:rPr lang="en-US" altLang="zh-TW" dirty="0"/>
              <a:t>Times New Roman + </a:t>
            </a:r>
            <a:r>
              <a:rPr lang="zh-TW" altLang="en-US" dirty="0"/>
              <a:t>斜體</a:t>
            </a:r>
            <a:br>
              <a:rPr lang="zh-TW" altLang="en-US" dirty="0"/>
            </a:br>
            <a:r>
              <a:rPr lang="zh-TW" altLang="en-US" dirty="0"/>
              <a:t>數字：</a:t>
            </a:r>
            <a:r>
              <a:rPr lang="en-US" altLang="zh-TW" dirty="0"/>
              <a:t>Times New Roman</a:t>
            </a:r>
            <a:br>
              <a:rPr lang="en-US" altLang="zh-TW" dirty="0"/>
            </a:br>
            <a:r>
              <a:rPr lang="zh-TW" altLang="en-US" dirty="0"/>
              <a:t>字級介於</a:t>
            </a:r>
            <a:r>
              <a:rPr lang="en-US" altLang="zh-TW" dirty="0"/>
              <a:t>32~28</a:t>
            </a:r>
            <a:br>
              <a:rPr lang="en-US" altLang="zh-TW" dirty="0"/>
            </a:br>
            <a:endParaRPr lang="zh-TW" altLang="en-US" dirty="0"/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18F17FA2-F0D4-0BCB-CF70-C9AA248C9C5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6598" y="-75008"/>
            <a:ext cx="4669546" cy="579121"/>
          </a:xfrm>
          <a:prstGeom prst="rect">
            <a:avLst/>
          </a:prstGeom>
        </p:spPr>
      </p:pic>
      <p:pic>
        <p:nvPicPr>
          <p:cNvPr id="7" name="圖片 6">
            <a:hlinkClick r:id="" action="ppaction://hlinkshowjump?jump=endshow"/>
            <a:extLst>
              <a:ext uri="{FF2B5EF4-FFF2-40B4-BE49-F238E27FC236}">
                <a16:creationId xmlns:a16="http://schemas.microsoft.com/office/drawing/2014/main" id="{770C054A-C93B-8103-65F1-AD9D81EA8FE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4982" y="44624"/>
            <a:ext cx="359690" cy="362713"/>
          </a:xfrm>
          <a:prstGeom prst="rect">
            <a:avLst/>
          </a:prstGeom>
        </p:spPr>
      </p:pic>
      <p:sp>
        <p:nvSpPr>
          <p:cNvPr id="14" name="文字版面配置區 7">
            <a:extLst>
              <a:ext uri="{FF2B5EF4-FFF2-40B4-BE49-F238E27FC236}">
                <a16:creationId xmlns:a16="http://schemas.microsoft.com/office/drawing/2014/main" id="{81C62415-EEEA-8EED-F268-8A799F3741D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560497" y="-99392"/>
            <a:ext cx="1196426" cy="4046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zh-TW" altLang="en-US" dirty="0"/>
              <a:t>頁碼</a:t>
            </a:r>
          </a:p>
        </p:txBody>
      </p:sp>
      <p:pic>
        <p:nvPicPr>
          <p:cNvPr id="15" name="圖片 14">
            <a:extLst>
              <a:ext uri="{FF2B5EF4-FFF2-40B4-BE49-F238E27FC236}">
                <a16:creationId xmlns:a16="http://schemas.microsoft.com/office/drawing/2014/main" id="{A1BEB6A0-0153-F129-3D8A-21D6E393804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9" y="16169"/>
            <a:ext cx="1017169" cy="1087123"/>
          </a:xfrm>
          <a:prstGeom prst="rect">
            <a:avLst/>
          </a:prstGeom>
        </p:spPr>
      </p:pic>
      <p:pic>
        <p:nvPicPr>
          <p:cNvPr id="17" name="圖片 16">
            <a:extLst>
              <a:ext uri="{FF2B5EF4-FFF2-40B4-BE49-F238E27FC236}">
                <a16:creationId xmlns:a16="http://schemas.microsoft.com/office/drawing/2014/main" id="{177535AC-99CF-5C98-B131-F052C3E81CA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332656"/>
            <a:ext cx="2069596" cy="542545"/>
          </a:xfrm>
          <a:prstGeom prst="rect">
            <a:avLst/>
          </a:prstGeom>
          <a:effectLst>
            <a:glow rad="38100">
              <a:schemeClr val="bg1">
                <a:alpha val="98000"/>
              </a:schemeClr>
            </a:glow>
          </a:effectLst>
        </p:spPr>
      </p:pic>
      <p:sp>
        <p:nvSpPr>
          <p:cNvPr id="18" name="文字版面配置區 6">
            <a:extLst>
              <a:ext uri="{FF2B5EF4-FFF2-40B4-BE49-F238E27FC236}">
                <a16:creationId xmlns:a16="http://schemas.microsoft.com/office/drawing/2014/main" id="{77C78B86-36DD-997F-B147-D2C914178ED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44394" y="266398"/>
            <a:ext cx="1872208" cy="8368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zh-TW" dirty="0"/>
              <a:t>0-1    </a:t>
            </a:r>
            <a:endParaRPr lang="zh-TW" altLang="en-US" dirty="0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8CCCEDB1-2147-33E0-B45B-9D1D600FF967}"/>
              </a:ext>
            </a:extLst>
          </p:cNvPr>
          <p:cNvSpPr txBox="1"/>
          <p:nvPr userDrawn="1"/>
        </p:nvSpPr>
        <p:spPr>
          <a:xfrm>
            <a:off x="10278305" y="-54000"/>
            <a:ext cx="413703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2700" b="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P.</a:t>
            </a:r>
            <a:endParaRPr lang="zh-TW" altLang="en-US" sz="2700" b="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683471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素養1">
    <p:bg>
      <p:bgPr>
        <a:solidFill>
          <a:srgbClr val="FEF3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7">
            <a:extLst>
              <a:ext uri="{FF2B5EF4-FFF2-40B4-BE49-F238E27FC236}">
                <a16:creationId xmlns:a16="http://schemas.microsoft.com/office/drawing/2014/main" id="{B23AADE6-60A6-2D72-4F57-2A80ED59B5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560497" y="-99392"/>
            <a:ext cx="1196426" cy="4046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zh-TW" altLang="en-US" dirty="0"/>
              <a:t>頁碼</a:t>
            </a:r>
          </a:p>
        </p:txBody>
      </p:sp>
      <p:sp>
        <p:nvSpPr>
          <p:cNvPr id="6" name="手繪多邊形: 圖案 5">
            <a:extLst>
              <a:ext uri="{FF2B5EF4-FFF2-40B4-BE49-F238E27FC236}">
                <a16:creationId xmlns:a16="http://schemas.microsoft.com/office/drawing/2014/main" id="{CD245755-0E2B-F591-6D11-9527A023862C}"/>
              </a:ext>
            </a:extLst>
          </p:cNvPr>
          <p:cNvSpPr/>
          <p:nvPr userDrawn="1"/>
        </p:nvSpPr>
        <p:spPr>
          <a:xfrm>
            <a:off x="0" y="0"/>
            <a:ext cx="2987824" cy="3068960"/>
          </a:xfrm>
          <a:custGeom>
            <a:avLst/>
            <a:gdLst>
              <a:gd name="connsiteX0" fmla="*/ 0 w 1800000"/>
              <a:gd name="connsiteY0" fmla="*/ 0 h 1800000"/>
              <a:gd name="connsiteX1" fmla="*/ 1800000 w 1800000"/>
              <a:gd name="connsiteY1" fmla="*/ 0 h 1800000"/>
              <a:gd name="connsiteX2" fmla="*/ 0 w 1800000"/>
              <a:gd name="connsiteY2" fmla="*/ 1800000 h 18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00000" h="1800000">
                <a:moveTo>
                  <a:pt x="0" y="0"/>
                </a:moveTo>
                <a:lnTo>
                  <a:pt x="1800000" y="0"/>
                </a:lnTo>
                <a:cubicBezTo>
                  <a:pt x="1800000" y="994113"/>
                  <a:pt x="994113" y="1800000"/>
                  <a:pt x="0" y="1800000"/>
                </a:cubicBezTo>
                <a:close/>
              </a:path>
            </a:pathLst>
          </a:custGeom>
          <a:solidFill>
            <a:srgbClr val="F9C0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1D7D1E8A-51A4-20BC-41BE-2086F1C287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F9C03B"/>
              </a:clrFrom>
              <a:clrTo>
                <a:srgbClr val="F9C03B">
                  <a:alpha val="0"/>
                </a:srgbClr>
              </a:clrTo>
            </a:clrChange>
          </a:blip>
          <a:srcRect t="160"/>
          <a:stretch/>
        </p:blipFill>
        <p:spPr>
          <a:xfrm>
            <a:off x="107504" y="-43661"/>
            <a:ext cx="2709907" cy="1191741"/>
          </a:xfrm>
          <a:prstGeom prst="rect">
            <a:avLst/>
          </a:prstGeom>
        </p:spPr>
      </p:pic>
      <p:sp>
        <p:nvSpPr>
          <p:cNvPr id="11" name="手繪多邊形: 圖案 10">
            <a:extLst>
              <a:ext uri="{FF2B5EF4-FFF2-40B4-BE49-F238E27FC236}">
                <a16:creationId xmlns:a16="http://schemas.microsoft.com/office/drawing/2014/main" id="{FE93F8FC-CE8D-4807-AA2C-540CB69F6DDF}"/>
              </a:ext>
            </a:extLst>
          </p:cNvPr>
          <p:cNvSpPr/>
          <p:nvPr userDrawn="1"/>
        </p:nvSpPr>
        <p:spPr>
          <a:xfrm>
            <a:off x="263353" y="1124844"/>
            <a:ext cx="11377264" cy="5733157"/>
          </a:xfrm>
          <a:custGeom>
            <a:avLst/>
            <a:gdLst>
              <a:gd name="connsiteX0" fmla="*/ 248190 w 8280920"/>
              <a:gd name="connsiteY0" fmla="*/ 0 h 5733157"/>
              <a:gd name="connsiteX1" fmla="*/ 8032730 w 8280920"/>
              <a:gd name="connsiteY1" fmla="*/ 0 h 5733157"/>
              <a:gd name="connsiteX2" fmla="*/ 8280920 w 8280920"/>
              <a:gd name="connsiteY2" fmla="*/ 248190 h 5733157"/>
              <a:gd name="connsiteX3" fmla="*/ 8280920 w 8280920"/>
              <a:gd name="connsiteY3" fmla="*/ 5733157 h 5733157"/>
              <a:gd name="connsiteX4" fmla="*/ 0 w 8280920"/>
              <a:gd name="connsiteY4" fmla="*/ 5733157 h 5733157"/>
              <a:gd name="connsiteX5" fmla="*/ 0 w 8280920"/>
              <a:gd name="connsiteY5" fmla="*/ 248190 h 5733157"/>
              <a:gd name="connsiteX6" fmla="*/ 248190 w 8280920"/>
              <a:gd name="connsiteY6" fmla="*/ 0 h 5733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80920" h="5733157">
                <a:moveTo>
                  <a:pt x="248190" y="0"/>
                </a:moveTo>
                <a:lnTo>
                  <a:pt x="8032730" y="0"/>
                </a:lnTo>
                <a:cubicBezTo>
                  <a:pt x="8169802" y="0"/>
                  <a:pt x="8280920" y="111118"/>
                  <a:pt x="8280920" y="248190"/>
                </a:cubicBezTo>
                <a:lnTo>
                  <a:pt x="8280920" y="5733157"/>
                </a:lnTo>
                <a:lnTo>
                  <a:pt x="0" y="5733157"/>
                </a:lnTo>
                <a:lnTo>
                  <a:pt x="0" y="248190"/>
                </a:lnTo>
                <a:cubicBezTo>
                  <a:pt x="0" y="111118"/>
                  <a:pt x="111118" y="0"/>
                  <a:pt x="248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 sz="1800"/>
          </a:p>
        </p:txBody>
      </p:sp>
      <p:sp>
        <p:nvSpPr>
          <p:cNvPr id="7" name="標題 1">
            <a:extLst>
              <a:ext uri="{FF2B5EF4-FFF2-40B4-BE49-F238E27FC236}">
                <a16:creationId xmlns:a16="http://schemas.microsoft.com/office/drawing/2014/main" id="{B398A49E-EF7D-4B66-807B-648B9BA26F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3353" y="1175300"/>
            <a:ext cx="11305255" cy="3477837"/>
          </a:xfrm>
          <a:prstGeom prst="rect">
            <a:avLst/>
          </a:prstGeom>
        </p:spPr>
        <p:txBody>
          <a:bodyPr/>
          <a:lstStyle>
            <a:lvl1pPr algn="l">
              <a:defRPr sz="320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r>
              <a:rPr lang="zh-TW" altLang="en-US" dirty="0"/>
              <a:t>內文</a:t>
            </a:r>
            <a:br>
              <a:rPr lang="en-US" altLang="zh-TW" dirty="0"/>
            </a:br>
            <a:r>
              <a:rPr lang="zh-TW" altLang="en-US" dirty="0"/>
              <a:t>中文：微軟正黑體</a:t>
            </a:r>
            <a:br>
              <a:rPr lang="zh-TW" altLang="en-US" dirty="0"/>
            </a:br>
            <a:r>
              <a:rPr lang="zh-TW" altLang="en-US" dirty="0"/>
              <a:t>英文：</a:t>
            </a:r>
            <a:r>
              <a:rPr lang="en-US" altLang="zh-TW" dirty="0"/>
              <a:t>Times New Roman + </a:t>
            </a:r>
            <a:r>
              <a:rPr lang="zh-TW" altLang="en-US" dirty="0"/>
              <a:t>斜體</a:t>
            </a:r>
            <a:br>
              <a:rPr lang="zh-TW" altLang="en-US" dirty="0"/>
            </a:br>
            <a:r>
              <a:rPr lang="zh-TW" altLang="en-US" dirty="0"/>
              <a:t>數字：</a:t>
            </a:r>
            <a:r>
              <a:rPr lang="en-US" altLang="zh-TW" dirty="0"/>
              <a:t>Times New Roman</a:t>
            </a:r>
            <a:br>
              <a:rPr lang="en-US" altLang="zh-TW" dirty="0"/>
            </a:br>
            <a:r>
              <a:rPr lang="zh-TW" altLang="en-US" dirty="0"/>
              <a:t>字級介於</a:t>
            </a:r>
            <a:r>
              <a:rPr lang="en-US" altLang="zh-TW" dirty="0"/>
              <a:t>32~28</a:t>
            </a:r>
            <a:br>
              <a:rPr lang="en-US" altLang="zh-TW" dirty="0"/>
            </a:br>
            <a:endParaRPr lang="zh-TW" altLang="en-US" dirty="0"/>
          </a:p>
        </p:txBody>
      </p:sp>
      <p:sp>
        <p:nvSpPr>
          <p:cNvPr id="4" name="文字版面配置區 14">
            <a:extLst>
              <a:ext uri="{FF2B5EF4-FFF2-40B4-BE49-F238E27FC236}">
                <a16:creationId xmlns:a16="http://schemas.microsoft.com/office/drawing/2014/main" id="{942831A6-AD34-46EB-8EBC-383E7DF72F8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987825" y="548681"/>
            <a:ext cx="9204176" cy="57616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TW" altLang="en-US" b="1" dirty="0"/>
              <a:t>標題</a:t>
            </a:r>
            <a:r>
              <a:rPr lang="en-US" altLang="zh-TW" b="1" dirty="0"/>
              <a:t>(36</a:t>
            </a:r>
            <a:r>
              <a:rPr lang="zh-TW" altLang="en-US" b="1" dirty="0"/>
              <a:t>號字粗體</a:t>
            </a:r>
            <a:r>
              <a:rPr lang="en-US" altLang="zh-TW" b="1" dirty="0"/>
              <a:t>)</a:t>
            </a: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62061925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素養1">
    <p:bg>
      <p:bgPr>
        <a:solidFill>
          <a:srgbClr val="E2F1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7">
            <a:extLst>
              <a:ext uri="{FF2B5EF4-FFF2-40B4-BE49-F238E27FC236}">
                <a16:creationId xmlns:a16="http://schemas.microsoft.com/office/drawing/2014/main" id="{F59F3031-F6E4-04EF-A0F9-584DAB7EDF4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560497" y="-99392"/>
            <a:ext cx="1196426" cy="4046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zh-TW" altLang="en-US" dirty="0"/>
              <a:t>頁碼</a:t>
            </a:r>
          </a:p>
        </p:txBody>
      </p:sp>
      <p:sp>
        <p:nvSpPr>
          <p:cNvPr id="6" name="手繪多邊形: 圖案 5">
            <a:extLst>
              <a:ext uri="{FF2B5EF4-FFF2-40B4-BE49-F238E27FC236}">
                <a16:creationId xmlns:a16="http://schemas.microsoft.com/office/drawing/2014/main" id="{4B722AF8-785A-F352-AC4D-5DDB884CCAD3}"/>
              </a:ext>
            </a:extLst>
          </p:cNvPr>
          <p:cNvSpPr/>
          <p:nvPr userDrawn="1"/>
        </p:nvSpPr>
        <p:spPr>
          <a:xfrm>
            <a:off x="0" y="0"/>
            <a:ext cx="2627784" cy="2780928"/>
          </a:xfrm>
          <a:custGeom>
            <a:avLst/>
            <a:gdLst>
              <a:gd name="connsiteX0" fmla="*/ 0 w 1800000"/>
              <a:gd name="connsiteY0" fmla="*/ 0 h 1800000"/>
              <a:gd name="connsiteX1" fmla="*/ 1800000 w 1800000"/>
              <a:gd name="connsiteY1" fmla="*/ 0 h 1800000"/>
              <a:gd name="connsiteX2" fmla="*/ 0 w 1800000"/>
              <a:gd name="connsiteY2" fmla="*/ 1800000 h 18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00000" h="1800000">
                <a:moveTo>
                  <a:pt x="0" y="0"/>
                </a:moveTo>
                <a:lnTo>
                  <a:pt x="1800000" y="0"/>
                </a:lnTo>
                <a:cubicBezTo>
                  <a:pt x="1800000" y="994113"/>
                  <a:pt x="994113" y="1800000"/>
                  <a:pt x="0" y="1800000"/>
                </a:cubicBezTo>
                <a:close/>
              </a:path>
            </a:pathLst>
          </a:custGeom>
          <a:solidFill>
            <a:srgbClr val="24B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63D05AB7-2EF3-F1F4-EBDC-A2757B5CC8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31" y="0"/>
            <a:ext cx="2332221" cy="1185157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279899F1-4BAB-D3EB-533B-66993E271CD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262" y="40164"/>
            <a:ext cx="1036585" cy="835163"/>
          </a:xfrm>
          <a:prstGeom prst="rect">
            <a:avLst/>
          </a:prstGeom>
        </p:spPr>
      </p:pic>
      <p:sp>
        <p:nvSpPr>
          <p:cNvPr id="11" name="手繪多邊形: 圖案 10">
            <a:extLst>
              <a:ext uri="{FF2B5EF4-FFF2-40B4-BE49-F238E27FC236}">
                <a16:creationId xmlns:a16="http://schemas.microsoft.com/office/drawing/2014/main" id="{FE93F8FC-CE8D-4807-AA2C-540CB69F6DDF}"/>
              </a:ext>
            </a:extLst>
          </p:cNvPr>
          <p:cNvSpPr/>
          <p:nvPr userDrawn="1"/>
        </p:nvSpPr>
        <p:spPr>
          <a:xfrm>
            <a:off x="263353" y="1124844"/>
            <a:ext cx="11305256" cy="5733157"/>
          </a:xfrm>
          <a:custGeom>
            <a:avLst/>
            <a:gdLst>
              <a:gd name="connsiteX0" fmla="*/ 248190 w 8280920"/>
              <a:gd name="connsiteY0" fmla="*/ 0 h 5733157"/>
              <a:gd name="connsiteX1" fmla="*/ 8032730 w 8280920"/>
              <a:gd name="connsiteY1" fmla="*/ 0 h 5733157"/>
              <a:gd name="connsiteX2" fmla="*/ 8280920 w 8280920"/>
              <a:gd name="connsiteY2" fmla="*/ 248190 h 5733157"/>
              <a:gd name="connsiteX3" fmla="*/ 8280920 w 8280920"/>
              <a:gd name="connsiteY3" fmla="*/ 5733157 h 5733157"/>
              <a:gd name="connsiteX4" fmla="*/ 0 w 8280920"/>
              <a:gd name="connsiteY4" fmla="*/ 5733157 h 5733157"/>
              <a:gd name="connsiteX5" fmla="*/ 0 w 8280920"/>
              <a:gd name="connsiteY5" fmla="*/ 248190 h 5733157"/>
              <a:gd name="connsiteX6" fmla="*/ 248190 w 8280920"/>
              <a:gd name="connsiteY6" fmla="*/ 0 h 5733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80920" h="5733157">
                <a:moveTo>
                  <a:pt x="248190" y="0"/>
                </a:moveTo>
                <a:lnTo>
                  <a:pt x="8032730" y="0"/>
                </a:lnTo>
                <a:cubicBezTo>
                  <a:pt x="8169802" y="0"/>
                  <a:pt x="8280920" y="111118"/>
                  <a:pt x="8280920" y="248190"/>
                </a:cubicBezTo>
                <a:lnTo>
                  <a:pt x="8280920" y="5733157"/>
                </a:lnTo>
                <a:lnTo>
                  <a:pt x="0" y="5733157"/>
                </a:lnTo>
                <a:lnTo>
                  <a:pt x="0" y="248190"/>
                </a:lnTo>
                <a:cubicBezTo>
                  <a:pt x="0" y="111118"/>
                  <a:pt x="111118" y="0"/>
                  <a:pt x="248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 sz="1800"/>
          </a:p>
        </p:txBody>
      </p:sp>
      <p:sp>
        <p:nvSpPr>
          <p:cNvPr id="4" name="文字版面配置區 14">
            <a:extLst>
              <a:ext uri="{FF2B5EF4-FFF2-40B4-BE49-F238E27FC236}">
                <a16:creationId xmlns:a16="http://schemas.microsoft.com/office/drawing/2014/main" id="{942831A6-AD34-46EB-8EBC-383E7DF72F8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03847" y="548681"/>
            <a:ext cx="8988152" cy="57616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TW" altLang="en-US" b="1" dirty="0"/>
              <a:t>標題</a:t>
            </a:r>
            <a:r>
              <a:rPr lang="en-US" altLang="zh-TW" b="1" dirty="0"/>
              <a:t>(36</a:t>
            </a:r>
            <a:r>
              <a:rPr lang="zh-TW" altLang="en-US" b="1" dirty="0"/>
              <a:t>號字粗體</a:t>
            </a:r>
            <a:r>
              <a:rPr lang="en-US" altLang="zh-TW" b="1" dirty="0"/>
              <a:t>)</a:t>
            </a:r>
            <a:endParaRPr lang="zh-TW" altLang="en-US" b="1" dirty="0"/>
          </a:p>
        </p:txBody>
      </p:sp>
      <p:sp>
        <p:nvSpPr>
          <p:cNvPr id="7" name="標題 1">
            <a:extLst>
              <a:ext uri="{FF2B5EF4-FFF2-40B4-BE49-F238E27FC236}">
                <a16:creationId xmlns:a16="http://schemas.microsoft.com/office/drawing/2014/main" id="{B398A49E-EF7D-4B66-807B-648B9BA26F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3353" y="1175300"/>
            <a:ext cx="11113233" cy="3477837"/>
          </a:xfrm>
          <a:prstGeom prst="rect">
            <a:avLst/>
          </a:prstGeom>
        </p:spPr>
        <p:txBody>
          <a:bodyPr/>
          <a:lstStyle>
            <a:lvl1pPr algn="l">
              <a:defRPr sz="320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r>
              <a:rPr lang="zh-TW" altLang="en-US" dirty="0"/>
              <a:t>內文</a:t>
            </a:r>
            <a:br>
              <a:rPr lang="en-US" altLang="zh-TW" dirty="0"/>
            </a:br>
            <a:r>
              <a:rPr lang="zh-TW" altLang="en-US" dirty="0"/>
              <a:t>中文：微軟正黑體</a:t>
            </a:r>
            <a:br>
              <a:rPr lang="zh-TW" altLang="en-US" dirty="0"/>
            </a:br>
            <a:r>
              <a:rPr lang="zh-TW" altLang="en-US" dirty="0"/>
              <a:t>英文：</a:t>
            </a:r>
            <a:r>
              <a:rPr lang="en-US" altLang="zh-TW" dirty="0"/>
              <a:t>Times New Roman + </a:t>
            </a:r>
            <a:r>
              <a:rPr lang="zh-TW" altLang="en-US" dirty="0"/>
              <a:t>斜體</a:t>
            </a:r>
            <a:br>
              <a:rPr lang="zh-TW" altLang="en-US" dirty="0"/>
            </a:br>
            <a:r>
              <a:rPr lang="zh-TW" altLang="en-US" dirty="0"/>
              <a:t>數字：</a:t>
            </a:r>
            <a:r>
              <a:rPr lang="en-US" altLang="zh-TW" dirty="0"/>
              <a:t>Times New Roman</a:t>
            </a:r>
            <a:br>
              <a:rPr lang="en-US" altLang="zh-TW" dirty="0"/>
            </a:br>
            <a:r>
              <a:rPr lang="zh-TW" altLang="en-US" dirty="0"/>
              <a:t>字級介於</a:t>
            </a:r>
            <a:r>
              <a:rPr lang="en-US" altLang="zh-TW" dirty="0"/>
              <a:t>32~28</a:t>
            </a:r>
            <a:br>
              <a:rPr lang="en-US" altLang="zh-TW" dirty="0"/>
            </a:b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5428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A77CCE9-9674-417A-B97E-5963BD60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B0AD8A5-0F44-4AFE-979C-5591BCBA1F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D9E2F93F-335D-4B71-9362-C1FE21861D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FBAA5688-5B46-4D9E-B93D-E94D5E7FD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FD0F8-3765-4C2E-9802-EEE83615E4C1}" type="datetimeFigureOut">
              <a:rPr lang="zh-TW" altLang="en-US" smtClean="0"/>
              <a:t>2026/4/12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DCD35CE9-2FDF-42E7-BB68-03891E90B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F01FA39A-4E6B-4B3B-87C0-BCDEAEEE5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9DF22-29E7-4AEC-96DE-385EA9D3F03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31021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4ED1A68-C923-4013-910A-EA77E2D8E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8C35FF6F-7B58-406D-9EE1-8B29B09E0A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4AD61A8F-E59B-4C9E-ADA8-7B5782EA2B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BC3ACD55-1CA8-4121-B2D9-263C09723B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DDD39484-E224-4E32-B720-69C8F97C34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3CF81EEC-75D0-4D65-A0EF-2B6337C8F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FD0F8-3765-4C2E-9802-EEE83615E4C1}" type="datetimeFigureOut">
              <a:rPr lang="zh-TW" altLang="en-US" smtClean="0"/>
              <a:t>2026/4/12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78836157-FB1C-4074-A300-B02FFF599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A9752B18-D0E2-4F15-BD8A-533D6AF25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9DF22-29E7-4AEC-96DE-385EA9D3F03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1110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6D55D87-8ED4-4D82-921E-5CB30B112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5BB9790D-AE8B-4285-8888-B626ED52F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FD0F8-3765-4C2E-9802-EEE83615E4C1}" type="datetimeFigureOut">
              <a:rPr lang="zh-TW" altLang="en-US" smtClean="0"/>
              <a:t>2026/4/12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37B646F5-57F9-4FE6-BF0F-9DB173C3B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983412C1-B190-443D-9EC4-BFFF6E663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9DF22-29E7-4AEC-96DE-385EA9D3F03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75963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33010D22-A6DB-4156-96BC-554122074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FD0F8-3765-4C2E-9802-EEE83615E4C1}" type="datetimeFigureOut">
              <a:rPr lang="zh-TW" altLang="en-US" smtClean="0"/>
              <a:t>2026/4/12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92548FD9-8D58-42DE-B435-CE421730D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6E2F839E-BB36-4D41-9F82-1F57AF8E5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9DF22-29E7-4AEC-96DE-385EA9D3F03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3102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C9A034D-BD3B-43F6-B48A-B626CDF27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0576896-1AA8-45C8-AE9F-5312BF6691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D6E17292-CB59-4CB9-8908-4BF42ACE5D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A1435CF1-F001-45DC-B04F-2E6087BCF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FD0F8-3765-4C2E-9802-EEE83615E4C1}" type="datetimeFigureOut">
              <a:rPr lang="zh-TW" altLang="en-US" smtClean="0"/>
              <a:t>2026/4/12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FF6B644A-5774-4C45-A1E6-A26257858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ADFEB71A-8223-4B16-A601-9DD9E0EC8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9DF22-29E7-4AEC-96DE-385EA9D3F03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19948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50F85DE-0586-450E-A1E3-ADF92F3F0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EFA85FAB-C346-4C42-807D-8D6AA7BBB4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1B88D20E-0C73-4014-9D62-9C4CA41378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9EF58B2B-254F-4BE6-B08D-67BBE59AD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FD0F8-3765-4C2E-9802-EEE83615E4C1}" type="datetimeFigureOut">
              <a:rPr lang="zh-TW" altLang="en-US" smtClean="0"/>
              <a:t>2026/4/12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4BCF52EF-719C-4651-99C2-1102D885A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BB58B102-650C-4BD4-BD49-41F9CEBCD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9DF22-29E7-4AEC-96DE-385EA9D3F03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03974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image" Target="../media/image17.png"/><Relationship Id="rId3" Type="http://schemas.openxmlformats.org/officeDocument/2006/relationships/slideLayout" Target="../slideLayouts/slideLayout26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image" Target="../media/image16.png"/><Relationship Id="rId2" Type="http://schemas.openxmlformats.org/officeDocument/2006/relationships/slideLayout" Target="../slideLayouts/slideLayout25.xml"/><Relationship Id="rId16" Type="http://schemas.openxmlformats.org/officeDocument/2006/relationships/theme" Target="../theme/theme3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3.xml"/><Relationship Id="rId19" Type="http://schemas.openxmlformats.org/officeDocument/2006/relationships/image" Target="../media/image18.png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757E30B0-A809-43EA-9E6E-2A1BBDE44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1FEC448A-B8A8-4460-9F27-65E63B0DF6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044D74B-39F4-431B-9DC0-B774D1B031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FD0F8-3765-4C2E-9802-EEE83615E4C1}" type="datetimeFigureOut">
              <a:rPr lang="zh-TW" altLang="en-US" smtClean="0"/>
              <a:t>2026/4/12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EB5194E3-C78E-44FA-BBEC-1272D6BBBF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5CBE6F5-D7F1-4C17-B645-EC7E4EDB85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89DF22-29E7-4AEC-96DE-385EA9D3F03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83386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hlinkClick r:id="" action="ppaction://hlinkshowjump?jump=endshow"/>
            <a:extLst>
              <a:ext uri="{FF2B5EF4-FFF2-40B4-BE49-F238E27FC236}">
                <a16:creationId xmlns:a16="http://schemas.microsoft.com/office/drawing/2014/main" id="{CBDF68DE-5042-1E06-BFE0-70BE1A178D09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3898" y="44624"/>
            <a:ext cx="359690" cy="362713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0A5224CE-519A-1D50-83D9-DAF02AEE1E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22732" y="-75008"/>
            <a:ext cx="2911475" cy="579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833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162ADF0D-75BB-2055-7685-808A1EB0C364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6598" y="-75008"/>
            <a:ext cx="4669546" cy="579121"/>
          </a:xfrm>
          <a:prstGeom prst="rect">
            <a:avLst/>
          </a:prstGeom>
        </p:spPr>
      </p:pic>
      <p:pic>
        <p:nvPicPr>
          <p:cNvPr id="4" name="圖片 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51929220-2258-B26C-7854-ECBD909EFAD8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0290" y="5381960"/>
            <a:ext cx="432817" cy="429790"/>
          </a:xfrm>
          <a:prstGeom prst="rect">
            <a:avLst/>
          </a:prstGeom>
        </p:spPr>
      </p:pic>
      <p:pic>
        <p:nvPicPr>
          <p:cNvPr id="5" name="圖片 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7F4CF003-1A28-8E45-0889-9447F33D9201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7242" y="5853261"/>
            <a:ext cx="435865" cy="435865"/>
          </a:xfrm>
          <a:prstGeom prst="rect">
            <a:avLst/>
          </a:prstGeom>
        </p:spPr>
      </p:pic>
      <p:pic>
        <p:nvPicPr>
          <p:cNvPr id="6" name="圖片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AAE16AC-1841-EF05-999C-5B68085FC272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0290" y="6330636"/>
            <a:ext cx="432817" cy="429790"/>
          </a:xfrm>
          <a:prstGeom prst="rect">
            <a:avLst/>
          </a:prstGeom>
        </p:spPr>
      </p:pic>
      <p:pic>
        <p:nvPicPr>
          <p:cNvPr id="7" name="圖片 6">
            <a:hlinkClick r:id="" action="ppaction://hlinkshowjump?jump=endshow"/>
            <a:extLst>
              <a:ext uri="{FF2B5EF4-FFF2-40B4-BE49-F238E27FC236}">
                <a16:creationId xmlns:a16="http://schemas.microsoft.com/office/drawing/2014/main" id="{2C21085B-8A3B-FE72-8527-08F031D8668D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3898" y="44624"/>
            <a:ext cx="359690" cy="362713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694F0A76-416B-E77C-C3C8-E2DCF289A07E}"/>
              </a:ext>
            </a:extLst>
          </p:cNvPr>
          <p:cNvSpPr txBox="1"/>
          <p:nvPr userDrawn="1"/>
        </p:nvSpPr>
        <p:spPr>
          <a:xfrm>
            <a:off x="10278305" y="-54000"/>
            <a:ext cx="413703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2700" b="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P.</a:t>
            </a:r>
            <a:endParaRPr lang="zh-TW" altLang="en-US" sz="2700" b="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86845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4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47.png"/><Relationship Id="rId7" Type="http://schemas.openxmlformats.org/officeDocument/2006/relationships/image" Target="../media/image58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49.png"/><Relationship Id="rId5" Type="http://schemas.openxmlformats.org/officeDocument/2006/relationships/image" Target="../media/image57.png"/><Relationship Id="rId4" Type="http://schemas.openxmlformats.org/officeDocument/2006/relationships/image" Target="../media/image4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5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4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49.png"/><Relationship Id="rId5" Type="http://schemas.openxmlformats.org/officeDocument/2006/relationships/image" Target="../media/image67.png"/><Relationship Id="rId4" Type="http://schemas.openxmlformats.org/officeDocument/2006/relationships/image" Target="../media/image4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5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730.png"/><Relationship Id="rId1" Type="http://schemas.openxmlformats.org/officeDocument/2006/relationships/slideLayout" Target="../slideLayouts/slideLayout3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730.pn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76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4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4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0829465F-B3E9-4395-854A-AD74FF12D6E9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zh-TW" altLang="en-US" i="0" u="none" strike="noStrike" baseline="0" dirty="0">
                <a:solidFill>
                  <a:srgbClr val="000000"/>
                </a:solidFill>
                <a:latin typeface="華康儷中黑..."/>
              </a:rPr>
              <a:t>比例式</a:t>
            </a:r>
            <a:endParaRPr lang="zh-TW" altLang="en-US" dirty="0"/>
          </a:p>
        </p:txBody>
      </p:sp>
      <p:sp>
        <p:nvSpPr>
          <p:cNvPr id="14" name="內容版面配置區 4">
            <a:extLst>
              <a:ext uri="{FF2B5EF4-FFF2-40B4-BE49-F238E27FC236}">
                <a16:creationId xmlns:a16="http://schemas.microsoft.com/office/drawing/2014/main" id="{80E4A890-7404-4BFF-8172-B224D2F39507}"/>
              </a:ext>
            </a:extLst>
          </p:cNvPr>
          <p:cNvSpPr txBox="1">
            <a:spLocks/>
          </p:cNvSpPr>
          <p:nvPr/>
        </p:nvSpPr>
        <p:spPr>
          <a:xfrm>
            <a:off x="2204422" y="2917314"/>
            <a:ext cx="3244012" cy="64633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6000" b="1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文鼎新粗黑a.."/>
                <a:ea typeface="微軟正黑體" panose="020B0604030504040204" pitchFamily="34" charset="-120"/>
                <a:cs typeface="Times New Roman" panose="02020603050405020304" pitchFamily="18" charset="0"/>
              </a:rPr>
              <a:t>比與比值</a:t>
            </a:r>
            <a:endParaRPr kumimoji="0" lang="zh-TW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3F0B3616-D1F5-42B6-87DD-0237CBE645A6}"/>
              </a:ext>
            </a:extLst>
          </p:cNvPr>
          <p:cNvSpPr/>
          <p:nvPr/>
        </p:nvSpPr>
        <p:spPr>
          <a:xfrm>
            <a:off x="1604604" y="2940569"/>
            <a:ext cx="599818" cy="599818"/>
          </a:xfrm>
          <a:prstGeom prst="ellipse">
            <a:avLst/>
          </a:prstGeom>
          <a:solidFill>
            <a:srgbClr val="24B597"/>
          </a:solidFill>
          <a:ln w="57150">
            <a:solidFill>
              <a:srgbClr val="0B9C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1</a:t>
            </a:r>
            <a:endParaRPr kumimoji="0" lang="zh-TW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46" name="內容版面配置區 4">
            <a:extLst>
              <a:ext uri="{FF2B5EF4-FFF2-40B4-BE49-F238E27FC236}">
                <a16:creationId xmlns:a16="http://schemas.microsoft.com/office/drawing/2014/main" id="{BC78A507-3DCE-4F22-9E3F-956321DA2876}"/>
              </a:ext>
            </a:extLst>
          </p:cNvPr>
          <p:cNvSpPr txBox="1">
            <a:spLocks/>
          </p:cNvSpPr>
          <p:nvPr/>
        </p:nvSpPr>
        <p:spPr>
          <a:xfrm>
            <a:off x="2204422" y="3742103"/>
            <a:ext cx="3244012" cy="64633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6000" b="1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文鼎新粗黑a.."/>
                <a:ea typeface="微軟正黑體" panose="020B0604030504040204" pitchFamily="34" charset="-120"/>
                <a:cs typeface="Times New Roman" panose="02020603050405020304" pitchFamily="18" charset="0"/>
              </a:rPr>
              <a:t>比例式</a:t>
            </a:r>
            <a:endParaRPr kumimoji="0" lang="zh-TW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47" name="橢圓 46">
            <a:extLst>
              <a:ext uri="{FF2B5EF4-FFF2-40B4-BE49-F238E27FC236}">
                <a16:creationId xmlns:a16="http://schemas.microsoft.com/office/drawing/2014/main" id="{CE36A2FA-10B4-42EC-9B50-F22D89BDE788}"/>
              </a:ext>
            </a:extLst>
          </p:cNvPr>
          <p:cNvSpPr/>
          <p:nvPr/>
        </p:nvSpPr>
        <p:spPr>
          <a:xfrm>
            <a:off x="1604604" y="3765359"/>
            <a:ext cx="599818" cy="599818"/>
          </a:xfrm>
          <a:prstGeom prst="ellipse">
            <a:avLst/>
          </a:prstGeom>
          <a:solidFill>
            <a:srgbClr val="24B597"/>
          </a:solidFill>
          <a:ln w="57150">
            <a:solidFill>
              <a:srgbClr val="0B9C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2</a:t>
            </a:r>
            <a:endParaRPr kumimoji="0" lang="zh-TW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48" name="內容版面配置區 4">
            <a:extLst>
              <a:ext uri="{FF2B5EF4-FFF2-40B4-BE49-F238E27FC236}">
                <a16:creationId xmlns:a16="http://schemas.microsoft.com/office/drawing/2014/main" id="{A38B2973-3C8D-4CD7-89D1-AAFD7BDD7572}"/>
              </a:ext>
            </a:extLst>
          </p:cNvPr>
          <p:cNvSpPr txBox="1">
            <a:spLocks/>
          </p:cNvSpPr>
          <p:nvPr/>
        </p:nvSpPr>
        <p:spPr>
          <a:xfrm>
            <a:off x="2204422" y="4566892"/>
            <a:ext cx="3244012" cy="64633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6000" b="1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文鼎新粗黑a.."/>
                <a:ea typeface="微軟正黑體" panose="020B0604030504040204" pitchFamily="34" charset="-120"/>
                <a:cs typeface="Times New Roman" panose="02020603050405020304" pitchFamily="18" charset="0"/>
              </a:rPr>
              <a:t>比例式的應用</a:t>
            </a:r>
            <a:endParaRPr kumimoji="0" lang="zh-TW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49" name="橢圓 48">
            <a:extLst>
              <a:ext uri="{FF2B5EF4-FFF2-40B4-BE49-F238E27FC236}">
                <a16:creationId xmlns:a16="http://schemas.microsoft.com/office/drawing/2014/main" id="{FE1C6617-5F58-46F3-8F7C-A3ABE6C2A0AB}"/>
              </a:ext>
            </a:extLst>
          </p:cNvPr>
          <p:cNvSpPr/>
          <p:nvPr/>
        </p:nvSpPr>
        <p:spPr>
          <a:xfrm>
            <a:off x="1604604" y="4590148"/>
            <a:ext cx="599818" cy="599818"/>
          </a:xfrm>
          <a:prstGeom prst="ellipse">
            <a:avLst/>
          </a:prstGeom>
          <a:solidFill>
            <a:srgbClr val="24B597"/>
          </a:solidFill>
          <a:ln w="57150">
            <a:solidFill>
              <a:srgbClr val="0B9C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3</a:t>
            </a:r>
            <a:endParaRPr kumimoji="0" lang="zh-TW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2" name="矩形 1">
            <a:hlinkClick r:id="rId2" action="ppaction://hlinksldjump"/>
            <a:extLst>
              <a:ext uri="{FF2B5EF4-FFF2-40B4-BE49-F238E27FC236}">
                <a16:creationId xmlns:a16="http://schemas.microsoft.com/office/drawing/2014/main" id="{D2AE4D9C-E2E2-49FD-9A2B-326A557F917F}"/>
              </a:ext>
            </a:extLst>
          </p:cNvPr>
          <p:cNvSpPr/>
          <p:nvPr/>
        </p:nvSpPr>
        <p:spPr>
          <a:xfrm>
            <a:off x="1487994" y="2894058"/>
            <a:ext cx="3744416" cy="69381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7" name="矩形 16">
            <a:hlinkClick r:id="rId3" action="ppaction://hlinksldjump"/>
            <a:extLst>
              <a:ext uri="{FF2B5EF4-FFF2-40B4-BE49-F238E27FC236}">
                <a16:creationId xmlns:a16="http://schemas.microsoft.com/office/drawing/2014/main" id="{047C0F81-42B2-4FE7-B0E5-ABE3D82E25B5}"/>
              </a:ext>
            </a:extLst>
          </p:cNvPr>
          <p:cNvSpPr/>
          <p:nvPr/>
        </p:nvSpPr>
        <p:spPr>
          <a:xfrm>
            <a:off x="1487994" y="3729140"/>
            <a:ext cx="3744416" cy="69381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8" name="矩形 17">
            <a:hlinkClick r:id="" action="ppaction://noaction"/>
            <a:extLst>
              <a:ext uri="{FF2B5EF4-FFF2-40B4-BE49-F238E27FC236}">
                <a16:creationId xmlns:a16="http://schemas.microsoft.com/office/drawing/2014/main" id="{6799295B-7060-40A9-B442-7816134F6672}"/>
              </a:ext>
            </a:extLst>
          </p:cNvPr>
          <p:cNvSpPr/>
          <p:nvPr/>
        </p:nvSpPr>
        <p:spPr>
          <a:xfrm>
            <a:off x="1487994" y="4543148"/>
            <a:ext cx="3744416" cy="69381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" name="內容版面配置區 4">
            <a:extLst>
              <a:ext uri="{FF2B5EF4-FFF2-40B4-BE49-F238E27FC236}">
                <a16:creationId xmlns:a16="http://schemas.microsoft.com/office/drawing/2014/main" id="{5828699C-AC8D-8DBF-CC54-6754F091E392}"/>
              </a:ext>
            </a:extLst>
          </p:cNvPr>
          <p:cNvSpPr txBox="1">
            <a:spLocks/>
          </p:cNvSpPr>
          <p:nvPr/>
        </p:nvSpPr>
        <p:spPr>
          <a:xfrm>
            <a:off x="1005903" y="692696"/>
            <a:ext cx="2117923" cy="127524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6000" b="1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AA" panose="02020603050405020304" pitchFamily="18" charset="0"/>
                <a:cs typeface="Arial" panose="020B0604020202020204" pitchFamily="34" charset="0"/>
              </a:rPr>
              <a:t>3</a:t>
            </a:r>
            <a:r>
              <a:rPr kumimoji="0" lang="en-US" altLang="zh-TW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AA" panose="02020603050405020304" pitchFamily="18" charset="0"/>
                <a:cs typeface="Arial" panose="020B0604020202020204" pitchFamily="34" charset="0"/>
              </a:rPr>
              <a:t>-1</a:t>
            </a:r>
            <a:endParaRPr kumimoji="0" lang="zh-TW" altLang="en-US" sz="8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D5AA62F0-7435-489B-B991-D0B4296E12BC}"/>
              </a:ext>
            </a:extLst>
          </p:cNvPr>
          <p:cNvSpPr/>
          <p:nvPr/>
        </p:nvSpPr>
        <p:spPr>
          <a:xfrm>
            <a:off x="8830095" y="-23308"/>
            <a:ext cx="3361905" cy="6389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A1E82D42-2565-44AC-9446-314D5DBD812C}"/>
              </a:ext>
            </a:extLst>
          </p:cNvPr>
          <p:cNvSpPr txBox="1"/>
          <p:nvPr/>
        </p:nvSpPr>
        <p:spPr>
          <a:xfrm>
            <a:off x="7711840" y="1020264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/>
              <a:t>生活中比例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6FB2DABA-5D0F-4ECF-B8C2-AAF2DDC46EC3}"/>
              </a:ext>
            </a:extLst>
          </p:cNvPr>
          <p:cNvSpPr txBox="1"/>
          <p:nvPr/>
        </p:nvSpPr>
        <p:spPr>
          <a:xfrm>
            <a:off x="6279219" y="1888932"/>
            <a:ext cx="553692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u"/>
            </a:pPr>
            <a:r>
              <a:rPr lang="zh-TW" altLang="zh-TW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稀釋飲料</a:t>
            </a:r>
            <a:r>
              <a:rPr lang="zh-TW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：例如濃縮果汁與水的比例是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1:5</a:t>
            </a:r>
            <a:r>
              <a:rPr lang="zh-TW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200m</a:t>
            </a:r>
            <a:r>
              <a:rPr lang="zh-TW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的果汁，需要加多少水？</a:t>
            </a:r>
          </a:p>
          <a:p>
            <a:pPr marL="342900" lvl="0" indent="-342900">
              <a:buFont typeface="Wingdings" panose="05000000000000000000" pitchFamily="2" charset="2"/>
              <a:buChar char="u"/>
            </a:pPr>
            <a:r>
              <a:rPr lang="zh-TW" altLang="zh-TW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烘焙食譜</a:t>
            </a:r>
            <a:r>
              <a:rPr lang="zh-TW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：磅蛋糕的重量比例 </a:t>
            </a:r>
            <a:r>
              <a:rPr lang="zh-TW" altLang="zh-TW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奶油</a:t>
            </a:r>
            <a:r>
              <a:rPr lang="en-US" altLang="zh-TW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zh-TW" altLang="zh-TW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砂糖</a:t>
            </a:r>
            <a:r>
              <a:rPr lang="en-US" altLang="zh-TW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zh-TW" altLang="zh-TW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雞蛋</a:t>
            </a:r>
            <a:r>
              <a:rPr lang="en-US" altLang="zh-TW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zh-TW" altLang="zh-TW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低筋麵粉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=1:1:1:1</a:t>
            </a:r>
            <a:r>
              <a:rPr lang="zh-TW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</a:p>
          <a:p>
            <a:pPr marL="342900" lvl="0" indent="-342900">
              <a:buFont typeface="Wingdings" panose="05000000000000000000" pitchFamily="2" charset="2"/>
              <a:buChar char="u"/>
            </a:pPr>
            <a:r>
              <a:rPr lang="zh-TW" altLang="zh-TW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煮米水與米的比例</a:t>
            </a:r>
            <a:r>
              <a:rPr lang="zh-TW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：通常白米與水的比例為 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1:1.2</a:t>
            </a:r>
            <a:r>
              <a:rPr lang="zh-TW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zh-TW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文字方塊 58">
            <a:extLst>
              <a:ext uri="{FF2B5EF4-FFF2-40B4-BE49-F238E27FC236}">
                <a16:creationId xmlns:a16="http://schemas.microsoft.com/office/drawing/2014/main" id="{3352FFB4-FD6D-4289-BA8A-0C12A129143D}"/>
              </a:ext>
            </a:extLst>
          </p:cNvPr>
          <p:cNvSpPr txBox="1"/>
          <p:nvPr/>
        </p:nvSpPr>
        <p:spPr>
          <a:xfrm>
            <a:off x="6279219" y="4198777"/>
            <a:ext cx="553692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u"/>
            </a:pPr>
            <a:r>
              <a:rPr lang="zh-TW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照片沖洗</a:t>
            </a:r>
            <a:r>
              <a:rPr lang="en-US" altLang="zh-TW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zh-TW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螢幕比例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：螢幕常見的 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16:9 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或傳統照片的 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4:3 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比例。</a:t>
            </a:r>
          </a:p>
          <a:p>
            <a:pPr marL="342900" lvl="0" indent="-342900">
              <a:buFont typeface="Wingdings" panose="05000000000000000000" pitchFamily="2" charset="2"/>
              <a:buChar char="u"/>
            </a:pPr>
            <a:r>
              <a:rPr lang="zh-TW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黃金比例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：觀察鸚鵡螺化石、五芒星或名畫（如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《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蒙娜麗莎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》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）中的 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1:1.618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</a:p>
          <a:p>
            <a:pPr marL="342900" lvl="0" indent="-342900">
              <a:buFont typeface="Wingdings" panose="05000000000000000000" pitchFamily="2" charset="2"/>
              <a:buChar char="u"/>
            </a:pPr>
            <a:r>
              <a:rPr lang="zh-TW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國旗比例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：中華民國國旗的長與寬比例為 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3:2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5913608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>
            <a:extLst>
              <a:ext uri="{FF2B5EF4-FFF2-40B4-BE49-F238E27FC236}">
                <a16:creationId xmlns:a16="http://schemas.microsoft.com/office/drawing/2014/main" id="{69F62B8B-2443-4746-9485-49A4959D9E57}"/>
              </a:ext>
            </a:extLst>
          </p:cNvPr>
          <p:cNvSpPr/>
          <p:nvPr/>
        </p:nvSpPr>
        <p:spPr>
          <a:xfrm>
            <a:off x="488400" y="1642994"/>
            <a:ext cx="11703600" cy="2010589"/>
          </a:xfrm>
          <a:prstGeom prst="rect">
            <a:avLst/>
          </a:prstGeom>
          <a:solidFill>
            <a:srgbClr val="DFF1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A4EB70DD-BC83-41D4-BAE6-CB94CB398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411" y="1072257"/>
            <a:ext cx="10892989" cy="2581326"/>
          </a:xfrm>
        </p:spPr>
        <p:txBody>
          <a:bodyPr/>
          <a:lstStyle/>
          <a:p>
            <a:r>
              <a:rPr lang="zh-TW" altLang="en-US" b="0" i="0" u="none" strike="noStrike" baseline="0" dirty="0">
                <a:solidFill>
                  <a:srgbClr val="211D1E"/>
                </a:solidFill>
              </a:rPr>
              <a:t>有一家知名手搖飲品店推出了招牌商品「蜂蜜檸檬汁」，</a:t>
            </a:r>
            <a:br>
              <a:rPr lang="en-US" altLang="zh-TW" b="0" i="0" u="none" strike="noStrike" baseline="0" dirty="0">
                <a:solidFill>
                  <a:srgbClr val="211D1E"/>
                </a:solidFill>
              </a:rPr>
            </a:br>
            <a:r>
              <a:rPr lang="zh-TW" altLang="en-US" b="0" i="0" u="none" strike="noStrike" baseline="0" dirty="0">
                <a:solidFill>
                  <a:srgbClr val="211D1E"/>
                </a:solidFill>
              </a:rPr>
              <a:t>試問： 	</a:t>
            </a:r>
            <a:br>
              <a:rPr lang="zh-TW" altLang="en-US" b="0" i="0" u="none" strike="noStrike" baseline="0" dirty="0">
                <a:solidFill>
                  <a:srgbClr val="211D1E"/>
                </a:solidFill>
              </a:rPr>
            </a:br>
            <a:r>
              <a:rPr lang="en-US" altLang="zh-TW" dirty="0"/>
              <a:t>(1)</a:t>
            </a:r>
            <a:r>
              <a:rPr lang="zh-TW" altLang="en-US" b="0" i="0" u="none" strike="noStrike" baseline="0" dirty="0">
                <a:solidFill>
                  <a:srgbClr val="211D1E"/>
                </a:solidFill>
              </a:rPr>
              <a:t> 「蜂蜜檸檬汁」的成份中只有蜂蜜水及檸檬汁，蜂蜜水</a:t>
            </a:r>
            <a:br>
              <a:rPr lang="en-US" altLang="zh-TW" b="0" i="0" u="none" strike="noStrike" baseline="0" dirty="0">
                <a:solidFill>
                  <a:srgbClr val="211D1E"/>
                </a:solidFill>
              </a:rPr>
            </a:br>
            <a:r>
              <a:rPr lang="zh-TW" altLang="en-US" b="0" i="0" u="none" strike="noStrike" baseline="0" dirty="0">
                <a:solidFill>
                  <a:srgbClr val="211D1E"/>
                </a:solidFill>
              </a:rPr>
              <a:t>      與檸檬汁的比為 </a:t>
            </a:r>
            <a:r>
              <a:rPr lang="en-US" altLang="zh-TW" b="0" i="0" u="none" strike="noStrike" baseline="0" dirty="0">
                <a:solidFill>
                  <a:srgbClr val="211D1E"/>
                </a:solidFill>
              </a:rPr>
              <a:t>2</a:t>
            </a:r>
            <a:r>
              <a:rPr lang="zh-TW" altLang="en-US" b="0" i="0" u="none" strike="noStrike" baseline="0" dirty="0">
                <a:solidFill>
                  <a:srgbClr val="211D1E"/>
                </a:solidFill>
              </a:rPr>
              <a:t>：</a:t>
            </a:r>
            <a:r>
              <a:rPr lang="en-US" altLang="zh-TW" b="0" i="0" u="none" strike="noStrike" baseline="0" dirty="0">
                <a:solidFill>
                  <a:srgbClr val="211D1E"/>
                </a:solidFill>
              </a:rPr>
              <a:t>3</a:t>
            </a:r>
            <a:r>
              <a:rPr lang="zh-TW" altLang="en-US" b="0" i="0" u="none" strike="noStrike" baseline="0" dirty="0">
                <a:solidFill>
                  <a:srgbClr val="211D1E"/>
                </a:solidFill>
              </a:rPr>
              <a:t>，則 </a:t>
            </a:r>
            <a:r>
              <a:rPr lang="en-US" altLang="zh-TW" b="0" i="0" u="none" strike="noStrike" baseline="0" dirty="0">
                <a:solidFill>
                  <a:srgbClr val="211D1E"/>
                </a:solidFill>
              </a:rPr>
              <a:t>300 cc </a:t>
            </a:r>
            <a:r>
              <a:rPr lang="zh-TW" altLang="en-US" b="0" i="0" u="none" strike="noStrike" baseline="0" dirty="0">
                <a:solidFill>
                  <a:srgbClr val="211D1E"/>
                </a:solidFill>
              </a:rPr>
              <a:t>的檸檬汁需要加入多少</a:t>
            </a:r>
            <a:br>
              <a:rPr lang="en-US" altLang="zh-TW" b="0" i="0" u="none" strike="noStrike" baseline="0" dirty="0">
                <a:solidFill>
                  <a:srgbClr val="211D1E"/>
                </a:solidFill>
              </a:rPr>
            </a:br>
            <a:r>
              <a:rPr lang="zh-TW" altLang="en-US" b="0" i="0" u="none" strike="noStrike" baseline="0" dirty="0">
                <a:solidFill>
                  <a:srgbClr val="211D1E"/>
                </a:solidFill>
              </a:rPr>
              <a:t>      蜂蜜水才能配成「蜂蜜檸檬汁」？ </a:t>
            </a:r>
            <a:endParaRPr lang="zh-TW" alt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F9BCBE64-0420-B3F3-4C19-E85C7FD7C4B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zh-TW" altLang="en-US" i="0" u="none" strike="noStrike" baseline="0" dirty="0">
                <a:solidFill>
                  <a:srgbClr val="211D1E"/>
                </a:solidFill>
                <a:latin typeface="華康儷中黑"/>
              </a:rPr>
              <a:t>比與比值的意義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4542AA6F-5A0F-4C5C-9B7D-5E362187BA4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TW" dirty="0"/>
              <a:t>83</a:t>
            </a:r>
            <a:endParaRPr lang="zh-TW" altLang="en-US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12A20E36-0F1E-4D71-A50E-7578BF17D0C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altLang="zh-TW" dirty="0"/>
              <a:t>1</a:t>
            </a:r>
            <a:endParaRPr lang="zh-TW" altLang="en-US" dirty="0"/>
          </a:p>
        </p:txBody>
      </p:sp>
      <p:pic>
        <p:nvPicPr>
          <p:cNvPr id="18" name="圖片 17">
            <a:extLst>
              <a:ext uri="{FF2B5EF4-FFF2-40B4-BE49-F238E27FC236}">
                <a16:creationId xmlns:a16="http://schemas.microsoft.com/office/drawing/2014/main" id="{CFAAB778-94C4-4CA6-BBEC-54B9955190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0" y="3979431"/>
            <a:ext cx="451480" cy="571875"/>
          </a:xfrm>
          <a:prstGeom prst="rect">
            <a:avLst/>
          </a:prstGeom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id="{EAA56B51-8D53-4EC9-AB05-936907F36352}"/>
              </a:ext>
            </a:extLst>
          </p:cNvPr>
          <p:cNvSpPr/>
          <p:nvPr/>
        </p:nvSpPr>
        <p:spPr>
          <a:xfrm>
            <a:off x="6744073" y="-23308"/>
            <a:ext cx="5447928" cy="6389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5950771C-C2D2-45A9-BC9F-7A05ED6544AB}"/>
              </a:ext>
            </a:extLst>
          </p:cNvPr>
          <p:cNvSpPr/>
          <p:nvPr/>
        </p:nvSpPr>
        <p:spPr>
          <a:xfrm>
            <a:off x="11470511" y="5139159"/>
            <a:ext cx="721489" cy="17188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620357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303 22">
            <a:extLst>
              <a:ext uri="{FF2B5EF4-FFF2-40B4-BE49-F238E27FC236}">
                <a16:creationId xmlns:a16="http://schemas.microsoft.com/office/drawing/2014/main" id="{546F9912-88D7-416C-96D8-A997A3B2E7A4}"/>
              </a:ext>
            </a:extLst>
          </p:cNvPr>
          <p:cNvSpPr/>
          <p:nvPr/>
        </p:nvSpPr>
        <p:spPr>
          <a:xfrm>
            <a:off x="488400" y="1642994"/>
            <a:ext cx="11703600" cy="1071895"/>
          </a:xfrm>
          <a:prstGeom prst="rect">
            <a:avLst/>
          </a:prstGeom>
          <a:solidFill>
            <a:srgbClr val="DFF1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" name="Title 303 2">
            <a:extLst>
              <a:ext uri="{FF2B5EF4-FFF2-40B4-BE49-F238E27FC236}">
                <a16:creationId xmlns:a16="http://schemas.microsoft.com/office/drawing/2014/main" id="{A4EB70DD-BC83-41D4-BAE6-CB94CB398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411" y="1072257"/>
            <a:ext cx="10892989" cy="1841595"/>
          </a:xfrm>
        </p:spPr>
        <p:txBody>
          <a:bodyPr/>
          <a:lstStyle/>
          <a:p>
            <a:r>
              <a:rPr lang="en-US" altLang="zh-TW" dirty="0"/>
              <a:t>(2)</a:t>
            </a:r>
            <a:r>
              <a:rPr lang="zh-TW" altLang="en-US" dirty="0"/>
              <a:t> </a:t>
            </a:r>
            <a:r>
              <a:rPr lang="zh-TW" altLang="en-US" b="0" i="0" u="none" strike="noStrike" baseline="0" dirty="0">
                <a:solidFill>
                  <a:srgbClr val="211D1E"/>
                </a:solidFill>
              </a:rPr>
              <a:t>此店飲品的容量有「大杯」及「重量杯」兩種，大杯容</a:t>
            </a:r>
            <a:br>
              <a:rPr lang="en-US" altLang="zh-TW" b="0" i="0" u="none" strike="noStrike" baseline="0" dirty="0">
                <a:solidFill>
                  <a:srgbClr val="211D1E"/>
                </a:solidFill>
              </a:rPr>
            </a:br>
            <a:r>
              <a:rPr lang="zh-TW" altLang="en-US" sz="3000" b="0" i="0" u="none" strike="noStrike" baseline="0" dirty="0">
                <a:solidFill>
                  <a:srgbClr val="211D1E"/>
                </a:solidFill>
              </a:rPr>
              <a:t>      </a:t>
            </a:r>
            <a:r>
              <a:rPr lang="zh-TW" altLang="en-US" b="0" i="0" u="none" strike="noStrike" baseline="0" dirty="0">
                <a:solidFill>
                  <a:srgbClr val="211D1E"/>
                </a:solidFill>
              </a:rPr>
              <a:t>量為</a:t>
            </a:r>
            <a:r>
              <a:rPr lang="en-US" altLang="zh-TW" b="0" i="0" u="none" strike="noStrike" baseline="0" dirty="0">
                <a:solidFill>
                  <a:srgbClr val="211D1E"/>
                </a:solidFill>
              </a:rPr>
              <a:t>700 cc</a:t>
            </a:r>
            <a:r>
              <a:rPr lang="zh-TW" altLang="en-US" b="0" i="0" u="none" strike="noStrike" baseline="0" dirty="0">
                <a:solidFill>
                  <a:srgbClr val="211D1E"/>
                </a:solidFill>
              </a:rPr>
              <a:t>，重量杯容量為 </a:t>
            </a:r>
            <a:r>
              <a:rPr lang="en-US" altLang="zh-TW" b="0" i="0" u="none" strike="noStrike" baseline="0" dirty="0">
                <a:solidFill>
                  <a:srgbClr val="211D1E"/>
                </a:solidFill>
              </a:rPr>
              <a:t>1 </a:t>
            </a:r>
            <a:r>
              <a:rPr lang="zh-TW" altLang="en-US" b="0" i="0" u="none" strike="noStrike" baseline="0" dirty="0">
                <a:solidFill>
                  <a:srgbClr val="211D1E"/>
                </a:solidFill>
              </a:rPr>
              <a:t>公升，請問「大杯」與「重</a:t>
            </a:r>
            <a:br>
              <a:rPr lang="en-US" altLang="zh-TW" b="0" i="0" u="none" strike="noStrike" baseline="0" dirty="0">
                <a:solidFill>
                  <a:srgbClr val="211D1E"/>
                </a:solidFill>
              </a:rPr>
            </a:br>
            <a:r>
              <a:rPr lang="zh-TW" altLang="en-US" sz="3000" b="0" i="0" u="none" strike="noStrike" baseline="0" dirty="0">
                <a:solidFill>
                  <a:srgbClr val="211D1E"/>
                </a:solidFill>
              </a:rPr>
              <a:t>      </a:t>
            </a:r>
            <a:r>
              <a:rPr lang="zh-TW" altLang="en-US" b="0" i="0" u="none" strike="noStrike" baseline="0" dirty="0">
                <a:solidFill>
                  <a:srgbClr val="211D1E"/>
                </a:solidFill>
              </a:rPr>
              <a:t>量杯」的容量比值為何？</a:t>
            </a:r>
            <a:endParaRPr lang="zh-TW" alt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00B59F88-BFD5-CEE7-366C-735023CA1FC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zh-TW" altLang="en-US" i="0" u="none" strike="noStrike" baseline="0" dirty="0">
                <a:solidFill>
                  <a:srgbClr val="211D1E"/>
                </a:solidFill>
                <a:latin typeface="華康儷中黑"/>
              </a:rPr>
              <a:t>比與比值的意義</a:t>
            </a:r>
          </a:p>
        </p:txBody>
      </p:sp>
      <p:sp>
        <p:nvSpPr>
          <p:cNvPr id="3" name="Text 303 3">
            <a:extLst>
              <a:ext uri="{FF2B5EF4-FFF2-40B4-BE49-F238E27FC236}">
                <a16:creationId xmlns:a16="http://schemas.microsoft.com/office/drawing/2014/main" id="{4542AA6F-5A0F-4C5C-9B7D-5E362187BA4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TW" dirty="0"/>
              <a:t>83</a:t>
            </a:r>
            <a:endParaRPr lang="zh-TW" altLang="en-US" dirty="0"/>
          </a:p>
        </p:txBody>
      </p:sp>
      <p:sp>
        <p:nvSpPr>
          <p:cNvPr id="4" name="Text 303 4">
            <a:extLst>
              <a:ext uri="{FF2B5EF4-FFF2-40B4-BE49-F238E27FC236}">
                <a16:creationId xmlns:a16="http://schemas.microsoft.com/office/drawing/2014/main" id="{12A20E36-0F1E-4D71-A50E-7578BF17D0C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altLang="zh-TW" dirty="0"/>
              <a:t>1</a:t>
            </a:r>
            <a:endParaRPr lang="zh-TW" altLang="en-US" dirty="0"/>
          </a:p>
        </p:txBody>
      </p:sp>
      <p:pic>
        <p:nvPicPr>
          <p:cNvPr id="18" name="Picture 303 18">
            <a:extLst>
              <a:ext uri="{FF2B5EF4-FFF2-40B4-BE49-F238E27FC236}">
                <a16:creationId xmlns:a16="http://schemas.microsoft.com/office/drawing/2014/main" id="{CFAAB778-94C4-4CA6-BBEC-54B9955190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0" y="2989747"/>
            <a:ext cx="451480" cy="571875"/>
          </a:xfrm>
          <a:prstGeom prst="rect">
            <a:avLst/>
          </a:prstGeom>
        </p:spPr>
      </p:pic>
      <p:pic>
        <p:nvPicPr>
          <p:cNvPr id="19" name="圖片 18">
            <a:hlinkClick r:id="" action="ppaction://noaction"/>
            <a:extLst>
              <a:ext uri="{FF2B5EF4-FFF2-40B4-BE49-F238E27FC236}">
                <a16:creationId xmlns:a16="http://schemas.microsoft.com/office/drawing/2014/main" id="{CC0C2C4D-A3C3-44AD-91FB-F6E1766ED1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68408" y="526332"/>
            <a:ext cx="1763484" cy="360000"/>
          </a:xfrm>
          <a:prstGeom prst="rect">
            <a:avLst/>
          </a:prstGeom>
        </p:spPr>
      </p:pic>
      <p:sp>
        <p:nvSpPr>
          <p:cNvPr id="20" name="矩形 19">
            <a:extLst>
              <a:ext uri="{FF2B5EF4-FFF2-40B4-BE49-F238E27FC236}">
                <a16:creationId xmlns:a16="http://schemas.microsoft.com/office/drawing/2014/main" id="{37C299FD-BEBD-4B2F-940B-857864E440DF}"/>
              </a:ext>
            </a:extLst>
          </p:cNvPr>
          <p:cNvSpPr/>
          <p:nvPr/>
        </p:nvSpPr>
        <p:spPr>
          <a:xfrm>
            <a:off x="6744073" y="-23309"/>
            <a:ext cx="5447928" cy="9261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5C14832D-0ACB-4BEE-803B-E6668048691A}"/>
              </a:ext>
            </a:extLst>
          </p:cNvPr>
          <p:cNvSpPr/>
          <p:nvPr/>
        </p:nvSpPr>
        <p:spPr>
          <a:xfrm>
            <a:off x="11470511" y="5139159"/>
            <a:ext cx="721489" cy="17188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590003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>
            <a:extLst>
              <a:ext uri="{FF2B5EF4-FFF2-40B4-BE49-F238E27FC236}">
                <a16:creationId xmlns:a16="http://schemas.microsoft.com/office/drawing/2014/main" id="{44CFDB1D-F038-4F4C-911C-F7B488CE7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292" y="1055941"/>
            <a:ext cx="11100310" cy="1316014"/>
          </a:xfrm>
        </p:spPr>
        <p:txBody>
          <a:bodyPr/>
          <a:lstStyle/>
          <a:p>
            <a:r>
              <a:rPr lang="zh-TW" altLang="en-US" b="0" i="0" u="none" strike="noStrike" baseline="0" dirty="0">
                <a:solidFill>
                  <a:srgbClr val="000000"/>
                </a:solidFill>
              </a:rPr>
              <a:t>承例題 </a:t>
            </a:r>
            <a:r>
              <a:rPr lang="en-US" altLang="zh-TW" b="0" i="0" u="none" strike="noStrike" baseline="0" dirty="0">
                <a:solidFill>
                  <a:srgbClr val="000000"/>
                </a:solidFill>
              </a:rPr>
              <a:t>1</a:t>
            </a:r>
            <a:r>
              <a:rPr lang="zh-TW" altLang="en-US" b="0" i="0" u="none" strike="noStrike" baseline="0" dirty="0">
                <a:solidFill>
                  <a:srgbClr val="000000"/>
                </a:solidFill>
              </a:rPr>
              <a:t>，如果一杯 </a:t>
            </a:r>
            <a:r>
              <a:rPr lang="en-US" altLang="zh-TW" b="0" i="0" u="none" strike="noStrike" baseline="0" dirty="0">
                <a:solidFill>
                  <a:srgbClr val="000000"/>
                </a:solidFill>
              </a:rPr>
              <a:t>700 </a:t>
            </a:r>
            <a:r>
              <a:rPr lang="zh-TW" altLang="en-US" b="0" i="0" u="none" strike="noStrike" baseline="0" dirty="0">
                <a:solidFill>
                  <a:srgbClr val="000000"/>
                </a:solidFill>
              </a:rPr>
              <a:t>公克的少冰飲料中，冰塊重量與整杯飲料重量的比為 </a:t>
            </a:r>
            <a:r>
              <a:rPr lang="en-US" altLang="zh-TW" b="0" i="0" u="none" strike="noStrike" baseline="0" dirty="0">
                <a:solidFill>
                  <a:srgbClr val="000000"/>
                </a:solidFill>
              </a:rPr>
              <a:t>1</a:t>
            </a:r>
            <a:r>
              <a:rPr lang="zh-TW" altLang="en-US" b="0" i="0" u="none" strike="noStrike" baseline="0" dirty="0">
                <a:solidFill>
                  <a:srgbClr val="000000"/>
                </a:solidFill>
              </a:rPr>
              <a:t>：</a:t>
            </a:r>
            <a:r>
              <a:rPr lang="en-US" altLang="zh-TW" b="0" i="0" u="none" strike="noStrike" baseline="0" dirty="0">
                <a:solidFill>
                  <a:srgbClr val="000000"/>
                </a:solidFill>
              </a:rPr>
              <a:t>5</a:t>
            </a:r>
            <a:r>
              <a:rPr lang="zh-TW" altLang="en-US" b="0" i="0" u="none" strike="noStrike" baseline="0" dirty="0">
                <a:solidFill>
                  <a:srgbClr val="000000"/>
                </a:solidFill>
              </a:rPr>
              <a:t>，則這杯飲料含有多少公克的冰塊？</a:t>
            </a:r>
          </a:p>
        </p:txBody>
      </p:sp>
      <p:sp>
        <p:nvSpPr>
          <p:cNvPr id="6" name="文字版面配置區 5">
            <a:extLst>
              <a:ext uri="{FF2B5EF4-FFF2-40B4-BE49-F238E27FC236}">
                <a16:creationId xmlns:a16="http://schemas.microsoft.com/office/drawing/2014/main" id="{CE8AB74A-B980-4A3A-BA97-26AE942593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TW" dirty="0"/>
              <a:t>83</a:t>
            </a:r>
            <a:endParaRPr lang="zh-TW" altLang="en-US" dirty="0"/>
          </a:p>
        </p:txBody>
      </p:sp>
      <p:pic>
        <p:nvPicPr>
          <p:cNvPr id="7" name="圖片 6" descr="poButton">
            <a:extLst>
              <a:ext uri="{FF2B5EF4-FFF2-40B4-BE49-F238E27FC236}">
                <a16:creationId xmlns:a16="http://schemas.microsoft.com/office/drawing/2014/main" id="{0999F5A1-EB6E-4E45-AD1B-660746CE74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0400" y="4907634"/>
            <a:ext cx="432817" cy="432817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6BC4A9A7-7D5C-4A95-99ED-AA49FFCD4D7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3174" y="2371954"/>
            <a:ext cx="433535" cy="432000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C939C87C-0315-4328-826E-84F17494ABFA}"/>
              </a:ext>
            </a:extLst>
          </p:cNvPr>
          <p:cNvSpPr/>
          <p:nvPr/>
        </p:nvSpPr>
        <p:spPr>
          <a:xfrm>
            <a:off x="6744073" y="-23309"/>
            <a:ext cx="5447928" cy="9261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E63E5B9B-7A41-4507-9B4E-502C99A1CAB0}"/>
              </a:ext>
            </a:extLst>
          </p:cNvPr>
          <p:cNvSpPr/>
          <p:nvPr/>
        </p:nvSpPr>
        <p:spPr>
          <a:xfrm>
            <a:off x="11470511" y="4791919"/>
            <a:ext cx="721489" cy="20660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83815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>
            <a:extLst>
              <a:ext uri="{FF2B5EF4-FFF2-40B4-BE49-F238E27FC236}">
                <a16:creationId xmlns:a16="http://schemas.microsoft.com/office/drawing/2014/main" id="{99926EFD-51C5-435C-B5CA-A6E089B97515}"/>
              </a:ext>
            </a:extLst>
          </p:cNvPr>
          <p:cNvSpPr/>
          <p:nvPr/>
        </p:nvSpPr>
        <p:spPr>
          <a:xfrm>
            <a:off x="488400" y="1642994"/>
            <a:ext cx="11703600" cy="568336"/>
          </a:xfrm>
          <a:prstGeom prst="rect">
            <a:avLst/>
          </a:prstGeom>
          <a:solidFill>
            <a:srgbClr val="DFF1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A4EB70DD-BC83-41D4-BAE6-CB94CB398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411" y="1072257"/>
            <a:ext cx="11269532" cy="1496837"/>
          </a:xfrm>
        </p:spPr>
        <p:txBody>
          <a:bodyPr/>
          <a:lstStyle/>
          <a:p>
            <a:r>
              <a:rPr lang="zh-TW" altLang="en-US" dirty="0"/>
              <a:t>求出下列各比的比值：</a:t>
            </a:r>
            <a:br>
              <a:rPr lang="zh-TW" altLang="en-US" dirty="0"/>
            </a:br>
            <a:r>
              <a:rPr lang="en-US" altLang="zh-TW" dirty="0"/>
              <a:t>(1)</a:t>
            </a:r>
            <a:r>
              <a:rPr lang="zh-CN" altLang="en-US" dirty="0"/>
              <a:t> </a:t>
            </a:r>
            <a:r>
              <a:rPr lang="en-US" altLang="zh-CN" dirty="0"/>
              <a:t>63</a:t>
            </a:r>
            <a:r>
              <a:rPr lang="zh-CN" altLang="en-US" dirty="0"/>
              <a:t>：</a:t>
            </a:r>
            <a:r>
              <a:rPr lang="en-US" altLang="zh-CN" dirty="0"/>
              <a:t>35      </a:t>
            </a:r>
            <a:r>
              <a:rPr lang="en-US" altLang="zh-TW" dirty="0"/>
              <a:t>(2)</a:t>
            </a:r>
            <a:r>
              <a:rPr lang="zh-CN" altLang="en-US" dirty="0"/>
              <a:t> </a:t>
            </a:r>
            <a:r>
              <a:rPr lang="en-US" altLang="zh-CN" dirty="0"/>
              <a:t>15</a:t>
            </a:r>
            <a:r>
              <a:rPr lang="zh-CN" altLang="en-US" dirty="0"/>
              <a:t>：</a:t>
            </a:r>
            <a:r>
              <a:rPr lang="en-US" altLang="zh-CN" dirty="0"/>
              <a:t>0</a:t>
            </a:r>
            <a:r>
              <a:rPr lang="en-US" altLang="zh-CN" i="1" dirty="0"/>
              <a:t>.</a:t>
            </a:r>
            <a:r>
              <a:rPr lang="en-US" altLang="zh-CN" dirty="0"/>
              <a:t>5      </a:t>
            </a:r>
            <a:r>
              <a:rPr lang="en-US" altLang="zh-TW" dirty="0"/>
              <a:t>(3)</a:t>
            </a:r>
            <a:r>
              <a:rPr lang="zh-CN" altLang="en-US" dirty="0"/>
              <a:t> </a:t>
            </a:r>
            <a:r>
              <a:rPr lang="en-US" altLang="zh-CN" dirty="0"/>
              <a:t>16</a:t>
            </a:r>
            <a:r>
              <a:rPr lang="zh-CN" altLang="en-US" dirty="0"/>
              <a:t>：</a:t>
            </a:r>
            <a:r>
              <a:rPr lang="en-US" altLang="zh-CN" dirty="0"/>
              <a:t>(</a:t>
            </a:r>
            <a:r>
              <a:rPr lang="zh-CN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－</a:t>
            </a:r>
            <a:r>
              <a:rPr lang="en-US" altLang="zh-CN" dirty="0"/>
              <a:t>4 )	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59F2A228-6D6A-59F3-36E9-0060208185A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zh-TW" altLang="en-US" i="0" u="none" strike="noStrike" baseline="0" dirty="0">
                <a:solidFill>
                  <a:srgbClr val="211D1E"/>
                </a:solidFill>
                <a:latin typeface="華康儷中黑"/>
              </a:rPr>
              <a:t>求比的比值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4542AA6F-5A0F-4C5C-9B7D-5E362187BA4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TW" dirty="0"/>
              <a:t>84</a:t>
            </a:r>
            <a:endParaRPr lang="zh-TW" altLang="en-US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12A20E36-0F1E-4D71-A50E-7578BF17D0C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altLang="zh-TW" dirty="0"/>
              <a:t>2</a:t>
            </a:r>
            <a:endParaRPr lang="zh-TW" altLang="en-US" dirty="0"/>
          </a:p>
        </p:txBody>
      </p:sp>
      <p:pic>
        <p:nvPicPr>
          <p:cNvPr id="18" name="圖片 17">
            <a:extLst>
              <a:ext uri="{FF2B5EF4-FFF2-40B4-BE49-F238E27FC236}">
                <a16:creationId xmlns:a16="http://schemas.microsoft.com/office/drawing/2014/main" id="{CFAAB778-94C4-4CA6-BBEC-54B9955190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0" y="2569094"/>
            <a:ext cx="451480" cy="571875"/>
          </a:xfrm>
          <a:prstGeom prst="rect">
            <a:avLst/>
          </a:prstGeom>
        </p:spPr>
      </p:pic>
      <p:pic>
        <p:nvPicPr>
          <p:cNvPr id="14" name="圖片 13" descr="poButton">
            <a:extLst>
              <a:ext uri="{FF2B5EF4-FFF2-40B4-BE49-F238E27FC236}">
                <a16:creationId xmlns:a16="http://schemas.microsoft.com/office/drawing/2014/main" id="{07B46A16-634D-4F00-BFCA-10599BBBAE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0400" y="4907634"/>
            <a:ext cx="432817" cy="432817"/>
          </a:xfrm>
          <a:prstGeom prst="rect">
            <a:avLst/>
          </a:prstGeom>
        </p:spPr>
      </p:pic>
      <p:pic>
        <p:nvPicPr>
          <p:cNvPr id="6" name="圖片 5">
            <a:hlinkClick r:id="" action="ppaction://noaction"/>
            <a:extLst>
              <a:ext uri="{FF2B5EF4-FFF2-40B4-BE49-F238E27FC236}">
                <a16:creationId xmlns:a16="http://schemas.microsoft.com/office/drawing/2014/main" id="{0585699E-8B6C-E397-E732-DE37CDAF45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01777" y="551690"/>
            <a:ext cx="1763484" cy="360000"/>
          </a:xfrm>
          <a:prstGeom prst="rect">
            <a:avLst/>
          </a:prstGeom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id="{BFEC9F7A-FF20-4F0E-BC0E-F302C3B9B720}"/>
              </a:ext>
            </a:extLst>
          </p:cNvPr>
          <p:cNvSpPr/>
          <p:nvPr/>
        </p:nvSpPr>
        <p:spPr>
          <a:xfrm>
            <a:off x="6744073" y="-23309"/>
            <a:ext cx="5447928" cy="9261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DBF4003A-D302-498E-A919-857BAAE260E4}"/>
              </a:ext>
            </a:extLst>
          </p:cNvPr>
          <p:cNvSpPr/>
          <p:nvPr/>
        </p:nvSpPr>
        <p:spPr>
          <a:xfrm>
            <a:off x="11470511" y="4791919"/>
            <a:ext cx="721489" cy="20660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648238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標題 4">
                <a:extLst>
                  <a:ext uri="{FF2B5EF4-FFF2-40B4-BE49-F238E27FC236}">
                    <a16:creationId xmlns:a16="http://schemas.microsoft.com/office/drawing/2014/main" id="{44CFDB1D-F038-4F4C-911C-F7B488CE70F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468292" y="1055940"/>
                <a:ext cx="11100310" cy="3752061"/>
              </a:xfrm>
            </p:spPr>
            <p:txBody>
              <a:bodyPr/>
              <a:lstStyle/>
              <a:p>
                <a:r>
                  <a:rPr lang="zh-TW" altLang="en-US" dirty="0">
                    <a:solidFill>
                      <a:schemeClr val="tx1"/>
                    </a:solidFill>
                  </a:rPr>
                  <a:t>求出下列各比的比值：</a:t>
                </a:r>
                <a:br>
                  <a:rPr lang="zh-TW" altLang="en-US" dirty="0">
                    <a:solidFill>
                      <a:schemeClr val="tx1"/>
                    </a:solidFill>
                  </a:rPr>
                </a:br>
                <a:r>
                  <a:rPr lang="en-US" altLang="zh-TW" dirty="0">
                    <a:solidFill>
                      <a:schemeClr val="tx1"/>
                    </a:solidFill>
                  </a:rPr>
                  <a:t>(1)</a:t>
                </a:r>
                <a:r>
                  <a:rPr lang="zh-CN" alt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CN" dirty="0">
                    <a:solidFill>
                      <a:schemeClr val="tx1"/>
                    </a:solidFill>
                  </a:rPr>
                  <a:t>(</a:t>
                </a:r>
                <a:r>
                  <a:rPr lang="zh-CN" altLang="en-US" dirty="0">
                    <a:solidFill>
                      <a:schemeClr val="tx1"/>
                    </a:solidFill>
                    <a:latin typeface="新細明體" panose="02020500000000000000" pitchFamily="18" charset="-120"/>
                    <a:ea typeface="新細明體" panose="02020500000000000000" pitchFamily="18" charset="-120"/>
                  </a:rPr>
                  <a:t>－</a:t>
                </a:r>
                <a:r>
                  <a:rPr lang="en-US" altLang="zh-CN" dirty="0">
                    <a:solidFill>
                      <a:schemeClr val="tx1"/>
                    </a:solidFill>
                  </a:rPr>
                  <a:t>6 )</a:t>
                </a:r>
                <a:r>
                  <a:rPr lang="zh-CN" altLang="en-US" dirty="0">
                    <a:solidFill>
                      <a:schemeClr val="tx1"/>
                    </a:solidFill>
                  </a:rPr>
                  <a:t>：</a:t>
                </a:r>
                <a:r>
                  <a:rPr lang="en-US" altLang="zh-CN" dirty="0">
                    <a:solidFill>
                      <a:schemeClr val="tx1"/>
                    </a:solidFill>
                  </a:rPr>
                  <a:t>(</a:t>
                </a:r>
                <a:r>
                  <a:rPr lang="zh-CN" altLang="en-US" dirty="0">
                    <a:solidFill>
                      <a:schemeClr val="tx1"/>
                    </a:solidFill>
                    <a:latin typeface="新細明體" panose="02020500000000000000" pitchFamily="18" charset="-120"/>
                    <a:ea typeface="新細明體" panose="02020500000000000000" pitchFamily="18" charset="-120"/>
                  </a:rPr>
                  <a:t>－</a:t>
                </a:r>
                <a:r>
                  <a:rPr lang="en-US" altLang="zh-CN" dirty="0">
                    <a:solidFill>
                      <a:schemeClr val="tx1"/>
                    </a:solidFill>
                  </a:rPr>
                  <a:t>14 ) </a:t>
                </a:r>
                <a:r>
                  <a:rPr lang="zh-TW" altLang="en-US" dirty="0">
                    <a:solidFill>
                      <a:schemeClr val="tx1"/>
                    </a:solidFill>
                  </a:rPr>
                  <a:t>                   </a:t>
                </a:r>
                <a:r>
                  <a:rPr lang="en-US" altLang="zh-TW" dirty="0"/>
                  <a:t>(2)</a:t>
                </a:r>
                <a:r>
                  <a:rPr lang="zh-CN" alt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dirty="0"/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TW" dirty="0"/>
                          <m:t> </m:t>
                        </m:r>
                        <m:r>
                          <m:rPr>
                            <m:nor/>
                          </m:rPr>
                          <a:rPr lang="en-US" altLang="zh-CN" dirty="0"/>
                          <m:t>3 </m:t>
                        </m:r>
                      </m:den>
                    </m:f>
                  </m:oMath>
                </a14:m>
                <a:r>
                  <a:rPr lang="zh-CN" altLang="en-US" dirty="0"/>
                  <a:t>：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dirty="0"/>
                          <m:t>6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TW" dirty="0"/>
                          <m:t> </m:t>
                        </m:r>
                        <m:r>
                          <m:rPr>
                            <m:nor/>
                          </m:rPr>
                          <a:rPr lang="en-US" altLang="zh-CN" dirty="0"/>
                          <m:t>5 </m:t>
                        </m:r>
                      </m:den>
                    </m:f>
                    <m:r>
                      <a:rPr lang="en-US" altLang="zh-TW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br>
                  <a:rPr lang="en-US" altLang="zh-CN" dirty="0">
                    <a:solidFill>
                      <a:schemeClr val="tx1"/>
                    </a:solidFill>
                  </a:rPr>
                </a:br>
                <a:r>
                  <a:rPr lang="en-US" altLang="zh-CN" dirty="0">
                    <a:solidFill>
                      <a:schemeClr val="tx1"/>
                    </a:solidFill>
                  </a:rPr>
                  <a:t>  </a:t>
                </a:r>
                <a:br>
                  <a:rPr lang="en-US" altLang="zh-CN" dirty="0">
                    <a:solidFill>
                      <a:schemeClr val="tx1"/>
                    </a:solidFill>
                  </a:rPr>
                </a:br>
                <a:br>
                  <a:rPr lang="en-US" altLang="zh-CN" dirty="0"/>
                </a:br>
                <a:br>
                  <a:rPr lang="en-US" altLang="zh-CN" dirty="0"/>
                </a:br>
                <a:br>
                  <a:rPr lang="en-US" altLang="zh-TW" dirty="0"/>
                </a:br>
                <a:r>
                  <a:rPr lang="en-US" altLang="zh-TW" dirty="0">
                    <a:solidFill>
                      <a:schemeClr val="tx1"/>
                    </a:solidFill>
                  </a:rPr>
                  <a:t>(3)</a:t>
                </a:r>
                <a:r>
                  <a:rPr lang="zh-CN" alt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CN" dirty="0">
                    <a:solidFill>
                      <a:schemeClr val="tx1"/>
                    </a:solidFill>
                  </a:rPr>
                  <a:t>40</a:t>
                </a:r>
                <a:r>
                  <a:rPr lang="zh-CN" altLang="en-US" dirty="0">
                    <a:solidFill>
                      <a:schemeClr val="tx1"/>
                    </a:solidFill>
                  </a:rPr>
                  <a:t>：</a:t>
                </a:r>
                <a:r>
                  <a:rPr lang="en-US" altLang="zh-CN" dirty="0">
                    <a:solidFill>
                      <a:schemeClr val="tx1"/>
                    </a:solidFill>
                  </a:rPr>
                  <a:t>4 </a:t>
                </a:r>
              </a:p>
            </p:txBody>
          </p:sp>
        </mc:Choice>
        <mc:Fallback xmlns="">
          <p:sp>
            <p:nvSpPr>
              <p:cNvPr id="5" name="標題 4">
                <a:extLst>
                  <a:ext uri="{FF2B5EF4-FFF2-40B4-BE49-F238E27FC236}">
                    <a16:creationId xmlns:a16="http://schemas.microsoft.com/office/drawing/2014/main" id="{44CFDB1D-F038-4F4C-911C-F7B488CE70F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68292" y="1055940"/>
                <a:ext cx="11100310" cy="3752061"/>
              </a:xfrm>
              <a:blipFill>
                <a:blip r:embed="rId2"/>
                <a:stretch>
                  <a:fillRect l="-1428" t="-2273" b="-649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文字版面配置區 5">
            <a:extLst>
              <a:ext uri="{FF2B5EF4-FFF2-40B4-BE49-F238E27FC236}">
                <a16:creationId xmlns:a16="http://schemas.microsoft.com/office/drawing/2014/main" id="{CE8AB74A-B980-4A3A-BA97-26AE942593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TW" dirty="0"/>
              <a:t>84</a:t>
            </a:r>
            <a:endParaRPr lang="zh-TW" altLang="en-US" dirty="0"/>
          </a:p>
        </p:txBody>
      </p:sp>
      <p:pic>
        <p:nvPicPr>
          <p:cNvPr id="7" name="圖片 6" descr="poButton">
            <a:extLst>
              <a:ext uri="{FF2B5EF4-FFF2-40B4-BE49-F238E27FC236}">
                <a16:creationId xmlns:a16="http://schemas.microsoft.com/office/drawing/2014/main" id="{0999F5A1-EB6E-4E45-AD1B-660746CE74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0400" y="4907634"/>
            <a:ext cx="432817" cy="432817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6BC4A9A7-7D5C-4A95-99ED-AA49FFCD4D7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9410" y="2636912"/>
            <a:ext cx="433535" cy="432000"/>
          </a:xfrm>
          <a:prstGeom prst="rect">
            <a:avLst/>
          </a:prstGeom>
        </p:spPr>
      </p:pic>
      <p:pic>
        <p:nvPicPr>
          <p:cNvPr id="14" name="圖片 13">
            <a:extLst>
              <a:ext uri="{FF2B5EF4-FFF2-40B4-BE49-F238E27FC236}">
                <a16:creationId xmlns:a16="http://schemas.microsoft.com/office/drawing/2014/main" id="{60710CE7-263A-40F5-AED3-5CB3A21FB67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16354" y="2585427"/>
            <a:ext cx="433535" cy="432000"/>
          </a:xfrm>
          <a:prstGeom prst="rect">
            <a:avLst/>
          </a:prstGeom>
        </p:spPr>
      </p:pic>
      <p:pic>
        <p:nvPicPr>
          <p:cNvPr id="15" name="圖片 14">
            <a:extLst>
              <a:ext uri="{FF2B5EF4-FFF2-40B4-BE49-F238E27FC236}">
                <a16:creationId xmlns:a16="http://schemas.microsoft.com/office/drawing/2014/main" id="{14C52453-BFD9-43AB-9EB5-A493103A7A2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3390" y="4939060"/>
            <a:ext cx="433535" cy="432000"/>
          </a:xfrm>
          <a:prstGeom prst="rect">
            <a:avLst/>
          </a:prstGeom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id="{55CE15DE-3C35-414F-85BB-D203F41B0275}"/>
              </a:ext>
            </a:extLst>
          </p:cNvPr>
          <p:cNvSpPr/>
          <p:nvPr/>
        </p:nvSpPr>
        <p:spPr>
          <a:xfrm>
            <a:off x="6744073" y="-23309"/>
            <a:ext cx="5447928" cy="9261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AF15165F-AD1E-43B5-8BA9-356E41F01BB2}"/>
              </a:ext>
            </a:extLst>
          </p:cNvPr>
          <p:cNvSpPr/>
          <p:nvPr/>
        </p:nvSpPr>
        <p:spPr>
          <a:xfrm>
            <a:off x="11470511" y="4791919"/>
            <a:ext cx="721489" cy="20660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474102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標題 4">
                <a:extLst>
                  <a:ext uri="{FF2B5EF4-FFF2-40B4-BE49-F238E27FC236}">
                    <a16:creationId xmlns:a16="http://schemas.microsoft.com/office/drawing/2014/main" id="{44CFDB1D-F038-4F4C-911C-F7B488CE70F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468292" y="1055940"/>
                <a:ext cx="11100310" cy="3752061"/>
              </a:xfrm>
            </p:spPr>
            <p:txBody>
              <a:bodyPr/>
              <a:lstStyle/>
              <a:p>
                <a:r>
                  <a:rPr lang="zh-TW" altLang="en-US" dirty="0">
                    <a:solidFill>
                      <a:schemeClr val="tx1"/>
                    </a:solidFill>
                  </a:rPr>
                  <a:t>求出下列各比的比值：</a:t>
                </a:r>
                <a:br>
                  <a:rPr lang="zh-TW" altLang="en-US" dirty="0">
                    <a:solidFill>
                      <a:schemeClr val="tx1"/>
                    </a:solidFill>
                  </a:rPr>
                </a:br>
                <a:r>
                  <a:rPr lang="en-US" altLang="zh-TW" dirty="0">
                    <a:solidFill>
                      <a:schemeClr val="tx1"/>
                    </a:solidFill>
                  </a:rPr>
                  <a:t>(1)</a:t>
                </a:r>
                <a:r>
                  <a:rPr lang="zh-CN" alt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CN" dirty="0">
                    <a:solidFill>
                      <a:schemeClr val="tx1"/>
                    </a:solidFill>
                  </a:rPr>
                  <a:t>(</a:t>
                </a:r>
                <a:r>
                  <a:rPr lang="zh-CN" altLang="en-US" dirty="0">
                    <a:solidFill>
                      <a:schemeClr val="tx1"/>
                    </a:solidFill>
                    <a:latin typeface="新細明體" panose="02020500000000000000" pitchFamily="18" charset="-120"/>
                    <a:ea typeface="新細明體" panose="02020500000000000000" pitchFamily="18" charset="-120"/>
                  </a:rPr>
                  <a:t>－</a:t>
                </a:r>
                <a:r>
                  <a:rPr lang="en-US" altLang="zh-CN" dirty="0">
                    <a:solidFill>
                      <a:schemeClr val="tx1"/>
                    </a:solidFill>
                  </a:rPr>
                  <a:t>6 )</a:t>
                </a:r>
                <a:r>
                  <a:rPr lang="zh-CN" altLang="en-US" dirty="0">
                    <a:solidFill>
                      <a:schemeClr val="tx1"/>
                    </a:solidFill>
                  </a:rPr>
                  <a:t>：</a:t>
                </a:r>
                <a:r>
                  <a:rPr lang="en-US" altLang="zh-CN" dirty="0">
                    <a:solidFill>
                      <a:schemeClr val="tx1"/>
                    </a:solidFill>
                  </a:rPr>
                  <a:t>(</a:t>
                </a:r>
                <a:r>
                  <a:rPr lang="zh-CN" altLang="en-US" dirty="0">
                    <a:solidFill>
                      <a:schemeClr val="tx1"/>
                    </a:solidFill>
                    <a:latin typeface="新細明體" panose="02020500000000000000" pitchFamily="18" charset="-120"/>
                    <a:ea typeface="新細明體" panose="02020500000000000000" pitchFamily="18" charset="-120"/>
                  </a:rPr>
                  <a:t>－</a:t>
                </a:r>
                <a:r>
                  <a:rPr lang="en-US" altLang="zh-CN" dirty="0">
                    <a:solidFill>
                      <a:schemeClr val="tx1"/>
                    </a:solidFill>
                  </a:rPr>
                  <a:t>14 ) </a:t>
                </a:r>
                <a:r>
                  <a:rPr lang="zh-TW" altLang="en-US" dirty="0">
                    <a:solidFill>
                      <a:schemeClr val="tx1"/>
                    </a:solidFill>
                  </a:rPr>
                  <a:t>                   </a:t>
                </a:r>
                <a:r>
                  <a:rPr lang="en-US" altLang="zh-TW" dirty="0"/>
                  <a:t>(2)</a:t>
                </a:r>
                <a:r>
                  <a:rPr lang="zh-CN" alt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dirty="0"/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TW" dirty="0"/>
                          <m:t> </m:t>
                        </m:r>
                        <m:r>
                          <m:rPr>
                            <m:nor/>
                          </m:rPr>
                          <a:rPr lang="en-US" altLang="zh-CN" dirty="0"/>
                          <m:t>3 </m:t>
                        </m:r>
                      </m:den>
                    </m:f>
                  </m:oMath>
                </a14:m>
                <a:r>
                  <a:rPr lang="zh-CN" altLang="en-US" dirty="0"/>
                  <a:t>：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dirty="0"/>
                          <m:t>6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TW" dirty="0"/>
                          <m:t> </m:t>
                        </m:r>
                        <m:r>
                          <m:rPr>
                            <m:nor/>
                          </m:rPr>
                          <a:rPr lang="en-US" altLang="zh-CN" dirty="0"/>
                          <m:t>5 </m:t>
                        </m:r>
                      </m:den>
                    </m:f>
                    <m:r>
                      <a:rPr lang="en-US" altLang="zh-TW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br>
                  <a:rPr lang="en-US" altLang="zh-CN" dirty="0">
                    <a:solidFill>
                      <a:schemeClr val="tx1"/>
                    </a:solidFill>
                  </a:rPr>
                </a:br>
                <a:r>
                  <a:rPr lang="en-US" altLang="zh-CN" dirty="0">
                    <a:solidFill>
                      <a:schemeClr val="tx1"/>
                    </a:solidFill>
                  </a:rPr>
                  <a:t>  </a:t>
                </a:r>
                <a:br>
                  <a:rPr lang="en-US" altLang="zh-CN" dirty="0">
                    <a:solidFill>
                      <a:schemeClr val="tx1"/>
                    </a:solidFill>
                  </a:rPr>
                </a:br>
                <a:br>
                  <a:rPr lang="en-US" altLang="zh-CN" dirty="0"/>
                </a:br>
                <a:br>
                  <a:rPr lang="en-US" altLang="zh-CN" dirty="0"/>
                </a:br>
                <a:br>
                  <a:rPr lang="en-US" altLang="zh-TW" dirty="0"/>
                </a:br>
                <a:r>
                  <a:rPr lang="en-US" altLang="zh-TW" dirty="0">
                    <a:solidFill>
                      <a:schemeClr val="tx1"/>
                    </a:solidFill>
                  </a:rPr>
                  <a:t>(3)</a:t>
                </a:r>
                <a:r>
                  <a:rPr lang="zh-CN" alt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CN" dirty="0">
                    <a:solidFill>
                      <a:schemeClr val="tx1"/>
                    </a:solidFill>
                  </a:rPr>
                  <a:t>40</a:t>
                </a:r>
                <a:r>
                  <a:rPr lang="zh-CN" altLang="en-US" dirty="0">
                    <a:solidFill>
                      <a:schemeClr val="tx1"/>
                    </a:solidFill>
                  </a:rPr>
                  <a:t>：</a:t>
                </a:r>
                <a:r>
                  <a:rPr lang="en-US" altLang="zh-CN" dirty="0">
                    <a:solidFill>
                      <a:schemeClr val="tx1"/>
                    </a:solidFill>
                  </a:rPr>
                  <a:t>4 </a:t>
                </a:r>
              </a:p>
            </p:txBody>
          </p:sp>
        </mc:Choice>
        <mc:Fallback xmlns="">
          <p:sp>
            <p:nvSpPr>
              <p:cNvPr id="5" name="標題 4">
                <a:extLst>
                  <a:ext uri="{FF2B5EF4-FFF2-40B4-BE49-F238E27FC236}">
                    <a16:creationId xmlns:a16="http://schemas.microsoft.com/office/drawing/2014/main" id="{44CFDB1D-F038-4F4C-911C-F7B488CE70F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68292" y="1055940"/>
                <a:ext cx="11100310" cy="3752061"/>
              </a:xfrm>
              <a:blipFill>
                <a:blip r:embed="rId2"/>
                <a:stretch>
                  <a:fillRect l="-1428" t="-2273" b="-649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文字版面配置區 5">
            <a:extLst>
              <a:ext uri="{FF2B5EF4-FFF2-40B4-BE49-F238E27FC236}">
                <a16:creationId xmlns:a16="http://schemas.microsoft.com/office/drawing/2014/main" id="{CE8AB74A-B980-4A3A-BA97-26AE942593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TW" dirty="0"/>
              <a:t>84</a:t>
            </a:r>
            <a:endParaRPr lang="zh-TW" altLang="en-US" dirty="0"/>
          </a:p>
        </p:txBody>
      </p:sp>
      <p:pic>
        <p:nvPicPr>
          <p:cNvPr id="7" name="圖片 6" descr="poButton">
            <a:extLst>
              <a:ext uri="{FF2B5EF4-FFF2-40B4-BE49-F238E27FC236}">
                <a16:creationId xmlns:a16="http://schemas.microsoft.com/office/drawing/2014/main" id="{0999F5A1-EB6E-4E45-AD1B-660746CE74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0400" y="4907634"/>
            <a:ext cx="432817" cy="432817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6BC4A9A7-7D5C-4A95-99ED-AA49FFCD4D7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9410" y="2636912"/>
            <a:ext cx="433535" cy="432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B9EDA76F-DBE1-4040-A2DD-27414CC17F9B}"/>
                  </a:ext>
                </a:extLst>
              </p:cNvPr>
              <p:cNvSpPr/>
              <p:nvPr/>
            </p:nvSpPr>
            <p:spPr>
              <a:xfrm>
                <a:off x="910612" y="3241005"/>
                <a:ext cx="2530216" cy="8822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TW" alt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＝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zh-TW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zh-CN" altLang="en-US" sz="3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新細明體" panose="02020500000000000000" pitchFamily="18" charset="-120"/>
                            <a:ea typeface="新細明體" panose="02020500000000000000" pitchFamily="18" charset="-120"/>
                            <a:cs typeface="+mn-cs"/>
                          </a:rPr>
                          <m:t>－</m:t>
                        </m:r>
                        <m:r>
                          <m:rPr>
                            <m:nor/>
                          </m:rPr>
                          <a:rPr kumimoji="0" lang="en-US" altLang="zh-TW" sz="3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6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zh-CN" altLang="en-US" sz="3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新細明體" panose="02020500000000000000" pitchFamily="18" charset="-120"/>
                            <a:ea typeface="新細明體" panose="02020500000000000000" pitchFamily="18" charset="-120"/>
                            <a:cs typeface="+mn-cs"/>
                          </a:rPr>
                          <m:t>－</m:t>
                        </m:r>
                        <m:r>
                          <m:rPr>
                            <m:nor/>
                          </m:rPr>
                          <a:rPr kumimoji="0" lang="en-US" altLang="zh-TW" sz="3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14 </m:t>
                        </m:r>
                      </m:den>
                    </m:f>
                  </m:oMath>
                </a14:m>
                <a:r>
                  <a:rPr kumimoji="0" lang="zh-TW" alt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＝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zh-TW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altLang="zh-TW" sz="3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altLang="zh-TW" sz="3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 7 </m:t>
                        </m:r>
                      </m:den>
                    </m:f>
                  </m:oMath>
                </a14:m>
                <a:r>
                  <a:rPr kumimoji="0" lang="en-US" altLang="zh-TW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B9EDA76F-DBE1-4040-A2DD-27414CC17F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612" y="3241005"/>
                <a:ext cx="2530216" cy="882229"/>
              </a:xfrm>
              <a:prstGeom prst="rect">
                <a:avLst/>
              </a:prstGeom>
              <a:blipFill>
                <a:blip r:embed="rId5"/>
                <a:stretch>
                  <a:fillRect l="-6024" b="-902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圖片 10">
            <a:extLst>
              <a:ext uri="{FF2B5EF4-FFF2-40B4-BE49-F238E27FC236}">
                <a16:creationId xmlns:a16="http://schemas.microsoft.com/office/drawing/2014/main" id="{F328343B-955C-4C51-989F-0109CD916B8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566" y="5083039"/>
            <a:ext cx="280417" cy="33832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906B5B34-D4DE-4906-AA48-74D45362625D}"/>
                  </a:ext>
                </a:extLst>
              </p:cNvPr>
              <p:cNvSpPr/>
              <p:nvPr/>
            </p:nvSpPr>
            <p:spPr>
              <a:xfrm>
                <a:off x="6096000" y="2377367"/>
                <a:ext cx="3006217" cy="8822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TW" alt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＝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zh-TW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zh-TW" alt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0" lang="en-US" altLang="zh-TW" sz="3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a:rPr kumimoji="0" lang="zh-TW" altLang="en-US" sz="32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altLang="zh-TW" sz="3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kumimoji="0" lang="en-US" altLang="zh-TW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÷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zh-TW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altLang="zh-TW" sz="32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新細明體" panose="02020500000000000000" pitchFamily="18" charset="-120"/>
                            <a:cs typeface="+mn-cs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0" lang="en-US" altLang="zh-TW" sz="3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6</m:t>
                        </m:r>
                        <m:r>
                          <m:rPr>
                            <m:nor/>
                          </m:rPr>
                          <a:rPr kumimoji="0" lang="en-US" altLang="zh-TW" sz="32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a:rPr kumimoji="0" lang="en-US" altLang="zh-TW" sz="3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0" lang="en-US" altLang="zh-TW" sz="3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5</m:t>
                        </m:r>
                        <m:r>
                          <m:rPr>
                            <m:nor/>
                          </m:rPr>
                          <a:rPr kumimoji="0" lang="en-US" altLang="zh-TW" sz="32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kumimoji="0" lang="zh-TW" alt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＝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zh-TW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altLang="zh-TW" sz="3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10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altLang="zh-TW" sz="3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 9 </m:t>
                        </m:r>
                      </m:den>
                    </m:f>
                  </m:oMath>
                </a14:m>
                <a:endParaRPr kumimoji="0" lang="en-US" altLang="zh-TW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906B5B34-D4DE-4906-AA48-74D4536262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2377367"/>
                <a:ext cx="3006217" cy="882293"/>
              </a:xfrm>
              <a:prstGeom prst="rect">
                <a:avLst/>
              </a:prstGeom>
              <a:blipFill>
                <a:blip r:embed="rId7"/>
                <a:stretch>
                  <a:fillRect l="-5071" b="-827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矩形 12">
            <a:extLst>
              <a:ext uri="{FF2B5EF4-FFF2-40B4-BE49-F238E27FC236}">
                <a16:creationId xmlns:a16="http://schemas.microsoft.com/office/drawing/2014/main" id="{7A67762A-5861-4AC7-8E1A-5F8118F9FC48}"/>
              </a:ext>
            </a:extLst>
          </p:cNvPr>
          <p:cNvSpPr/>
          <p:nvPr/>
        </p:nvSpPr>
        <p:spPr>
          <a:xfrm>
            <a:off x="1103072" y="4869160"/>
            <a:ext cx="21452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40÷4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＝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10</a:t>
            </a:r>
          </a:p>
        </p:txBody>
      </p:sp>
      <p:pic>
        <p:nvPicPr>
          <p:cNvPr id="14" name="圖片 13">
            <a:extLst>
              <a:ext uri="{FF2B5EF4-FFF2-40B4-BE49-F238E27FC236}">
                <a16:creationId xmlns:a16="http://schemas.microsoft.com/office/drawing/2014/main" id="{60710CE7-263A-40F5-AED3-5CB3A21FB67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16354" y="2585427"/>
            <a:ext cx="433535" cy="432000"/>
          </a:xfrm>
          <a:prstGeom prst="rect">
            <a:avLst/>
          </a:prstGeom>
        </p:spPr>
      </p:pic>
      <p:pic>
        <p:nvPicPr>
          <p:cNvPr id="15" name="圖片 14">
            <a:extLst>
              <a:ext uri="{FF2B5EF4-FFF2-40B4-BE49-F238E27FC236}">
                <a16:creationId xmlns:a16="http://schemas.microsoft.com/office/drawing/2014/main" id="{14C52453-BFD9-43AB-9EB5-A493103A7A2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3390" y="4939060"/>
            <a:ext cx="433535" cy="432000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65634B82-C449-48DA-09F4-E854A8DCADC1}"/>
              </a:ext>
            </a:extLst>
          </p:cNvPr>
          <p:cNvSpPr/>
          <p:nvPr/>
        </p:nvSpPr>
        <p:spPr>
          <a:xfrm>
            <a:off x="990243" y="2560523"/>
            <a:ext cx="26676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－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6 )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÷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－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14 )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2887616A-05FC-682C-B980-582FFF616E82}"/>
                  </a:ext>
                </a:extLst>
              </p:cNvPr>
              <p:cNvSpPr/>
              <p:nvPr/>
            </p:nvSpPr>
            <p:spPr>
              <a:xfrm>
                <a:off x="6096000" y="3259660"/>
                <a:ext cx="3006217" cy="8822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TW" alt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＝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zh-TW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zh-TW" alt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0" lang="en-US" altLang="zh-TW" sz="3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a:rPr kumimoji="0" lang="zh-TW" altLang="en-US" sz="32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altLang="zh-TW" sz="3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kumimoji="0" lang="en-US" altLang="zh-TW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zh-TW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altLang="zh-TW" sz="3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altLang="zh-TW" sz="3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 6</m:t>
                        </m:r>
                        <m:r>
                          <a:rPr kumimoji="0" lang="zh-TW" altLang="en-US" sz="32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kumimoji="0" lang="zh-TW" alt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＝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zh-TW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altLang="zh-TW" sz="3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10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altLang="zh-TW" sz="3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 9 </m:t>
                        </m:r>
                      </m:den>
                    </m:f>
                  </m:oMath>
                </a14:m>
                <a:endParaRPr kumimoji="0" lang="en-US" altLang="zh-TW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2887616A-05FC-682C-B980-582FFF616E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3259660"/>
                <a:ext cx="3006217" cy="882293"/>
              </a:xfrm>
              <a:prstGeom prst="rect">
                <a:avLst/>
              </a:prstGeom>
              <a:blipFill>
                <a:blip r:embed="rId8"/>
                <a:stretch>
                  <a:fillRect l="-5071" b="-902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矩形 15">
            <a:extLst>
              <a:ext uri="{FF2B5EF4-FFF2-40B4-BE49-F238E27FC236}">
                <a16:creationId xmlns:a16="http://schemas.microsoft.com/office/drawing/2014/main" id="{32A02105-F647-442D-A053-8A12163280E5}"/>
              </a:ext>
            </a:extLst>
          </p:cNvPr>
          <p:cNvSpPr/>
          <p:nvPr/>
        </p:nvSpPr>
        <p:spPr>
          <a:xfrm>
            <a:off x="6744073" y="-23309"/>
            <a:ext cx="5447928" cy="9261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E26277DC-A1CF-45FD-8F1F-1AD004050E7E}"/>
              </a:ext>
            </a:extLst>
          </p:cNvPr>
          <p:cNvSpPr/>
          <p:nvPr/>
        </p:nvSpPr>
        <p:spPr>
          <a:xfrm>
            <a:off x="11470511" y="4791919"/>
            <a:ext cx="721489" cy="20660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26459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2" grpId="0"/>
      <p:bldP spid="12" grpId="1"/>
      <p:bldP spid="13" grpId="0"/>
      <p:bldP spid="13" grpId="1"/>
      <p:bldP spid="3" grpId="0"/>
      <p:bldP spid="3" grpId="1"/>
      <p:bldP spid="9" grpId="0"/>
      <p:bldP spid="9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版面配置區 6">
            <a:extLst>
              <a:ext uri="{FF2B5EF4-FFF2-40B4-BE49-F238E27FC236}">
                <a16:creationId xmlns:a16="http://schemas.microsoft.com/office/drawing/2014/main" id="{503F1B4B-28A8-4A62-9A67-2608708705C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TW" altLang="en-US" dirty="0"/>
              <a:t>衛生紙的單價比較</a:t>
            </a: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15D56C90-F816-FA2A-D1E2-B2AA059C8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0" i="0" u="none" strike="noStrike" baseline="0" dirty="0">
                <a:solidFill>
                  <a:srgbClr val="211D1E"/>
                </a:solidFill>
              </a:rPr>
              <a:t>有一家抽取式衛生紙的廠商販售</a:t>
            </a:r>
            <a:br>
              <a:rPr lang="en-US" altLang="zh-TW" b="0" i="0" u="none" strike="noStrike" baseline="0" dirty="0">
                <a:solidFill>
                  <a:srgbClr val="211D1E"/>
                </a:solidFill>
              </a:rPr>
            </a:br>
            <a:r>
              <a:rPr lang="zh-TW" altLang="en-US" b="0" i="0" u="none" strike="noStrike" baseline="0" dirty="0">
                <a:solidFill>
                  <a:srgbClr val="211D1E"/>
                </a:solidFill>
              </a:rPr>
              <a:t>兩種不同包裝的衛生紙，抽數和</a:t>
            </a:r>
            <a:br>
              <a:rPr lang="en-US" altLang="zh-TW" b="0" i="0" u="none" strike="noStrike" baseline="0" dirty="0">
                <a:solidFill>
                  <a:srgbClr val="211D1E"/>
                </a:solidFill>
              </a:rPr>
            </a:br>
            <a:r>
              <a:rPr lang="zh-TW" altLang="en-US" b="0" i="0" u="none" strike="noStrike" baseline="0" dirty="0">
                <a:solidFill>
                  <a:srgbClr val="211D1E"/>
                </a:solidFill>
              </a:rPr>
              <a:t>每包售價如右，假設每種包裝衛</a:t>
            </a:r>
            <a:br>
              <a:rPr lang="en-US" altLang="zh-TW" b="0" i="0" u="none" strike="noStrike" baseline="0" dirty="0">
                <a:solidFill>
                  <a:srgbClr val="211D1E"/>
                </a:solidFill>
              </a:rPr>
            </a:br>
            <a:r>
              <a:rPr lang="zh-TW" altLang="en-US" b="0" i="0" u="none" strike="noStrike" baseline="0" dirty="0">
                <a:solidFill>
                  <a:srgbClr val="211D1E"/>
                </a:solidFill>
              </a:rPr>
              <a:t>生紙的品質、大小一樣，試問哪</a:t>
            </a:r>
            <a:br>
              <a:rPr lang="en-US" altLang="zh-TW" b="0" i="0" u="none" strike="noStrike" baseline="0" dirty="0">
                <a:solidFill>
                  <a:srgbClr val="211D1E"/>
                </a:solidFill>
              </a:rPr>
            </a:br>
            <a:r>
              <a:rPr lang="zh-TW" altLang="en-US" b="0" i="0" u="none" strike="noStrike" baseline="0" dirty="0">
                <a:solidFill>
                  <a:srgbClr val="211D1E"/>
                </a:solidFill>
              </a:rPr>
              <a:t>種包裝衛生紙比較划算？</a:t>
            </a:r>
            <a:endParaRPr lang="zh-TW" altLang="en-US" dirty="0"/>
          </a:p>
        </p:txBody>
      </p:sp>
      <p:sp>
        <p:nvSpPr>
          <p:cNvPr id="6" name="文字版面配置區 5">
            <a:extLst>
              <a:ext uri="{FF2B5EF4-FFF2-40B4-BE49-F238E27FC236}">
                <a16:creationId xmlns:a16="http://schemas.microsoft.com/office/drawing/2014/main" id="{A3C53E2C-BDAB-446A-BE7A-BD5D664B3F5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TW" dirty="0"/>
              <a:t>84</a:t>
            </a:r>
            <a:endParaRPr lang="zh-TW" altLang="en-US" dirty="0"/>
          </a:p>
        </p:txBody>
      </p:sp>
      <p:pic>
        <p:nvPicPr>
          <p:cNvPr id="8" name="圖片 7" descr="poButton">
            <a:extLst>
              <a:ext uri="{FF2B5EF4-FFF2-40B4-BE49-F238E27FC236}">
                <a16:creationId xmlns:a16="http://schemas.microsoft.com/office/drawing/2014/main" id="{D4410DBC-FEE9-47F8-85DF-3FE17A8304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0400" y="4907634"/>
            <a:ext cx="432817" cy="432817"/>
          </a:xfrm>
          <a:prstGeom prst="rect">
            <a:avLst/>
          </a:prstGeom>
        </p:spPr>
      </p:pic>
      <p:graphicFrame>
        <p:nvGraphicFramePr>
          <p:cNvPr id="9" name="表格 2">
            <a:extLst>
              <a:ext uri="{FF2B5EF4-FFF2-40B4-BE49-F238E27FC236}">
                <a16:creationId xmlns:a16="http://schemas.microsoft.com/office/drawing/2014/main" id="{D4F4E0DE-1C13-46D2-B62B-815C0073245B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571696" y="1628800"/>
          <a:ext cx="4943871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1530">
                  <a:extLst>
                    <a:ext uri="{9D8B030D-6E8A-4147-A177-3AD203B41FA5}">
                      <a16:colId xmlns:a16="http://schemas.microsoft.com/office/drawing/2014/main" val="1237201064"/>
                    </a:ext>
                  </a:extLst>
                </a:gridCol>
                <a:gridCol w="914384">
                  <a:extLst>
                    <a:ext uri="{9D8B030D-6E8A-4147-A177-3AD203B41FA5}">
                      <a16:colId xmlns:a16="http://schemas.microsoft.com/office/drawing/2014/main" val="857704722"/>
                    </a:ext>
                  </a:extLst>
                </a:gridCol>
                <a:gridCol w="1647957">
                  <a:extLst>
                    <a:ext uri="{9D8B030D-6E8A-4147-A177-3AD203B41FA5}">
                      <a16:colId xmlns:a16="http://schemas.microsoft.com/office/drawing/2014/main" val="13470053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TW" alt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7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0" i="0" u="none" strike="noStrike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抽數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0" i="0" u="none" strike="noStrike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每包售價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12294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0" i="0" u="none" strike="noStrike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小包裝衛生紙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7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b="0" i="0" u="none" strike="noStrike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140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b="0" i="0" u="none" strike="noStrike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18</a:t>
                      </a:r>
                      <a:r>
                        <a:rPr lang="zh-TW" altLang="en-US" sz="2800" b="0" i="0" u="none" strike="noStrike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元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45416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0" i="0" u="none" strike="noStrike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大包裝衛生紙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7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b="0" i="0" u="none" strike="noStrike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240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b="0" i="0" u="none" strike="noStrike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28</a:t>
                      </a:r>
                      <a:r>
                        <a:rPr lang="zh-TW" altLang="en-US" sz="2800" b="0" i="0" u="none" strike="noStrike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元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5744397"/>
                  </a:ext>
                </a:extLst>
              </a:tr>
            </a:tbl>
          </a:graphicData>
        </a:graphic>
      </p:graphicFrame>
      <p:pic>
        <p:nvPicPr>
          <p:cNvPr id="14" name="圖片 13">
            <a:extLst>
              <a:ext uri="{FF2B5EF4-FFF2-40B4-BE49-F238E27FC236}">
                <a16:creationId xmlns:a16="http://schemas.microsoft.com/office/drawing/2014/main" id="{2456BB19-FE54-498A-8C5F-0AA83C84C9E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EFF8F3"/>
              </a:clrFrom>
              <a:clrTo>
                <a:srgbClr val="EFF8F3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20337" y="3348691"/>
            <a:ext cx="2448266" cy="1753274"/>
          </a:xfrm>
          <a:prstGeom prst="rect">
            <a:avLst/>
          </a:prstGeom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id="{A4420CDC-C098-4C61-8412-173F70FCBB68}"/>
              </a:ext>
            </a:extLst>
          </p:cNvPr>
          <p:cNvSpPr/>
          <p:nvPr/>
        </p:nvSpPr>
        <p:spPr>
          <a:xfrm>
            <a:off x="6744073" y="11417"/>
            <a:ext cx="5447928" cy="4939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1714AB7B-86D0-4AF5-B010-8A1EE5B27C48}"/>
              </a:ext>
            </a:extLst>
          </p:cNvPr>
          <p:cNvSpPr/>
          <p:nvPr/>
        </p:nvSpPr>
        <p:spPr>
          <a:xfrm>
            <a:off x="11470511" y="4907634"/>
            <a:ext cx="721489" cy="1938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858940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版面配置區 6">
            <a:extLst>
              <a:ext uri="{FF2B5EF4-FFF2-40B4-BE49-F238E27FC236}">
                <a16:creationId xmlns:a16="http://schemas.microsoft.com/office/drawing/2014/main" id="{51A55535-B09E-49A6-BF38-3D306855AB8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9164" y="764705"/>
            <a:ext cx="10649437" cy="576163"/>
          </a:xfrm>
        </p:spPr>
        <p:txBody>
          <a:bodyPr/>
          <a:lstStyle/>
          <a:p>
            <a:r>
              <a:rPr lang="zh-TW" altLang="en-US" i="0" u="none" strike="noStrike" baseline="0" dirty="0">
                <a:solidFill>
                  <a:srgbClr val="A3218E"/>
                </a:solidFill>
                <a:latin typeface="華康粗黑體"/>
              </a:rPr>
              <a:t>相等的比 </a:t>
            </a:r>
            <a:endParaRPr lang="zh-TW" altLang="en-US" dirty="0"/>
          </a:p>
        </p:txBody>
      </p:sp>
      <p:sp>
        <p:nvSpPr>
          <p:cNvPr id="5" name="標題 4">
            <a:extLst>
              <a:ext uri="{FF2B5EF4-FFF2-40B4-BE49-F238E27FC236}">
                <a16:creationId xmlns:a16="http://schemas.microsoft.com/office/drawing/2014/main" id="{7E4705F1-0AD8-434B-A625-3F56147F1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292" y="1484784"/>
            <a:ext cx="11100310" cy="5184576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zh-TW" altLang="en-US" sz="3000" dirty="0">
                <a:solidFill>
                  <a:srgbClr val="000000"/>
                </a:solidFill>
              </a:rPr>
              <a:t>以下是某兩位同學在某次籃球比賽的數據，他們之中誰投籃比較準呢？</a:t>
            </a:r>
            <a:br>
              <a:rPr lang="en-US" altLang="zh-TW" sz="3000" dirty="0">
                <a:solidFill>
                  <a:srgbClr val="000000"/>
                </a:solidFill>
              </a:rPr>
            </a:br>
            <a:br>
              <a:rPr lang="en-US" altLang="zh-TW" sz="3000" dirty="0">
                <a:solidFill>
                  <a:srgbClr val="000000"/>
                </a:solidFill>
              </a:rPr>
            </a:br>
            <a:br>
              <a:rPr lang="en-US" altLang="zh-TW" sz="3000" dirty="0">
                <a:solidFill>
                  <a:srgbClr val="000000"/>
                </a:solidFill>
              </a:rPr>
            </a:br>
            <a:br>
              <a:rPr lang="en-US" altLang="zh-TW" sz="3000" dirty="0">
                <a:solidFill>
                  <a:srgbClr val="000000"/>
                </a:solidFill>
              </a:rPr>
            </a:br>
            <a:endParaRPr lang="zh-TW" altLang="en-US" sz="3000" dirty="0"/>
          </a:p>
        </p:txBody>
      </p:sp>
      <p:sp>
        <p:nvSpPr>
          <p:cNvPr id="6" name="文字版面配置區 5">
            <a:extLst>
              <a:ext uri="{FF2B5EF4-FFF2-40B4-BE49-F238E27FC236}">
                <a16:creationId xmlns:a16="http://schemas.microsoft.com/office/drawing/2014/main" id="{171A9135-5DD4-47E7-B2F9-B725BD47C4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TW" dirty="0"/>
              <a:t>85</a:t>
            </a:r>
          </a:p>
        </p:txBody>
      </p:sp>
      <p:graphicFrame>
        <p:nvGraphicFramePr>
          <p:cNvPr id="8" name="表格 2">
            <a:extLst>
              <a:ext uri="{FF2B5EF4-FFF2-40B4-BE49-F238E27FC236}">
                <a16:creationId xmlns:a16="http://schemas.microsoft.com/office/drawing/2014/main" id="{30D2EB2B-4100-47D7-AF83-02EDC7BEF2C0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268858" y="2306427"/>
          <a:ext cx="5400601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4157">
                  <a:extLst>
                    <a:ext uri="{9D8B030D-6E8A-4147-A177-3AD203B41FA5}">
                      <a16:colId xmlns:a16="http://schemas.microsoft.com/office/drawing/2014/main" val="1237201064"/>
                    </a:ext>
                  </a:extLst>
                </a:gridCol>
                <a:gridCol w="1998222">
                  <a:extLst>
                    <a:ext uri="{9D8B030D-6E8A-4147-A177-3AD203B41FA5}">
                      <a16:colId xmlns:a16="http://schemas.microsoft.com/office/drawing/2014/main" val="857704722"/>
                    </a:ext>
                  </a:extLst>
                </a:gridCol>
                <a:gridCol w="1998222">
                  <a:extLst>
                    <a:ext uri="{9D8B030D-6E8A-4147-A177-3AD203B41FA5}">
                      <a16:colId xmlns:a16="http://schemas.microsoft.com/office/drawing/2014/main" val="13470053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TW" alt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7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0" i="0" u="none" strike="noStrike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命中次數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0" i="0" u="none" strike="noStrike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出手次數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12294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0" i="0" u="none" strike="noStrike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甲同學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7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0" i="0" u="none" strike="noStrike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4</a:t>
                      </a:r>
                      <a:endParaRPr lang="zh-TW" altLang="en-US" sz="2800" b="0" i="0" u="none" strike="noStrike" kern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0" i="0" u="none" strike="noStrike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10</a:t>
                      </a:r>
                      <a:endParaRPr lang="zh-TW" altLang="en-US" sz="2800" b="0" i="0" u="none" strike="noStrike" kern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45416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0" i="0" u="none" strike="noStrike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乙同學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7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0" i="0" u="none" strike="noStrike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8</a:t>
                      </a:r>
                      <a:endParaRPr lang="zh-TW" altLang="en-US" sz="2800" b="0" i="0" u="none" strike="noStrike" kern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0" i="0" u="none" strike="noStrike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20</a:t>
                      </a:r>
                      <a:endParaRPr lang="zh-TW" altLang="en-US" sz="2800" b="0" i="0" u="none" strike="noStrike" kern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5744397"/>
                  </a:ext>
                </a:extLst>
              </a:tr>
            </a:tbl>
          </a:graphicData>
        </a:graphic>
      </p:graphicFrame>
      <p:pic>
        <p:nvPicPr>
          <p:cNvPr id="2" name="圖片 1">
            <a:extLst>
              <a:ext uri="{FF2B5EF4-FFF2-40B4-BE49-F238E27FC236}">
                <a16:creationId xmlns:a16="http://schemas.microsoft.com/office/drawing/2014/main" id="{390F0A2A-DE55-161A-BBB7-AAA4D7BE4A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292" y="885329"/>
            <a:ext cx="450873" cy="374669"/>
          </a:xfrm>
          <a:prstGeom prst="rect">
            <a:avLst/>
          </a:prstGeom>
        </p:spPr>
      </p:pic>
      <p:grpSp>
        <p:nvGrpSpPr>
          <p:cNvPr id="3" name="Group 303 8">
            <a:extLst>
              <a:ext uri="{FF2B5EF4-FFF2-40B4-BE49-F238E27FC236}">
                <a16:creationId xmlns:a16="http://schemas.microsoft.com/office/drawing/2014/main" id="{57044D37-62A0-D81F-5137-89CC0361EF5A}"/>
              </a:ext>
            </a:extLst>
          </p:cNvPr>
          <p:cNvGrpSpPr/>
          <p:nvPr/>
        </p:nvGrpSpPr>
        <p:grpSpPr>
          <a:xfrm>
            <a:off x="7896200" y="2060848"/>
            <a:ext cx="4021783" cy="1738676"/>
            <a:chOff x="4199453" y="4600089"/>
            <a:chExt cx="4021783" cy="1738676"/>
          </a:xfrm>
        </p:grpSpPr>
        <p:sp>
          <p:nvSpPr>
            <p:cNvPr id="4" name="矩形: 圓角 3">
              <a:extLst>
                <a:ext uri="{FF2B5EF4-FFF2-40B4-BE49-F238E27FC236}">
                  <a16:creationId xmlns:a16="http://schemas.microsoft.com/office/drawing/2014/main" id="{16DF366E-166D-0CEE-F635-062EDC756D83}"/>
                </a:ext>
              </a:extLst>
            </p:cNvPr>
            <p:cNvSpPr/>
            <p:nvPr/>
          </p:nvSpPr>
          <p:spPr>
            <a:xfrm>
              <a:off x="4199453" y="4907052"/>
              <a:ext cx="3452677" cy="1431713"/>
            </a:xfrm>
            <a:prstGeom prst="roundRect">
              <a:avLst>
                <a:gd name="adj" fmla="val 9333"/>
              </a:avLst>
            </a:prstGeom>
            <a:solidFill>
              <a:srgbClr val="F6FAEE"/>
            </a:solidFill>
            <a:ln w="57150">
              <a:solidFill>
                <a:srgbClr val="90C4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endParaRPr>
            </a:p>
          </p:txBody>
        </p:sp>
        <p:pic>
          <p:nvPicPr>
            <p:cNvPr id="9" name="圖片 8">
              <a:extLst>
                <a:ext uri="{FF2B5EF4-FFF2-40B4-BE49-F238E27FC236}">
                  <a16:creationId xmlns:a16="http://schemas.microsoft.com/office/drawing/2014/main" id="{15581CDC-AC74-3CAD-C68F-51F5A82856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2020" y="4600089"/>
              <a:ext cx="1229216" cy="1707819"/>
            </a:xfrm>
            <a:prstGeom prst="rect">
              <a:avLst/>
            </a:prstGeom>
          </p:spPr>
        </p:pic>
        <p:sp>
          <p:nvSpPr>
            <p:cNvPr id="10" name="文字方塊 9">
              <a:extLst>
                <a:ext uri="{FF2B5EF4-FFF2-40B4-BE49-F238E27FC236}">
                  <a16:creationId xmlns:a16="http://schemas.microsoft.com/office/drawing/2014/main" id="{5202DF7E-A9DA-C894-9AD4-70BF1A949971}"/>
                </a:ext>
              </a:extLst>
            </p:cNvPr>
            <p:cNvSpPr txBox="1"/>
            <p:nvPr/>
          </p:nvSpPr>
          <p:spPr>
            <a:xfrm>
              <a:off x="4322093" y="4953770"/>
              <a:ext cx="2680586" cy="13849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11D1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投籃命中率為命中次數除以出手次數。 </a:t>
              </a:r>
              <a:endPara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矩形 10">
            <a:extLst>
              <a:ext uri="{FF2B5EF4-FFF2-40B4-BE49-F238E27FC236}">
                <a16:creationId xmlns:a16="http://schemas.microsoft.com/office/drawing/2014/main" id="{1CF9EF90-BD77-4120-9069-0CEF00F6E588}"/>
              </a:ext>
            </a:extLst>
          </p:cNvPr>
          <p:cNvSpPr/>
          <p:nvPr/>
        </p:nvSpPr>
        <p:spPr>
          <a:xfrm>
            <a:off x="6744073" y="-23309"/>
            <a:ext cx="5447928" cy="9261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32F31B0A-796D-454B-9DB1-9942AFB8711B}"/>
              </a:ext>
            </a:extLst>
          </p:cNvPr>
          <p:cNvSpPr/>
          <p:nvPr/>
        </p:nvSpPr>
        <p:spPr>
          <a:xfrm>
            <a:off x="11470511" y="4791919"/>
            <a:ext cx="721489" cy="20660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0590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D710C7F6-1A4E-5E80-9253-F3DEB429D342}"/>
              </a:ext>
            </a:extLst>
          </p:cNvPr>
          <p:cNvSpPr/>
          <p:nvPr/>
        </p:nvSpPr>
        <p:spPr>
          <a:xfrm>
            <a:off x="2375452" y="1659836"/>
            <a:ext cx="8833116" cy="695738"/>
          </a:xfrm>
          <a:prstGeom prst="rect">
            <a:avLst/>
          </a:prstGeom>
          <a:solidFill>
            <a:srgbClr val="FFFC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" name="文字版面配置區 6">
            <a:extLst>
              <a:ext uri="{FF2B5EF4-FFF2-40B4-BE49-F238E27FC236}">
                <a16:creationId xmlns:a16="http://schemas.microsoft.com/office/drawing/2014/main" id="{51A55535-B09E-49A6-BF38-3D306855AB8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9164" y="764705"/>
            <a:ext cx="10649437" cy="576163"/>
          </a:xfrm>
        </p:spPr>
        <p:txBody>
          <a:bodyPr/>
          <a:lstStyle/>
          <a:p>
            <a:r>
              <a:rPr lang="zh-TW" altLang="en-US" i="0" u="none" strike="noStrike" baseline="0" dirty="0">
                <a:solidFill>
                  <a:srgbClr val="A3218E"/>
                </a:solidFill>
                <a:latin typeface="華康粗黑體"/>
              </a:rPr>
              <a:t>相等的比 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標題 4">
                <a:extLst>
                  <a:ext uri="{FF2B5EF4-FFF2-40B4-BE49-F238E27FC236}">
                    <a16:creationId xmlns:a16="http://schemas.microsoft.com/office/drawing/2014/main" id="{7E4705F1-0AD8-434B-A625-3F56147F1CA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468292" y="1484784"/>
                <a:ext cx="11172324" cy="4968552"/>
              </a:xfrm>
            </p:spPr>
            <p:txBody>
              <a:bodyPr/>
              <a:lstStyle/>
              <a:p>
                <a:pPr>
                  <a:lnSpc>
                    <a:spcPct val="120000"/>
                  </a:lnSpc>
                </a:pPr>
                <a:r>
                  <a:rPr lang="zh-TW" altLang="en-US" sz="3000" dirty="0"/>
                  <a:t>一般來說，</a:t>
                </a:r>
                <a:r>
                  <a:rPr lang="en-US" altLang="zh-TW" sz="3000" i="1" dirty="0"/>
                  <a:t>a</a:t>
                </a:r>
                <a:r>
                  <a:rPr lang="zh-TW" altLang="en-US" sz="3000" dirty="0"/>
                  <a:t>：</a:t>
                </a:r>
                <a:r>
                  <a:rPr lang="en-US" altLang="zh-TW" sz="3000" i="1" dirty="0"/>
                  <a:t>b </a:t>
                </a:r>
                <a:r>
                  <a:rPr lang="zh-TW" altLang="en-US" sz="3000" dirty="0"/>
                  <a:t>與 </a:t>
                </a:r>
                <a:r>
                  <a:rPr lang="en-US" altLang="zh-TW" sz="3000" i="1" dirty="0"/>
                  <a:t>c</a:t>
                </a:r>
                <a:r>
                  <a:rPr lang="zh-TW" altLang="en-US" sz="3000" dirty="0"/>
                  <a:t>：</a:t>
                </a:r>
                <a:r>
                  <a:rPr lang="en-US" altLang="zh-TW" sz="3000" i="1" dirty="0"/>
                  <a:t>d </a:t>
                </a:r>
                <a:r>
                  <a:rPr lang="zh-TW" altLang="en-US" sz="3000" dirty="0"/>
                  <a:t>兩個比相等，就是指比值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3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TW" sz="3000" i="1" dirty="0"/>
                          <m:t>a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TW" sz="3000" dirty="0"/>
                          <m:t> </m:t>
                        </m:r>
                        <m:r>
                          <m:rPr>
                            <m:nor/>
                          </m:rPr>
                          <a:rPr lang="en-US" altLang="zh-CN" sz="3000" b="0" i="1" dirty="0" smtClean="0"/>
                          <m:t>b</m:t>
                        </m:r>
                        <m:r>
                          <m:rPr>
                            <m:nor/>
                          </m:rPr>
                          <a:rPr lang="en-US" altLang="zh-CN" sz="3000" dirty="0"/>
                          <m:t> </m:t>
                        </m:r>
                      </m:den>
                    </m:f>
                  </m:oMath>
                </a14:m>
                <a:r>
                  <a:rPr lang="zh-TW" altLang="en-US" sz="3000" dirty="0"/>
                  <a:t> 與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3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3000" b="0" i="1" dirty="0" smtClean="0"/>
                          <m:t>c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TW" sz="3000" dirty="0"/>
                          <m:t> </m:t>
                        </m:r>
                        <m:r>
                          <m:rPr>
                            <m:nor/>
                          </m:rPr>
                          <a:rPr lang="en-US" altLang="zh-CN" sz="3000" b="0" i="1" dirty="0" smtClean="0"/>
                          <m:t>d</m:t>
                        </m:r>
                        <m:r>
                          <m:rPr>
                            <m:nor/>
                          </m:rPr>
                          <a:rPr lang="en-US" altLang="zh-CN" sz="3000" dirty="0"/>
                          <m:t> </m:t>
                        </m:r>
                      </m:den>
                    </m:f>
                  </m:oMath>
                </a14:m>
                <a:r>
                  <a:rPr lang="zh-TW" altLang="en-US" sz="3000" dirty="0"/>
                  <a:t> 相等。</a:t>
                </a:r>
                <a:br>
                  <a:rPr lang="en-US" altLang="zh-TW" sz="3000" dirty="0"/>
                </a:br>
                <a:br>
                  <a:rPr lang="en-US" altLang="zh-TW" sz="1200" dirty="0"/>
                </a:br>
                <a:r>
                  <a:rPr lang="zh-TW" altLang="en-US" sz="3000" dirty="0"/>
                  <a:t>由於分數經過擴分或約分後，其值不變，</a:t>
                </a:r>
                <a:br>
                  <a:rPr lang="en-US" altLang="zh-TW" sz="3000" dirty="0"/>
                </a:br>
                <a:r>
                  <a:rPr lang="zh-TW" altLang="en-US" sz="3000" dirty="0"/>
                  <a:t>所以我們可將比的前項和後項同乘以或同除以一個不為 </a:t>
                </a:r>
                <a:r>
                  <a:rPr lang="en-US" altLang="zh-TW" sz="3000" dirty="0"/>
                  <a:t>0 </a:t>
                </a:r>
                <a:r>
                  <a:rPr lang="zh-TW" altLang="en-US" sz="3000" dirty="0"/>
                  <a:t>的數，</a:t>
                </a:r>
                <a:br>
                  <a:rPr lang="en-US" altLang="zh-TW" sz="3000" dirty="0"/>
                </a:br>
                <a:r>
                  <a:rPr lang="zh-TW" altLang="en-US" sz="3000" dirty="0"/>
                  <a:t>其比值也不變。 </a:t>
                </a:r>
                <a:br>
                  <a:rPr lang="en-US" altLang="zh-TW" sz="3000" dirty="0"/>
                </a:br>
                <a:r>
                  <a:rPr lang="zh-TW" altLang="en-US" sz="3000" dirty="0"/>
                  <a:t>例如： </a:t>
                </a:r>
                <a:br>
                  <a:rPr lang="en-US" altLang="zh-TW" sz="3000" dirty="0"/>
                </a:br>
                <a:r>
                  <a:rPr lang="en-US" altLang="zh-TW" sz="3000" dirty="0"/>
                  <a:t>4</a:t>
                </a:r>
                <a:r>
                  <a:rPr lang="zh-TW" altLang="en-US" sz="3000" dirty="0"/>
                  <a:t>：</a:t>
                </a:r>
                <a:r>
                  <a:rPr lang="en-US" altLang="zh-TW" sz="3000" dirty="0"/>
                  <a:t>10</a:t>
                </a:r>
                <a:r>
                  <a:rPr lang="zh-TW" altLang="en-US" sz="3000" dirty="0"/>
                  <a:t>＝</a:t>
                </a:r>
                <a:r>
                  <a:rPr lang="en-US" altLang="zh-TW" sz="3000" dirty="0"/>
                  <a:t>( 4×2 )</a:t>
                </a:r>
                <a:r>
                  <a:rPr lang="zh-TW" altLang="en-US" sz="3000" dirty="0"/>
                  <a:t>：</a:t>
                </a:r>
                <a:r>
                  <a:rPr lang="en-US" altLang="zh-TW" sz="3000" dirty="0"/>
                  <a:t>( 10×2 )</a:t>
                </a:r>
                <a:r>
                  <a:rPr lang="zh-TW" altLang="en-US" sz="3000" dirty="0"/>
                  <a:t>＝</a:t>
                </a:r>
                <a:r>
                  <a:rPr lang="en-US" altLang="zh-TW" sz="3000" dirty="0"/>
                  <a:t>8</a:t>
                </a:r>
                <a:r>
                  <a:rPr lang="zh-TW" altLang="en-US" sz="3000" dirty="0"/>
                  <a:t>：</a:t>
                </a:r>
                <a:r>
                  <a:rPr lang="en-US" altLang="zh-TW" sz="3000" dirty="0"/>
                  <a:t>20 </a:t>
                </a:r>
                <a:r>
                  <a:rPr lang="zh-TW" altLang="en-US" sz="3000" dirty="0"/>
                  <a:t>與 </a:t>
                </a:r>
                <a:br>
                  <a:rPr lang="en-US" altLang="zh-TW" sz="3000" dirty="0"/>
                </a:br>
                <a:r>
                  <a:rPr lang="en-US" altLang="zh-TW" sz="3000" dirty="0"/>
                  <a:t>8</a:t>
                </a:r>
                <a:r>
                  <a:rPr lang="zh-TW" altLang="en-US" sz="3000" dirty="0"/>
                  <a:t>：</a:t>
                </a:r>
                <a:r>
                  <a:rPr lang="en-US" altLang="zh-TW" sz="3000" dirty="0"/>
                  <a:t>20</a:t>
                </a:r>
                <a:r>
                  <a:rPr lang="zh-TW" altLang="en-US" sz="3000" dirty="0"/>
                  <a:t>＝</a:t>
                </a:r>
                <a:r>
                  <a:rPr lang="en-US" altLang="zh-TW" sz="3000" dirty="0"/>
                  <a:t>( 8÷2 )</a:t>
                </a:r>
                <a:r>
                  <a:rPr lang="zh-TW" altLang="en-US" sz="3000" dirty="0"/>
                  <a:t>：</a:t>
                </a:r>
                <a:r>
                  <a:rPr lang="en-US" altLang="zh-TW" sz="3000" dirty="0"/>
                  <a:t>( 20÷2 )</a:t>
                </a:r>
                <a:r>
                  <a:rPr lang="zh-TW" altLang="en-US" sz="3000" dirty="0"/>
                  <a:t>＝</a:t>
                </a:r>
                <a:r>
                  <a:rPr lang="en-US" altLang="zh-TW" sz="3000" dirty="0"/>
                  <a:t>4</a:t>
                </a:r>
                <a:r>
                  <a:rPr lang="zh-TW" altLang="en-US" sz="3000" dirty="0"/>
                  <a:t>：</a:t>
                </a:r>
                <a:r>
                  <a:rPr lang="en-US" altLang="zh-TW" sz="3000" dirty="0"/>
                  <a:t>10</a:t>
                </a:r>
                <a:r>
                  <a:rPr lang="zh-TW" altLang="en-US" sz="3000" dirty="0"/>
                  <a:t>。</a:t>
                </a:r>
              </a:p>
            </p:txBody>
          </p:sp>
        </mc:Choice>
        <mc:Fallback xmlns="">
          <p:sp>
            <p:nvSpPr>
              <p:cNvPr id="5" name="標題 4">
                <a:extLst>
                  <a:ext uri="{FF2B5EF4-FFF2-40B4-BE49-F238E27FC236}">
                    <a16:creationId xmlns:a16="http://schemas.microsoft.com/office/drawing/2014/main" id="{7E4705F1-0AD8-434B-A625-3F56147F1CA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68292" y="1484784"/>
                <a:ext cx="11172324" cy="4968552"/>
              </a:xfrm>
              <a:blipFill>
                <a:blip r:embed="rId2"/>
                <a:stretch>
                  <a:fillRect l="-1309" r="-87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文字版面配置區 5">
            <a:extLst>
              <a:ext uri="{FF2B5EF4-FFF2-40B4-BE49-F238E27FC236}">
                <a16:creationId xmlns:a16="http://schemas.microsoft.com/office/drawing/2014/main" id="{171A9135-5DD4-47E7-B2F9-B725BD47C4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TW" dirty="0"/>
              <a:t>85</a:t>
            </a: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390F0A2A-DE55-161A-BBB7-AAA4D7BE4A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292" y="885329"/>
            <a:ext cx="450873" cy="374669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6085F51E-05D9-C09E-9FE8-830AC568C6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2104" y="4293096"/>
            <a:ext cx="4267325" cy="1982944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18F467E1-8287-4F98-BD78-38D940578B17}"/>
              </a:ext>
            </a:extLst>
          </p:cNvPr>
          <p:cNvSpPr/>
          <p:nvPr/>
        </p:nvSpPr>
        <p:spPr>
          <a:xfrm>
            <a:off x="6744073" y="-23309"/>
            <a:ext cx="5447928" cy="9261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C2BE24C6-7D33-4FDF-90D3-47BAFE0DEA0A}"/>
              </a:ext>
            </a:extLst>
          </p:cNvPr>
          <p:cNvSpPr/>
          <p:nvPr/>
        </p:nvSpPr>
        <p:spPr>
          <a:xfrm>
            <a:off x="11470511" y="4791919"/>
            <a:ext cx="721489" cy="20660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480045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版面配置區 5">
            <a:extLst>
              <a:ext uri="{FF2B5EF4-FFF2-40B4-BE49-F238E27FC236}">
                <a16:creationId xmlns:a16="http://schemas.microsoft.com/office/drawing/2014/main" id="{605B4E12-8EA0-484A-BDD9-DADA068A106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TW" dirty="0"/>
              <a:t>85</a:t>
            </a:r>
            <a:endParaRPr lang="zh-TW" altLang="en-US" dirty="0"/>
          </a:p>
        </p:txBody>
      </p:sp>
      <p:sp>
        <p:nvSpPr>
          <p:cNvPr id="2" name="橢圓 1">
            <a:extLst>
              <a:ext uri="{FF2B5EF4-FFF2-40B4-BE49-F238E27FC236}">
                <a16:creationId xmlns:a16="http://schemas.microsoft.com/office/drawing/2014/main" id="{DBE31FF6-0805-7687-B07A-A2C0155CA50C}"/>
              </a:ext>
            </a:extLst>
          </p:cNvPr>
          <p:cNvSpPr/>
          <p:nvPr/>
        </p:nvSpPr>
        <p:spPr>
          <a:xfrm>
            <a:off x="727659" y="733977"/>
            <a:ext cx="360041" cy="36004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" name="矩形: 圓角 2">
            <a:extLst>
              <a:ext uri="{FF2B5EF4-FFF2-40B4-BE49-F238E27FC236}">
                <a16:creationId xmlns:a16="http://schemas.microsoft.com/office/drawing/2014/main" id="{B2A21FBC-C95A-9141-6249-8E1BA75A2934}"/>
              </a:ext>
            </a:extLst>
          </p:cNvPr>
          <p:cNvSpPr/>
          <p:nvPr/>
        </p:nvSpPr>
        <p:spPr>
          <a:xfrm>
            <a:off x="569853" y="1009276"/>
            <a:ext cx="11070763" cy="3013827"/>
          </a:xfrm>
          <a:prstGeom prst="roundRect">
            <a:avLst>
              <a:gd name="adj" fmla="val 5970"/>
            </a:avLst>
          </a:prstGeom>
          <a:solidFill>
            <a:srgbClr val="FEF6F8"/>
          </a:solidFill>
          <a:ln w="76200">
            <a:solidFill>
              <a:srgbClr val="F3A9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E72932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842F19B0-2B87-6CAA-3BA8-4C2D98F9CCB2}"/>
              </a:ext>
            </a:extLst>
          </p:cNvPr>
          <p:cNvSpPr txBox="1">
            <a:spLocks/>
          </p:cNvSpPr>
          <p:nvPr/>
        </p:nvSpPr>
        <p:spPr>
          <a:xfrm>
            <a:off x="1271472" y="1988840"/>
            <a:ext cx="10225135" cy="189024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若 </a:t>
            </a:r>
            <a:r>
              <a:rPr kumimoji="0" lang="en-US" altLang="zh-TW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b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≠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0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，</a:t>
            </a:r>
            <a:r>
              <a:rPr kumimoji="0" lang="en-US" altLang="zh-TW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m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≠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0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，則：</a:t>
            </a:r>
            <a:b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</a:b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(1)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kumimoji="0" lang="en-US" altLang="zh-TW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a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kumimoji="0" lang="en-US" altLang="zh-TW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b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＝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 </a:t>
            </a:r>
            <a:r>
              <a:rPr kumimoji="0" lang="en-US" altLang="zh-TW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a</a:t>
            </a:r>
            <a:r>
              <a:rPr kumimoji="0" lang="en-US" altLang="zh-TW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×</a:t>
            </a:r>
            <a:r>
              <a:rPr kumimoji="0" lang="en-US" altLang="zh-TW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m</a:t>
            </a:r>
            <a:r>
              <a:rPr kumimoji="0" lang="en-US" altLang="zh-TW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 </a:t>
            </a:r>
            <a:r>
              <a:rPr kumimoji="0" lang="en-US" altLang="zh-TW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b</a:t>
            </a:r>
            <a:r>
              <a:rPr kumimoji="0" lang="en-US" altLang="zh-TW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×</a:t>
            </a:r>
            <a:r>
              <a:rPr kumimoji="0" lang="en-US" altLang="zh-TW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m</a:t>
            </a:r>
            <a:r>
              <a:rPr kumimoji="0" lang="en-US" altLang="zh-TW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) </a:t>
            </a:r>
            <a:b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</a:b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(2)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kumimoji="0" lang="en-US" altLang="zh-TW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a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kumimoji="0" lang="en-US" altLang="zh-TW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b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＝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 </a:t>
            </a:r>
            <a:r>
              <a:rPr kumimoji="0" lang="en-US" altLang="zh-TW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a</a:t>
            </a:r>
            <a:r>
              <a:rPr kumimoji="0" lang="en-US" altLang="zh-TW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÷</a:t>
            </a:r>
            <a:r>
              <a:rPr kumimoji="0" lang="en-US" altLang="zh-TW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m</a:t>
            </a:r>
            <a:r>
              <a:rPr kumimoji="0" lang="en-US" altLang="zh-TW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 </a:t>
            </a:r>
            <a:r>
              <a:rPr kumimoji="0" lang="en-US" altLang="zh-TW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b</a:t>
            </a:r>
            <a:r>
              <a:rPr kumimoji="0" lang="en-US" altLang="zh-TW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÷</a:t>
            </a:r>
            <a:r>
              <a:rPr kumimoji="0" lang="en-US" altLang="zh-TW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m</a:t>
            </a:r>
            <a:r>
              <a:rPr kumimoji="0" lang="en-US" altLang="zh-TW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endParaRPr kumimoji="0" lang="zh-TW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5" name="文字版面配置區 14">
            <a:extLst>
              <a:ext uri="{FF2B5EF4-FFF2-40B4-BE49-F238E27FC236}">
                <a16:creationId xmlns:a16="http://schemas.microsoft.com/office/drawing/2014/main" id="{62865458-B0D0-A0BF-F96E-4E13DCD9B5B1}"/>
              </a:ext>
            </a:extLst>
          </p:cNvPr>
          <p:cNvSpPr txBox="1">
            <a:spLocks/>
          </p:cNvSpPr>
          <p:nvPr/>
        </p:nvSpPr>
        <p:spPr>
          <a:xfrm>
            <a:off x="1886738" y="1268230"/>
            <a:ext cx="5811907" cy="57616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 b="1" kern="1200">
                <a:solidFill>
                  <a:srgbClr val="E72932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F4D85"/>
                </a:solidFill>
                <a:effectLst/>
                <a:uLnTx/>
                <a:uFillTx/>
                <a:latin typeface="華康儷中黑"/>
                <a:ea typeface="微軟正黑體" panose="020B0604030504040204" pitchFamily="34" charset="-120"/>
                <a:cs typeface="Times New Roman" panose="02020603050405020304" pitchFamily="18" charset="0"/>
              </a:rPr>
              <a:t>相等的比 </a:t>
            </a:r>
            <a:endParaRPr kumimoji="0" lang="zh-TW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E8427D"/>
              </a:solidFill>
              <a:effectLst/>
              <a:uLnTx/>
              <a:uFillTx/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21CBB2C7-8B14-23E9-14EF-42EE5086757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8000"/>
              </a:clrFrom>
              <a:clrTo>
                <a:srgbClr val="FF8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3359" y="710735"/>
            <a:ext cx="1656186" cy="1690610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14F46368-C8AF-4E3F-952E-C45F80FC5DB7}"/>
              </a:ext>
            </a:extLst>
          </p:cNvPr>
          <p:cNvSpPr/>
          <p:nvPr/>
        </p:nvSpPr>
        <p:spPr>
          <a:xfrm>
            <a:off x="6744073" y="-23309"/>
            <a:ext cx="5447928" cy="9261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3B914651-736F-4B79-9C74-C0AAA6CF111B}"/>
              </a:ext>
            </a:extLst>
          </p:cNvPr>
          <p:cNvSpPr/>
          <p:nvPr/>
        </p:nvSpPr>
        <p:spPr>
          <a:xfrm>
            <a:off x="11470511" y="4791919"/>
            <a:ext cx="721489" cy="20660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060216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0829465F-B3E9-4395-854A-AD74FF12D6E9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zh-TW" altLang="en-US" i="0" u="none" strike="noStrike" baseline="0" dirty="0">
                <a:solidFill>
                  <a:srgbClr val="000000"/>
                </a:solidFill>
                <a:latin typeface="華康儷中黑..."/>
              </a:rPr>
              <a:t>比例式</a:t>
            </a:r>
            <a:endParaRPr lang="zh-TW" altLang="en-US" dirty="0"/>
          </a:p>
        </p:txBody>
      </p:sp>
      <p:sp>
        <p:nvSpPr>
          <p:cNvPr id="14" name="內容版面配置區 4">
            <a:extLst>
              <a:ext uri="{FF2B5EF4-FFF2-40B4-BE49-F238E27FC236}">
                <a16:creationId xmlns:a16="http://schemas.microsoft.com/office/drawing/2014/main" id="{80E4A890-7404-4BFF-8172-B224D2F39507}"/>
              </a:ext>
            </a:extLst>
          </p:cNvPr>
          <p:cNvSpPr txBox="1">
            <a:spLocks/>
          </p:cNvSpPr>
          <p:nvPr/>
        </p:nvSpPr>
        <p:spPr>
          <a:xfrm>
            <a:off x="2204422" y="2917314"/>
            <a:ext cx="3244012" cy="64633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6000" b="1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文鼎新粗黑a.."/>
                <a:ea typeface="微軟正黑體" panose="020B0604030504040204" pitchFamily="34" charset="-120"/>
                <a:cs typeface="Times New Roman" panose="02020603050405020304" pitchFamily="18" charset="0"/>
              </a:rPr>
              <a:t>比與比值</a:t>
            </a:r>
            <a:endParaRPr kumimoji="0" lang="zh-TW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3F0B3616-D1F5-42B6-87DD-0237CBE645A6}"/>
              </a:ext>
            </a:extLst>
          </p:cNvPr>
          <p:cNvSpPr/>
          <p:nvPr/>
        </p:nvSpPr>
        <p:spPr>
          <a:xfrm>
            <a:off x="1604604" y="2940569"/>
            <a:ext cx="599818" cy="599818"/>
          </a:xfrm>
          <a:prstGeom prst="ellipse">
            <a:avLst/>
          </a:prstGeom>
          <a:solidFill>
            <a:srgbClr val="24B597"/>
          </a:solidFill>
          <a:ln w="57150">
            <a:solidFill>
              <a:srgbClr val="0B9C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1</a:t>
            </a:r>
            <a:endParaRPr kumimoji="0" lang="zh-TW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46" name="內容版面配置區 4">
            <a:extLst>
              <a:ext uri="{FF2B5EF4-FFF2-40B4-BE49-F238E27FC236}">
                <a16:creationId xmlns:a16="http://schemas.microsoft.com/office/drawing/2014/main" id="{BC78A507-3DCE-4F22-9E3F-956321DA2876}"/>
              </a:ext>
            </a:extLst>
          </p:cNvPr>
          <p:cNvSpPr txBox="1">
            <a:spLocks/>
          </p:cNvSpPr>
          <p:nvPr/>
        </p:nvSpPr>
        <p:spPr>
          <a:xfrm>
            <a:off x="2204422" y="3742103"/>
            <a:ext cx="3244012" cy="64633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6000" b="1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文鼎新粗黑a.."/>
                <a:ea typeface="微軟正黑體" panose="020B0604030504040204" pitchFamily="34" charset="-120"/>
                <a:cs typeface="Times New Roman" panose="02020603050405020304" pitchFamily="18" charset="0"/>
              </a:rPr>
              <a:t>比例式</a:t>
            </a:r>
            <a:endParaRPr kumimoji="0" lang="zh-TW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47" name="橢圓 46">
            <a:extLst>
              <a:ext uri="{FF2B5EF4-FFF2-40B4-BE49-F238E27FC236}">
                <a16:creationId xmlns:a16="http://schemas.microsoft.com/office/drawing/2014/main" id="{CE36A2FA-10B4-42EC-9B50-F22D89BDE788}"/>
              </a:ext>
            </a:extLst>
          </p:cNvPr>
          <p:cNvSpPr/>
          <p:nvPr/>
        </p:nvSpPr>
        <p:spPr>
          <a:xfrm>
            <a:off x="1604604" y="3765359"/>
            <a:ext cx="599818" cy="599818"/>
          </a:xfrm>
          <a:prstGeom prst="ellipse">
            <a:avLst/>
          </a:prstGeom>
          <a:solidFill>
            <a:srgbClr val="24B597"/>
          </a:solidFill>
          <a:ln w="57150">
            <a:solidFill>
              <a:srgbClr val="0B9C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2</a:t>
            </a:r>
            <a:endParaRPr kumimoji="0" lang="zh-TW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48" name="內容版面配置區 4">
            <a:extLst>
              <a:ext uri="{FF2B5EF4-FFF2-40B4-BE49-F238E27FC236}">
                <a16:creationId xmlns:a16="http://schemas.microsoft.com/office/drawing/2014/main" id="{A38B2973-3C8D-4CD7-89D1-AAFD7BDD7572}"/>
              </a:ext>
            </a:extLst>
          </p:cNvPr>
          <p:cNvSpPr txBox="1">
            <a:spLocks/>
          </p:cNvSpPr>
          <p:nvPr/>
        </p:nvSpPr>
        <p:spPr>
          <a:xfrm>
            <a:off x="2204422" y="4566892"/>
            <a:ext cx="3244012" cy="64633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6000" b="1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文鼎新粗黑a.."/>
                <a:ea typeface="微軟正黑體" panose="020B0604030504040204" pitchFamily="34" charset="-120"/>
                <a:cs typeface="Times New Roman" panose="02020603050405020304" pitchFamily="18" charset="0"/>
              </a:rPr>
              <a:t>比例式的應用</a:t>
            </a:r>
            <a:endParaRPr kumimoji="0" lang="zh-TW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49" name="橢圓 48">
            <a:extLst>
              <a:ext uri="{FF2B5EF4-FFF2-40B4-BE49-F238E27FC236}">
                <a16:creationId xmlns:a16="http://schemas.microsoft.com/office/drawing/2014/main" id="{FE1C6617-5F58-46F3-8F7C-A3ABE6C2A0AB}"/>
              </a:ext>
            </a:extLst>
          </p:cNvPr>
          <p:cNvSpPr/>
          <p:nvPr/>
        </p:nvSpPr>
        <p:spPr>
          <a:xfrm>
            <a:off x="1604604" y="4590148"/>
            <a:ext cx="599818" cy="599818"/>
          </a:xfrm>
          <a:prstGeom prst="ellipse">
            <a:avLst/>
          </a:prstGeom>
          <a:solidFill>
            <a:srgbClr val="24B597"/>
          </a:solidFill>
          <a:ln w="57150">
            <a:solidFill>
              <a:srgbClr val="0B9C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3</a:t>
            </a:r>
            <a:endParaRPr kumimoji="0" lang="zh-TW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2" name="矩形 1">
            <a:hlinkClick r:id="rId2" action="ppaction://hlinksldjump"/>
            <a:extLst>
              <a:ext uri="{FF2B5EF4-FFF2-40B4-BE49-F238E27FC236}">
                <a16:creationId xmlns:a16="http://schemas.microsoft.com/office/drawing/2014/main" id="{D2AE4D9C-E2E2-49FD-9A2B-326A557F917F}"/>
              </a:ext>
            </a:extLst>
          </p:cNvPr>
          <p:cNvSpPr/>
          <p:nvPr/>
        </p:nvSpPr>
        <p:spPr>
          <a:xfrm>
            <a:off x="1487994" y="2894058"/>
            <a:ext cx="3744416" cy="69381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7" name="矩形 16">
            <a:hlinkClick r:id="rId3" action="ppaction://hlinksldjump"/>
            <a:extLst>
              <a:ext uri="{FF2B5EF4-FFF2-40B4-BE49-F238E27FC236}">
                <a16:creationId xmlns:a16="http://schemas.microsoft.com/office/drawing/2014/main" id="{047C0F81-42B2-4FE7-B0E5-ABE3D82E25B5}"/>
              </a:ext>
            </a:extLst>
          </p:cNvPr>
          <p:cNvSpPr/>
          <p:nvPr/>
        </p:nvSpPr>
        <p:spPr>
          <a:xfrm>
            <a:off x="1487994" y="3729140"/>
            <a:ext cx="3744416" cy="69381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8" name="矩形 17">
            <a:hlinkClick r:id="" action="ppaction://noaction"/>
            <a:extLst>
              <a:ext uri="{FF2B5EF4-FFF2-40B4-BE49-F238E27FC236}">
                <a16:creationId xmlns:a16="http://schemas.microsoft.com/office/drawing/2014/main" id="{6799295B-7060-40A9-B442-7816134F6672}"/>
              </a:ext>
            </a:extLst>
          </p:cNvPr>
          <p:cNvSpPr/>
          <p:nvPr/>
        </p:nvSpPr>
        <p:spPr>
          <a:xfrm>
            <a:off x="1487994" y="4543148"/>
            <a:ext cx="3744416" cy="69381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" name="內容版面配置區 4">
            <a:extLst>
              <a:ext uri="{FF2B5EF4-FFF2-40B4-BE49-F238E27FC236}">
                <a16:creationId xmlns:a16="http://schemas.microsoft.com/office/drawing/2014/main" id="{5828699C-AC8D-8DBF-CC54-6754F091E392}"/>
              </a:ext>
            </a:extLst>
          </p:cNvPr>
          <p:cNvSpPr txBox="1">
            <a:spLocks/>
          </p:cNvSpPr>
          <p:nvPr/>
        </p:nvSpPr>
        <p:spPr>
          <a:xfrm>
            <a:off x="1005903" y="692696"/>
            <a:ext cx="2117923" cy="127524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6000" b="1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AA" panose="02020603050405020304" pitchFamily="18" charset="0"/>
                <a:cs typeface="Arial" panose="020B0604020202020204" pitchFamily="34" charset="0"/>
              </a:rPr>
              <a:t>3</a:t>
            </a:r>
            <a:r>
              <a:rPr kumimoji="0" lang="en-US" altLang="zh-TW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AA" panose="02020603050405020304" pitchFamily="18" charset="0"/>
                <a:cs typeface="Arial" panose="020B0604020202020204" pitchFamily="34" charset="0"/>
              </a:rPr>
              <a:t>-1</a:t>
            </a:r>
            <a:endParaRPr kumimoji="0" lang="zh-TW" altLang="en-US" sz="8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D5AA62F0-7435-489B-B991-D0B4296E12BC}"/>
              </a:ext>
            </a:extLst>
          </p:cNvPr>
          <p:cNvSpPr/>
          <p:nvPr/>
        </p:nvSpPr>
        <p:spPr>
          <a:xfrm>
            <a:off x="8830095" y="-23308"/>
            <a:ext cx="3361905" cy="6389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A1E82D42-2565-44AC-9446-314D5DBD812C}"/>
              </a:ext>
            </a:extLst>
          </p:cNvPr>
          <p:cNvSpPr txBox="1"/>
          <p:nvPr/>
        </p:nvSpPr>
        <p:spPr>
          <a:xfrm>
            <a:off x="7711840" y="1020264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/>
              <a:t>生活中比例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6FB2DABA-5D0F-4ECF-B8C2-AAF2DDC46EC3}"/>
              </a:ext>
            </a:extLst>
          </p:cNvPr>
          <p:cNvSpPr txBox="1"/>
          <p:nvPr/>
        </p:nvSpPr>
        <p:spPr>
          <a:xfrm>
            <a:off x="6279219" y="1888932"/>
            <a:ext cx="55369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u"/>
            </a:pPr>
            <a:r>
              <a:rPr lang="zh-TW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地圖比例尺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：地圖上 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1cm 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代表實際距離 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100m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，這就是縮圖比例的應用。</a:t>
            </a:r>
          </a:p>
          <a:p>
            <a:pPr marL="342900" lvl="0" indent="-342900">
              <a:buFont typeface="Wingdings" panose="05000000000000000000" pitchFamily="2" charset="2"/>
              <a:buChar char="u"/>
            </a:pPr>
            <a:r>
              <a:rPr lang="zh-TW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模型製作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：如 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1:18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的玩具模型車，或是建築師製作的建案模型。</a:t>
            </a:r>
          </a:p>
        </p:txBody>
      </p:sp>
      <p:sp>
        <p:nvSpPr>
          <p:cNvPr id="59" name="文字方塊 58">
            <a:extLst>
              <a:ext uri="{FF2B5EF4-FFF2-40B4-BE49-F238E27FC236}">
                <a16:creationId xmlns:a16="http://schemas.microsoft.com/office/drawing/2014/main" id="{3352FFB4-FD6D-4289-BA8A-0C12A129143D}"/>
              </a:ext>
            </a:extLst>
          </p:cNvPr>
          <p:cNvSpPr txBox="1"/>
          <p:nvPr/>
        </p:nvSpPr>
        <p:spPr>
          <a:xfrm>
            <a:off x="6279218" y="3458592"/>
            <a:ext cx="553692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u"/>
            </a:pPr>
            <a:r>
              <a:rPr lang="zh-TW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貨幣匯率：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美金對台幣的匯率（如 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1:32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），本質上就是一種比例關係。</a:t>
            </a:r>
          </a:p>
          <a:p>
            <a:pPr marL="342900" lvl="0" indent="-342900">
              <a:buFont typeface="Wingdings" panose="05000000000000000000" pitchFamily="2" charset="2"/>
              <a:buChar char="u"/>
            </a:pPr>
            <a:r>
              <a:rPr lang="zh-TW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化學實驗：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配製消毒酒精時，酒精與水的比例（如 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3:1 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比例調配出 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75% 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酒精）。</a:t>
            </a:r>
          </a:p>
        </p:txBody>
      </p:sp>
    </p:spTree>
    <p:extLst>
      <p:ext uri="{BB962C8B-B14F-4D97-AF65-F5344CB8AC3E}">
        <p14:creationId xmlns:p14="http://schemas.microsoft.com/office/powerpoint/2010/main" val="25164934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標題 4">
                <a:extLst>
                  <a:ext uri="{FF2B5EF4-FFF2-40B4-BE49-F238E27FC236}">
                    <a16:creationId xmlns:a16="http://schemas.microsoft.com/office/drawing/2014/main" id="{44CFDB1D-F038-4F4C-911C-F7B488CE70F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468292" y="1055940"/>
                <a:ext cx="11100310" cy="1385596"/>
              </a:xfrm>
            </p:spPr>
            <p:txBody>
              <a:bodyPr/>
              <a:lstStyle/>
              <a:p>
                <a:r>
                  <a:rPr lang="zh-TW" altLang="en-US" sz="3000" dirty="0"/>
                  <a:t>下列哪些比與 </a:t>
                </a:r>
                <a:r>
                  <a:rPr lang="en-US" altLang="zh-TW" sz="3000" dirty="0"/>
                  <a:t>2</a:t>
                </a:r>
                <a:r>
                  <a:rPr lang="zh-TW" altLang="en-US" sz="3000" dirty="0"/>
                  <a:t>：</a:t>
                </a:r>
                <a:r>
                  <a:rPr lang="en-US" altLang="zh-TW" sz="3000" dirty="0"/>
                  <a:t>3 </a:t>
                </a:r>
                <a:r>
                  <a:rPr lang="zh-TW" altLang="en-US" sz="3000" dirty="0"/>
                  <a:t>相等？</a:t>
                </a:r>
                <a:br>
                  <a:rPr lang="zh-TW" altLang="en-US" sz="3000" dirty="0"/>
                </a:br>
                <a:r>
                  <a:rPr lang="en-US" altLang="zh-TW" sz="3000" dirty="0"/>
                  <a:t>(A)</a:t>
                </a:r>
                <a:r>
                  <a:rPr lang="zh-TW" altLang="en-US" sz="3000" dirty="0"/>
                  <a:t> </a:t>
                </a:r>
                <a:r>
                  <a:rPr lang="en-US" altLang="zh-TW" sz="3000" dirty="0"/>
                  <a:t>3</a:t>
                </a:r>
                <a:r>
                  <a:rPr lang="zh-TW" altLang="en-US" sz="3000" dirty="0"/>
                  <a:t>：</a:t>
                </a:r>
                <a:r>
                  <a:rPr lang="en-US" altLang="zh-TW" sz="3000" dirty="0"/>
                  <a:t>2        (B)</a:t>
                </a:r>
                <a:r>
                  <a:rPr lang="zh-TW" altLang="en-US" sz="3000" dirty="0"/>
                  <a:t> </a:t>
                </a:r>
                <a:r>
                  <a:rPr lang="en-US" altLang="zh-TW" sz="3000" dirty="0"/>
                  <a:t>4</a:t>
                </a:r>
                <a:r>
                  <a:rPr lang="zh-TW" altLang="en-US" sz="3000" dirty="0"/>
                  <a:t>：</a:t>
                </a:r>
                <a:r>
                  <a:rPr lang="en-US" altLang="zh-TW" sz="3000" dirty="0"/>
                  <a:t>6          (C)</a:t>
                </a:r>
                <a:r>
                  <a:rPr lang="zh-TW" altLang="en-US" sz="3000" dirty="0"/>
                  <a:t> </a:t>
                </a:r>
                <a:r>
                  <a:rPr lang="en-US" altLang="zh-TW" sz="3000" dirty="0"/>
                  <a:t>0.2</a:t>
                </a:r>
                <a:r>
                  <a:rPr lang="zh-TW" altLang="en-US" sz="3000" dirty="0"/>
                  <a:t>：</a:t>
                </a:r>
                <a:r>
                  <a:rPr lang="en-US" altLang="zh-TW" sz="3000" dirty="0"/>
                  <a:t>0.3</a:t>
                </a:r>
                <a:r>
                  <a:rPr lang="zh-TW" altLang="en-US" sz="3000" dirty="0"/>
                  <a:t> 　　</a:t>
                </a:r>
                <a:r>
                  <a:rPr lang="en-US" altLang="zh-TW" sz="3000" dirty="0"/>
                  <a:t>(D)</a:t>
                </a:r>
                <a:r>
                  <a:rPr lang="zh-TW" altLang="en-US" sz="3000" dirty="0"/>
                  <a:t> </a:t>
                </a:r>
                <a:r>
                  <a:rPr lang="en-US" altLang="zh-TW" sz="3000" dirty="0"/>
                  <a:t>1</a:t>
                </a:r>
                <a:r>
                  <a:rPr lang="zh-TW" altLang="en-US" sz="3000" dirty="0"/>
                  <a:t>：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3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TW" sz="3000" dirty="0"/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TW" sz="3000" dirty="0"/>
                          <m:t> 2 </m:t>
                        </m:r>
                      </m:den>
                    </m:f>
                  </m:oMath>
                </a14:m>
                <a:r>
                  <a:rPr lang="en-US" altLang="zh-TW" sz="3000" dirty="0"/>
                  <a:t>    </a:t>
                </a:r>
              </a:p>
            </p:txBody>
          </p:sp>
        </mc:Choice>
        <mc:Fallback xmlns="">
          <p:sp>
            <p:nvSpPr>
              <p:cNvPr id="5" name="標題 4">
                <a:extLst>
                  <a:ext uri="{FF2B5EF4-FFF2-40B4-BE49-F238E27FC236}">
                    <a16:creationId xmlns:a16="http://schemas.microsoft.com/office/drawing/2014/main" id="{44CFDB1D-F038-4F4C-911C-F7B488CE70F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68292" y="1055940"/>
                <a:ext cx="11100310" cy="1385596"/>
              </a:xfrm>
              <a:blipFill>
                <a:blip r:embed="rId2"/>
                <a:stretch>
                  <a:fillRect l="-1318" t="-614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文字版面配置區 5">
            <a:extLst>
              <a:ext uri="{FF2B5EF4-FFF2-40B4-BE49-F238E27FC236}">
                <a16:creationId xmlns:a16="http://schemas.microsoft.com/office/drawing/2014/main" id="{CE8AB74A-B980-4A3A-BA97-26AE942593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TW" dirty="0"/>
              <a:t>85</a:t>
            </a:r>
            <a:endParaRPr lang="zh-TW" altLang="en-US" dirty="0"/>
          </a:p>
        </p:txBody>
      </p:sp>
      <p:pic>
        <p:nvPicPr>
          <p:cNvPr id="7" name="圖片 6" descr="poButton">
            <a:extLst>
              <a:ext uri="{FF2B5EF4-FFF2-40B4-BE49-F238E27FC236}">
                <a16:creationId xmlns:a16="http://schemas.microsoft.com/office/drawing/2014/main" id="{0999F5A1-EB6E-4E45-AD1B-660746CE74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0400" y="4907634"/>
            <a:ext cx="432817" cy="432817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6BC4A9A7-7D5C-4A95-99ED-AA49FFCD4D7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1384" y="2623845"/>
            <a:ext cx="433535" cy="432000"/>
          </a:xfrm>
          <a:prstGeom prst="rect">
            <a:avLst/>
          </a:prstGeom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id="{00ADFEB9-7A88-4AFC-AB01-7FFB3B35BAB1}"/>
              </a:ext>
            </a:extLst>
          </p:cNvPr>
          <p:cNvSpPr/>
          <p:nvPr/>
        </p:nvSpPr>
        <p:spPr>
          <a:xfrm>
            <a:off x="6744073" y="-23309"/>
            <a:ext cx="5447928" cy="9261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176ABC4F-C81B-411F-B3FD-5C6CC3806CC8}"/>
              </a:ext>
            </a:extLst>
          </p:cNvPr>
          <p:cNvSpPr/>
          <p:nvPr/>
        </p:nvSpPr>
        <p:spPr>
          <a:xfrm>
            <a:off x="11470511" y="4791919"/>
            <a:ext cx="721489" cy="20660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722022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標題 4">
                <a:extLst>
                  <a:ext uri="{FF2B5EF4-FFF2-40B4-BE49-F238E27FC236}">
                    <a16:creationId xmlns:a16="http://schemas.microsoft.com/office/drawing/2014/main" id="{44CFDB1D-F038-4F4C-911C-F7B488CE70F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468292" y="1055940"/>
                <a:ext cx="11100310" cy="1385596"/>
              </a:xfrm>
            </p:spPr>
            <p:txBody>
              <a:bodyPr/>
              <a:lstStyle/>
              <a:p>
                <a:r>
                  <a:rPr lang="zh-TW" altLang="en-US" sz="3000" dirty="0"/>
                  <a:t>下列哪些比與 </a:t>
                </a:r>
                <a:r>
                  <a:rPr lang="en-US" altLang="zh-TW" sz="3000" dirty="0"/>
                  <a:t>2</a:t>
                </a:r>
                <a:r>
                  <a:rPr lang="zh-TW" altLang="en-US" sz="3000" dirty="0"/>
                  <a:t>：</a:t>
                </a:r>
                <a:r>
                  <a:rPr lang="en-US" altLang="zh-TW" sz="3000" dirty="0"/>
                  <a:t>3 </a:t>
                </a:r>
                <a:r>
                  <a:rPr lang="zh-TW" altLang="en-US" sz="3000" dirty="0"/>
                  <a:t>相等？</a:t>
                </a:r>
                <a:br>
                  <a:rPr lang="zh-TW" altLang="en-US" sz="3000" dirty="0"/>
                </a:br>
                <a:r>
                  <a:rPr lang="en-US" altLang="zh-TW" sz="3000" dirty="0"/>
                  <a:t>(A)</a:t>
                </a:r>
                <a:r>
                  <a:rPr lang="zh-TW" altLang="en-US" sz="3000" dirty="0"/>
                  <a:t> </a:t>
                </a:r>
                <a:r>
                  <a:rPr lang="en-US" altLang="zh-TW" sz="3000" dirty="0"/>
                  <a:t>3</a:t>
                </a:r>
                <a:r>
                  <a:rPr lang="zh-TW" altLang="en-US" sz="3000" dirty="0"/>
                  <a:t>：</a:t>
                </a:r>
                <a:r>
                  <a:rPr lang="en-US" altLang="zh-TW" sz="3000" dirty="0"/>
                  <a:t>2        (B)</a:t>
                </a:r>
                <a:r>
                  <a:rPr lang="zh-TW" altLang="en-US" sz="3000" dirty="0"/>
                  <a:t> </a:t>
                </a:r>
                <a:r>
                  <a:rPr lang="en-US" altLang="zh-TW" sz="3000" dirty="0"/>
                  <a:t>4</a:t>
                </a:r>
                <a:r>
                  <a:rPr lang="zh-TW" altLang="en-US" sz="3000" dirty="0"/>
                  <a:t>：</a:t>
                </a:r>
                <a:r>
                  <a:rPr lang="en-US" altLang="zh-TW" sz="3000" dirty="0"/>
                  <a:t>6          (C)</a:t>
                </a:r>
                <a:r>
                  <a:rPr lang="zh-TW" altLang="en-US" sz="3000" dirty="0"/>
                  <a:t> </a:t>
                </a:r>
                <a:r>
                  <a:rPr lang="en-US" altLang="zh-TW" sz="3000" dirty="0"/>
                  <a:t>0.2</a:t>
                </a:r>
                <a:r>
                  <a:rPr lang="zh-TW" altLang="en-US" sz="3000" dirty="0"/>
                  <a:t>：</a:t>
                </a:r>
                <a:r>
                  <a:rPr lang="en-US" altLang="zh-TW" sz="3000" dirty="0"/>
                  <a:t>0.3</a:t>
                </a:r>
                <a:r>
                  <a:rPr lang="zh-TW" altLang="en-US" sz="3000" dirty="0"/>
                  <a:t> 　　</a:t>
                </a:r>
                <a:r>
                  <a:rPr lang="en-US" altLang="zh-TW" sz="3000" dirty="0"/>
                  <a:t>(D)</a:t>
                </a:r>
                <a:r>
                  <a:rPr lang="zh-TW" altLang="en-US" sz="3000" dirty="0"/>
                  <a:t> </a:t>
                </a:r>
                <a:r>
                  <a:rPr lang="en-US" altLang="zh-TW" sz="3000" dirty="0"/>
                  <a:t>1</a:t>
                </a:r>
                <a:r>
                  <a:rPr lang="zh-TW" altLang="en-US" sz="3000" dirty="0"/>
                  <a:t>：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3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TW" sz="3000" dirty="0"/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TW" sz="3000" dirty="0"/>
                          <m:t> 2 </m:t>
                        </m:r>
                      </m:den>
                    </m:f>
                  </m:oMath>
                </a14:m>
                <a:r>
                  <a:rPr lang="en-US" altLang="zh-TW" sz="3000" dirty="0"/>
                  <a:t>    </a:t>
                </a:r>
              </a:p>
            </p:txBody>
          </p:sp>
        </mc:Choice>
        <mc:Fallback xmlns="">
          <p:sp>
            <p:nvSpPr>
              <p:cNvPr id="5" name="標題 4">
                <a:extLst>
                  <a:ext uri="{FF2B5EF4-FFF2-40B4-BE49-F238E27FC236}">
                    <a16:creationId xmlns:a16="http://schemas.microsoft.com/office/drawing/2014/main" id="{44CFDB1D-F038-4F4C-911C-F7B488CE70F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68292" y="1055940"/>
                <a:ext cx="11100310" cy="1385596"/>
              </a:xfrm>
              <a:blipFill>
                <a:blip r:embed="rId2"/>
                <a:stretch>
                  <a:fillRect l="-1318" t="-614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文字版面配置區 5">
            <a:extLst>
              <a:ext uri="{FF2B5EF4-FFF2-40B4-BE49-F238E27FC236}">
                <a16:creationId xmlns:a16="http://schemas.microsoft.com/office/drawing/2014/main" id="{CE8AB74A-B980-4A3A-BA97-26AE942593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TW" dirty="0"/>
              <a:t>85</a:t>
            </a:r>
            <a:endParaRPr lang="zh-TW" altLang="en-US" dirty="0"/>
          </a:p>
        </p:txBody>
      </p:sp>
      <p:pic>
        <p:nvPicPr>
          <p:cNvPr id="7" name="圖片 6" descr="poButton">
            <a:extLst>
              <a:ext uri="{FF2B5EF4-FFF2-40B4-BE49-F238E27FC236}">
                <a16:creationId xmlns:a16="http://schemas.microsoft.com/office/drawing/2014/main" id="{0999F5A1-EB6E-4E45-AD1B-660746CE74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0400" y="4907634"/>
            <a:ext cx="432817" cy="432817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6BC4A9A7-7D5C-4A95-99ED-AA49FFCD4D7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1384" y="2623845"/>
            <a:ext cx="433535" cy="432000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BB73F9DD-8454-4797-8DB9-F0BFD0488CED}"/>
              </a:ext>
            </a:extLst>
          </p:cNvPr>
          <p:cNvSpPr/>
          <p:nvPr/>
        </p:nvSpPr>
        <p:spPr>
          <a:xfrm>
            <a:off x="984919" y="3180290"/>
            <a:ext cx="763284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(C) 0.2</a:t>
            </a:r>
            <a:r>
              <a:rPr kumimoji="0" lang="zh-TW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kumimoji="0" lang="en-US" altLang="zh-TW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0.3</a:t>
            </a:r>
            <a:r>
              <a:rPr kumimoji="0" lang="zh-TW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＝</a:t>
            </a:r>
            <a:r>
              <a:rPr kumimoji="0" lang="en-US" altLang="zh-TW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( 0.2×10 )</a:t>
            </a:r>
            <a:r>
              <a:rPr kumimoji="0" lang="zh-TW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kumimoji="0" lang="en-US" altLang="zh-TW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( 0.3×10 )</a:t>
            </a:r>
            <a:r>
              <a:rPr kumimoji="0" lang="zh-TW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＝</a:t>
            </a:r>
            <a:r>
              <a:rPr kumimoji="0" lang="en-US" altLang="zh-TW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2</a:t>
            </a:r>
            <a:r>
              <a:rPr kumimoji="0" lang="zh-TW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kumimoji="0" lang="en-US" altLang="zh-TW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3CFEC7E8-DB3A-449C-988B-EAC8F6D00164}"/>
              </a:ext>
            </a:extLst>
          </p:cNvPr>
          <p:cNvSpPr/>
          <p:nvPr/>
        </p:nvSpPr>
        <p:spPr>
          <a:xfrm>
            <a:off x="984919" y="2533934"/>
            <a:ext cx="667762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(B) 4</a:t>
            </a:r>
            <a:r>
              <a:rPr kumimoji="0" lang="zh-TW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kumimoji="0" lang="en-US" altLang="zh-TW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6</a:t>
            </a:r>
            <a:r>
              <a:rPr kumimoji="0" lang="zh-TW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＝</a:t>
            </a:r>
            <a:r>
              <a:rPr kumimoji="0" lang="en-US" altLang="zh-TW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( 4÷2 )</a:t>
            </a:r>
            <a:r>
              <a:rPr kumimoji="0" lang="zh-TW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kumimoji="0" lang="en-US" altLang="zh-TW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( 6÷2 )</a:t>
            </a:r>
            <a:r>
              <a:rPr kumimoji="0" lang="zh-TW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＝</a:t>
            </a:r>
            <a:r>
              <a:rPr kumimoji="0" lang="en-US" altLang="zh-TW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2</a:t>
            </a:r>
            <a:r>
              <a:rPr kumimoji="0" lang="zh-TW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kumimoji="0" lang="en-US" altLang="zh-TW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3 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1697C71C-3DAD-45F1-826F-1A1F0F399DB2}"/>
              </a:ext>
            </a:extLst>
          </p:cNvPr>
          <p:cNvSpPr/>
          <p:nvPr/>
        </p:nvSpPr>
        <p:spPr>
          <a:xfrm>
            <a:off x="984919" y="4746858"/>
            <a:ext cx="295233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故選 </a:t>
            </a:r>
            <a:r>
              <a:rPr kumimoji="0" lang="en-US" altLang="zh-TW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(B) (C) (D)</a:t>
            </a:r>
            <a:r>
              <a:rPr kumimoji="0" lang="zh-TW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endParaRPr kumimoji="0" lang="en-US" altLang="zh-TW" sz="3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1812BBFE-77D2-41E3-8AAA-16AE9B25B612}"/>
                  </a:ext>
                </a:extLst>
              </p:cNvPr>
              <p:cNvSpPr/>
              <p:nvPr/>
            </p:nvSpPr>
            <p:spPr>
              <a:xfrm>
                <a:off x="984919" y="3826646"/>
                <a:ext cx="7200801" cy="8278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3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(D) 1</a:t>
                </a:r>
                <a:r>
                  <a:rPr kumimoji="0" lang="zh-TW" altLang="en-US" sz="3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：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zh-TW" sz="3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altLang="zh-TW" sz="3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altLang="zh-TW" sz="3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 2 </m:t>
                        </m:r>
                      </m:den>
                    </m:f>
                  </m:oMath>
                </a14:m>
                <a:r>
                  <a:rPr kumimoji="0" lang="zh-TW" altLang="en-US" sz="3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＝</a:t>
                </a:r>
                <a:r>
                  <a:rPr kumimoji="0" lang="en-US" altLang="zh-TW" sz="3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( 1×2 )</a:t>
                </a:r>
                <a:r>
                  <a:rPr kumimoji="0" lang="zh-TW" altLang="en-US" sz="3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：</a:t>
                </a:r>
                <a:r>
                  <a:rPr kumimoji="0" lang="en-US" altLang="zh-TW" sz="3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(</a:t>
                </a:r>
                <a:r>
                  <a:rPr kumimoji="0" lang="zh-TW" altLang="en-US" sz="3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zh-TW" sz="3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altLang="zh-TW" sz="3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altLang="zh-TW" sz="3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 2 </m:t>
                        </m:r>
                      </m:den>
                    </m:f>
                  </m:oMath>
                </a14:m>
                <a:r>
                  <a:rPr kumimoji="0" lang="en-US" altLang="zh-TW" sz="3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×2 )</a:t>
                </a:r>
                <a:r>
                  <a:rPr kumimoji="0" lang="zh-TW" altLang="en-US" sz="3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＝</a:t>
                </a:r>
                <a:r>
                  <a:rPr kumimoji="0" lang="en-US" altLang="zh-TW" sz="3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2</a:t>
                </a:r>
                <a:r>
                  <a:rPr kumimoji="0" lang="zh-TW" altLang="en-US" sz="3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：</a:t>
                </a:r>
                <a:r>
                  <a:rPr kumimoji="0" lang="en-US" altLang="zh-TW" sz="3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3 </a:t>
                </a:r>
              </a:p>
            </p:txBody>
          </p:sp>
        </mc:Choice>
        <mc:Fallback xmlns=""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1812BBFE-77D2-41E3-8AAA-16AE9B25B6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919" y="3826646"/>
                <a:ext cx="7200801" cy="827855"/>
              </a:xfrm>
              <a:prstGeom prst="rect">
                <a:avLst/>
              </a:prstGeom>
              <a:blipFill>
                <a:blip r:embed="rId5"/>
                <a:stretch>
                  <a:fillRect l="-2032" b="-955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圖片 10">
            <a:extLst>
              <a:ext uri="{FF2B5EF4-FFF2-40B4-BE49-F238E27FC236}">
                <a16:creationId xmlns:a16="http://schemas.microsoft.com/office/drawing/2014/main" id="{F328343B-955C-4C51-989F-0109CD916B8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7040" y="5002122"/>
            <a:ext cx="280417" cy="338329"/>
          </a:xfrm>
          <a:prstGeom prst="rect">
            <a:avLst/>
          </a:prstGeom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id="{BB87D764-EB78-4486-AD4D-DB445E1BDCE4}"/>
              </a:ext>
            </a:extLst>
          </p:cNvPr>
          <p:cNvSpPr/>
          <p:nvPr/>
        </p:nvSpPr>
        <p:spPr>
          <a:xfrm>
            <a:off x="6744073" y="-23309"/>
            <a:ext cx="5447928" cy="9261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D27C668F-804C-4038-AA76-B5DD6957E5CA}"/>
              </a:ext>
            </a:extLst>
          </p:cNvPr>
          <p:cNvSpPr/>
          <p:nvPr/>
        </p:nvSpPr>
        <p:spPr>
          <a:xfrm>
            <a:off x="11470511" y="4791919"/>
            <a:ext cx="721489" cy="20660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72025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>
            <a:extLst>
              <a:ext uri="{FF2B5EF4-FFF2-40B4-BE49-F238E27FC236}">
                <a16:creationId xmlns:a16="http://schemas.microsoft.com/office/drawing/2014/main" id="{62906337-6D2F-4A64-A62D-1B7096C3449D}"/>
              </a:ext>
            </a:extLst>
          </p:cNvPr>
          <p:cNvSpPr/>
          <p:nvPr/>
        </p:nvSpPr>
        <p:spPr>
          <a:xfrm>
            <a:off x="488400" y="1642994"/>
            <a:ext cx="11703600" cy="568336"/>
          </a:xfrm>
          <a:prstGeom prst="rect">
            <a:avLst/>
          </a:prstGeom>
          <a:solidFill>
            <a:srgbClr val="DFF1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A4EB70DD-BC83-41D4-BAE6-CB94CB398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在下列空格中填入適當的數值：</a:t>
            </a:r>
            <a:br>
              <a:rPr lang="zh-TW" altLang="en-US" dirty="0"/>
            </a:br>
            <a:r>
              <a:rPr lang="en-US" altLang="zh-TW" dirty="0"/>
              <a:t>(1)</a:t>
            </a:r>
            <a:r>
              <a:rPr lang="zh-TW" altLang="en-US" dirty="0"/>
              <a:t> </a:t>
            </a:r>
            <a:r>
              <a:rPr lang="en-US" altLang="zh-TW" b="0" i="0" u="none" strike="noStrike" baseline="0" dirty="0">
                <a:solidFill>
                  <a:srgbClr val="000000"/>
                </a:solidFill>
              </a:rPr>
              <a:t>3</a:t>
            </a:r>
            <a:r>
              <a:rPr lang="zh-TW" altLang="en-US" b="0" i="0" u="none" strike="noStrike" baseline="0" dirty="0">
                <a:solidFill>
                  <a:srgbClr val="000000"/>
                </a:solidFill>
              </a:rPr>
              <a:t>：</a:t>
            </a:r>
            <a:r>
              <a:rPr lang="en-US" altLang="zh-TW" b="0" i="0" u="none" strike="noStrike" baseline="0" dirty="0">
                <a:solidFill>
                  <a:srgbClr val="000000"/>
                </a:solidFill>
              </a:rPr>
              <a:t>5</a:t>
            </a:r>
            <a:r>
              <a:rPr lang="zh-TW" altLang="en-US" b="0" i="0" u="none" strike="noStrike" baseline="0" dirty="0">
                <a:solidFill>
                  <a:srgbClr val="000000"/>
                </a:solidFill>
              </a:rPr>
              <a:t>＝ </a:t>
            </a:r>
            <a:r>
              <a:rPr lang="en-US" altLang="zh-TW" b="0" i="0" u="none" strike="noStrike" baseline="0" dirty="0">
                <a:solidFill>
                  <a:srgbClr val="000000"/>
                </a:solidFill>
              </a:rPr>
              <a:t>24</a:t>
            </a:r>
            <a:r>
              <a:rPr lang="zh-TW" altLang="en-US" b="0" i="0" u="none" strike="noStrike" baseline="0" dirty="0">
                <a:solidFill>
                  <a:srgbClr val="000000"/>
                </a:solidFill>
              </a:rPr>
              <a:t>：</a:t>
            </a:r>
            <a:r>
              <a:rPr lang="zh-TW" altLang="en-US" b="0" i="0" u="none" strike="noStrike" baseline="0" dirty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□</a:t>
            </a:r>
            <a:r>
              <a:rPr lang="zh-TW" altLang="en-US" b="0" i="0" u="none" strike="noStrike" baseline="0" dirty="0">
                <a:solidFill>
                  <a:srgbClr val="000000"/>
                </a:solidFill>
              </a:rPr>
              <a:t> </a:t>
            </a:r>
            <a:endParaRPr lang="zh-TW" altLang="en-US" dirty="0"/>
          </a:p>
        </p:txBody>
      </p:sp>
      <p:sp>
        <p:nvSpPr>
          <p:cNvPr id="10" name="文字版面配置區 9">
            <a:extLst>
              <a:ext uri="{FF2B5EF4-FFF2-40B4-BE49-F238E27FC236}">
                <a16:creationId xmlns:a16="http://schemas.microsoft.com/office/drawing/2014/main" id="{386C6D8A-A078-6692-77ED-5C2DE4BB004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zh-TW" altLang="en-US" i="0" u="none" strike="noStrike" baseline="0" dirty="0">
                <a:solidFill>
                  <a:srgbClr val="211D1E"/>
                </a:solidFill>
                <a:latin typeface="華康儷中黑"/>
              </a:rPr>
              <a:t>相等的比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4542AA6F-5A0F-4C5C-9B7D-5E362187BA4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TW" dirty="0"/>
              <a:t>86</a:t>
            </a:r>
            <a:endParaRPr lang="zh-TW" altLang="en-US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12A20E36-0F1E-4D71-A50E-7578BF17D0C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altLang="zh-TW" dirty="0"/>
              <a:t>3</a:t>
            </a:r>
            <a:endParaRPr lang="zh-TW" altLang="en-US" dirty="0"/>
          </a:p>
        </p:txBody>
      </p:sp>
      <p:pic>
        <p:nvPicPr>
          <p:cNvPr id="14" name="圖片 13" descr="poButton">
            <a:extLst>
              <a:ext uri="{FF2B5EF4-FFF2-40B4-BE49-F238E27FC236}">
                <a16:creationId xmlns:a16="http://schemas.microsoft.com/office/drawing/2014/main" id="{07B46A16-634D-4F00-BFCA-10599BBBAE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0400" y="4907634"/>
            <a:ext cx="432817" cy="432817"/>
          </a:xfrm>
          <a:prstGeom prst="rect">
            <a:avLst/>
          </a:prstGeom>
        </p:spPr>
      </p:pic>
      <p:grpSp>
        <p:nvGrpSpPr>
          <p:cNvPr id="17" name="Group 303 8">
            <a:extLst>
              <a:ext uri="{FF2B5EF4-FFF2-40B4-BE49-F238E27FC236}">
                <a16:creationId xmlns:a16="http://schemas.microsoft.com/office/drawing/2014/main" id="{46AAC91E-E5FE-BE7C-8EDF-1DCF11EEF9DB}"/>
              </a:ext>
            </a:extLst>
          </p:cNvPr>
          <p:cNvGrpSpPr/>
          <p:nvPr/>
        </p:nvGrpSpPr>
        <p:grpSpPr>
          <a:xfrm>
            <a:off x="7274990" y="2275185"/>
            <a:ext cx="4649229" cy="1892382"/>
            <a:chOff x="3726688" y="4907052"/>
            <a:chExt cx="4649229" cy="1892382"/>
          </a:xfrm>
        </p:grpSpPr>
        <p:sp>
          <p:nvSpPr>
            <p:cNvPr id="19" name="矩形: 圓角 18">
              <a:extLst>
                <a:ext uri="{FF2B5EF4-FFF2-40B4-BE49-F238E27FC236}">
                  <a16:creationId xmlns:a16="http://schemas.microsoft.com/office/drawing/2014/main" id="{541493C8-CDF7-A974-B027-56AE5584584F}"/>
                </a:ext>
              </a:extLst>
            </p:cNvPr>
            <p:cNvSpPr/>
            <p:nvPr/>
          </p:nvSpPr>
          <p:spPr>
            <a:xfrm>
              <a:off x="3726688" y="4907052"/>
              <a:ext cx="4042754" cy="1892382"/>
            </a:xfrm>
            <a:prstGeom prst="roundRect">
              <a:avLst>
                <a:gd name="adj" fmla="val 9270"/>
              </a:avLst>
            </a:prstGeom>
            <a:solidFill>
              <a:srgbClr val="F6FAEE"/>
            </a:solidFill>
            <a:ln w="57150">
              <a:solidFill>
                <a:srgbClr val="90C4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endParaRPr>
            </a:p>
          </p:txBody>
        </p:sp>
        <p:pic>
          <p:nvPicPr>
            <p:cNvPr id="34" name="圖片 33">
              <a:extLst>
                <a:ext uri="{FF2B5EF4-FFF2-40B4-BE49-F238E27FC236}">
                  <a16:creationId xmlns:a16="http://schemas.microsoft.com/office/drawing/2014/main" id="{B6DFDCFC-62AB-4979-00DA-927B3433CB0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46701" y="5045437"/>
              <a:ext cx="1229216" cy="1707819"/>
            </a:xfrm>
            <a:prstGeom prst="rect">
              <a:avLst/>
            </a:prstGeom>
          </p:spPr>
        </p:pic>
        <p:sp>
          <p:nvSpPr>
            <p:cNvPr id="35" name="文字方塊 34">
              <a:extLst>
                <a:ext uri="{FF2B5EF4-FFF2-40B4-BE49-F238E27FC236}">
                  <a16:creationId xmlns:a16="http://schemas.microsoft.com/office/drawing/2014/main" id="{26D14489-EFF3-C5E4-E4A3-FB195B5BFD00}"/>
                </a:ext>
              </a:extLst>
            </p:cNvPr>
            <p:cNvSpPr txBox="1"/>
            <p:nvPr/>
          </p:nvSpPr>
          <p:spPr>
            <a:xfrm>
              <a:off x="3826147" y="4953770"/>
              <a:ext cx="3554166" cy="18158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11D1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我們將等號左邊的前後項同乘以 </a:t>
              </a:r>
              <a:r>
                <a:rPr kumimoji="0" lang="en-US" altLang="zh-TW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11D1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( </a:t>
              </a:r>
              <a:r>
                <a:rPr kumimoji="0" lang="zh-TW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11D1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或同除以 </a:t>
              </a:r>
              <a:r>
                <a:rPr kumimoji="0" lang="en-US" altLang="zh-TW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11D1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) </a:t>
              </a:r>
              <a:r>
                <a:rPr kumimoji="0" lang="zh-TW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11D1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一個不為 </a:t>
              </a:r>
              <a:r>
                <a:rPr kumimoji="0" lang="en-US" altLang="zh-TW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11D1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0 </a:t>
              </a:r>
              <a:r>
                <a:rPr kumimoji="0" lang="zh-TW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11D1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的數後可得到右邊的比。</a:t>
              </a:r>
              <a:endPara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</p:grpSp>
      <p:sp>
        <p:nvSpPr>
          <p:cNvPr id="30" name="矩形 29">
            <a:extLst>
              <a:ext uri="{FF2B5EF4-FFF2-40B4-BE49-F238E27FC236}">
                <a16:creationId xmlns:a16="http://schemas.microsoft.com/office/drawing/2014/main" id="{3B98541E-2FD5-4360-897E-0704D86CA26F}"/>
              </a:ext>
            </a:extLst>
          </p:cNvPr>
          <p:cNvSpPr/>
          <p:nvPr/>
        </p:nvSpPr>
        <p:spPr>
          <a:xfrm>
            <a:off x="6744073" y="-23309"/>
            <a:ext cx="5447928" cy="9261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9E970A92-923E-4FC6-B3CA-FCF23D7A37F9}"/>
              </a:ext>
            </a:extLst>
          </p:cNvPr>
          <p:cNvSpPr/>
          <p:nvPr/>
        </p:nvSpPr>
        <p:spPr>
          <a:xfrm>
            <a:off x="11470511" y="4791919"/>
            <a:ext cx="721489" cy="20660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96507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矩形 32">
            <a:extLst>
              <a:ext uri="{FF2B5EF4-FFF2-40B4-BE49-F238E27FC236}">
                <a16:creationId xmlns:a16="http://schemas.microsoft.com/office/drawing/2014/main" id="{0625BB2B-4FFD-4D82-BB34-E8A31AA9A5AB}"/>
              </a:ext>
            </a:extLst>
          </p:cNvPr>
          <p:cNvSpPr/>
          <p:nvPr/>
        </p:nvSpPr>
        <p:spPr>
          <a:xfrm>
            <a:off x="488400" y="1642994"/>
            <a:ext cx="11703600" cy="568336"/>
          </a:xfrm>
          <a:prstGeom prst="rect">
            <a:avLst/>
          </a:prstGeom>
          <a:solidFill>
            <a:srgbClr val="DFF1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A4EB70DD-BC83-41D4-BAE6-CB94CB398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在下列空格中填入適當的數值：</a:t>
            </a:r>
            <a:br>
              <a:rPr lang="zh-TW" altLang="en-US" dirty="0"/>
            </a:br>
            <a:r>
              <a:rPr lang="en-US" altLang="zh-TW" dirty="0"/>
              <a:t>(2)</a:t>
            </a:r>
            <a:r>
              <a:rPr lang="zh-TW" altLang="en-US" dirty="0"/>
              <a:t> </a:t>
            </a:r>
            <a:r>
              <a:rPr lang="en-US" altLang="zh-TW" dirty="0"/>
              <a:t>42</a:t>
            </a:r>
            <a:r>
              <a:rPr lang="zh-TW" altLang="en-US" dirty="0"/>
              <a:t>：</a:t>
            </a:r>
            <a:r>
              <a:rPr lang="en-US" altLang="zh-TW" dirty="0"/>
              <a:t>12</a:t>
            </a:r>
            <a:r>
              <a:rPr lang="zh-TW" altLang="en-US" dirty="0"/>
              <a:t>＝</a:t>
            </a:r>
            <a:r>
              <a:rPr lang="zh-TW" altLang="en-US" b="0" i="0" u="none" strike="noStrike" baseline="0" dirty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□</a:t>
            </a:r>
            <a:r>
              <a:rPr lang="zh-TW" altLang="en-US" dirty="0"/>
              <a:t>：</a:t>
            </a:r>
            <a:r>
              <a:rPr lang="en-US" altLang="zh-TW" dirty="0"/>
              <a:t>2</a:t>
            </a:r>
            <a:r>
              <a:rPr lang="zh-TW" altLang="en-US" dirty="0"/>
              <a:t>	</a:t>
            </a:r>
          </a:p>
        </p:txBody>
      </p:sp>
      <p:sp>
        <p:nvSpPr>
          <p:cNvPr id="10" name="文字版面配置區 9">
            <a:extLst>
              <a:ext uri="{FF2B5EF4-FFF2-40B4-BE49-F238E27FC236}">
                <a16:creationId xmlns:a16="http://schemas.microsoft.com/office/drawing/2014/main" id="{80EF22DB-FDEB-48A4-6E2C-D649836ECEB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zh-TW" altLang="en-US" i="0" u="none" strike="noStrike" baseline="0" dirty="0">
                <a:solidFill>
                  <a:srgbClr val="211D1E"/>
                </a:solidFill>
                <a:latin typeface="華康儷中黑"/>
              </a:rPr>
              <a:t>相等的比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4542AA6F-5A0F-4C5C-9B7D-5E362187BA4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TW" dirty="0"/>
              <a:t>86</a:t>
            </a:r>
            <a:endParaRPr lang="zh-TW" altLang="en-US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12A20E36-0F1E-4D71-A50E-7578BF17D0C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altLang="zh-TW" dirty="0"/>
              <a:t>3</a:t>
            </a:r>
            <a:endParaRPr lang="zh-TW" altLang="en-US" dirty="0"/>
          </a:p>
        </p:txBody>
      </p:sp>
      <p:pic>
        <p:nvPicPr>
          <p:cNvPr id="14" name="圖片 13" descr="poButton">
            <a:extLst>
              <a:ext uri="{FF2B5EF4-FFF2-40B4-BE49-F238E27FC236}">
                <a16:creationId xmlns:a16="http://schemas.microsoft.com/office/drawing/2014/main" id="{07B46A16-634D-4F00-BFCA-10599BBBAE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0400" y="4907634"/>
            <a:ext cx="432817" cy="432817"/>
          </a:xfrm>
          <a:prstGeom prst="rect">
            <a:avLst/>
          </a:prstGeom>
        </p:spPr>
      </p:pic>
      <p:pic>
        <p:nvPicPr>
          <p:cNvPr id="34" name="圖片 33">
            <a:hlinkClick r:id="" action="ppaction://noaction"/>
            <a:extLst>
              <a:ext uri="{FF2B5EF4-FFF2-40B4-BE49-F238E27FC236}">
                <a16:creationId xmlns:a16="http://schemas.microsoft.com/office/drawing/2014/main" id="{F1BDF66C-4052-4C82-9182-C47898171E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96916" y="519270"/>
            <a:ext cx="1763484" cy="360000"/>
          </a:xfrm>
          <a:prstGeom prst="rect">
            <a:avLst/>
          </a:prstGeom>
        </p:spPr>
      </p:pic>
      <p:grpSp>
        <p:nvGrpSpPr>
          <p:cNvPr id="15" name="Group 303 8">
            <a:extLst>
              <a:ext uri="{FF2B5EF4-FFF2-40B4-BE49-F238E27FC236}">
                <a16:creationId xmlns:a16="http://schemas.microsoft.com/office/drawing/2014/main" id="{59E95298-CFE4-07D7-54C5-67911DABFEC5}"/>
              </a:ext>
            </a:extLst>
          </p:cNvPr>
          <p:cNvGrpSpPr/>
          <p:nvPr/>
        </p:nvGrpSpPr>
        <p:grpSpPr>
          <a:xfrm>
            <a:off x="7274990" y="2275185"/>
            <a:ext cx="4649229" cy="1892382"/>
            <a:chOff x="3726688" y="4907052"/>
            <a:chExt cx="4649229" cy="1892382"/>
          </a:xfrm>
        </p:grpSpPr>
        <p:sp>
          <p:nvSpPr>
            <p:cNvPr id="16" name="矩形: 圓角 15">
              <a:extLst>
                <a:ext uri="{FF2B5EF4-FFF2-40B4-BE49-F238E27FC236}">
                  <a16:creationId xmlns:a16="http://schemas.microsoft.com/office/drawing/2014/main" id="{AF1DF6A2-7276-2624-9A7D-FFC69B32C524}"/>
                </a:ext>
              </a:extLst>
            </p:cNvPr>
            <p:cNvSpPr/>
            <p:nvPr/>
          </p:nvSpPr>
          <p:spPr>
            <a:xfrm>
              <a:off x="3726688" y="4907052"/>
              <a:ext cx="4042754" cy="1892382"/>
            </a:xfrm>
            <a:prstGeom prst="roundRect">
              <a:avLst>
                <a:gd name="adj" fmla="val 9270"/>
              </a:avLst>
            </a:prstGeom>
            <a:solidFill>
              <a:srgbClr val="F6FAEE"/>
            </a:solidFill>
            <a:ln w="57150">
              <a:solidFill>
                <a:srgbClr val="90C4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17" name="圖片 16">
              <a:extLst>
                <a:ext uri="{FF2B5EF4-FFF2-40B4-BE49-F238E27FC236}">
                  <a16:creationId xmlns:a16="http://schemas.microsoft.com/office/drawing/2014/main" id="{975E681E-8152-B7FC-A992-235166F07CC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46701" y="5045437"/>
              <a:ext cx="1229216" cy="1707819"/>
            </a:xfrm>
            <a:prstGeom prst="rect">
              <a:avLst/>
            </a:prstGeom>
          </p:spPr>
        </p:pic>
        <p:sp>
          <p:nvSpPr>
            <p:cNvPr id="19" name="文字方塊 18">
              <a:extLst>
                <a:ext uri="{FF2B5EF4-FFF2-40B4-BE49-F238E27FC236}">
                  <a16:creationId xmlns:a16="http://schemas.microsoft.com/office/drawing/2014/main" id="{4A27DCDF-3B4B-0B8D-E262-4EFA9E932E1A}"/>
                </a:ext>
              </a:extLst>
            </p:cNvPr>
            <p:cNvSpPr txBox="1"/>
            <p:nvPr/>
          </p:nvSpPr>
          <p:spPr>
            <a:xfrm>
              <a:off x="3826147" y="4953770"/>
              <a:ext cx="3554166" cy="18158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zh-TW" altLang="en-US" sz="2800" b="0" i="0" u="none" strike="noStrike" baseline="0" dirty="0">
                  <a:solidFill>
                    <a:srgbClr val="211D1E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我們將等號左邊的前後項同乘以 </a:t>
              </a:r>
              <a:r>
                <a:rPr lang="en-US" altLang="zh-TW" sz="2800" b="0" i="0" u="none" strike="noStrike" baseline="0" dirty="0">
                  <a:solidFill>
                    <a:srgbClr val="211D1E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( </a:t>
              </a:r>
              <a:r>
                <a:rPr lang="zh-TW" altLang="en-US" sz="2800" b="0" i="0" u="none" strike="noStrike" baseline="0" dirty="0">
                  <a:solidFill>
                    <a:srgbClr val="211D1E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或同除以 </a:t>
              </a:r>
              <a:r>
                <a:rPr lang="en-US" altLang="zh-TW" sz="2800" b="0" i="0" u="none" strike="noStrike" baseline="0" dirty="0">
                  <a:solidFill>
                    <a:srgbClr val="211D1E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) </a:t>
              </a:r>
              <a:r>
                <a:rPr lang="zh-TW" altLang="en-US" sz="2800" b="0" i="0" u="none" strike="noStrike" baseline="0" dirty="0">
                  <a:solidFill>
                    <a:srgbClr val="211D1E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一個不為 </a:t>
              </a:r>
              <a:r>
                <a:rPr lang="en-US" altLang="zh-TW" sz="2800" b="0" i="0" u="none" strike="noStrike" baseline="0" dirty="0">
                  <a:solidFill>
                    <a:srgbClr val="211D1E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0 </a:t>
              </a:r>
              <a:r>
                <a:rPr lang="zh-TW" altLang="en-US" sz="2800" b="0" i="0" u="none" strike="noStrike" baseline="0" dirty="0">
                  <a:solidFill>
                    <a:srgbClr val="211D1E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的數後可得到右邊的比。</a:t>
              </a:r>
              <a:endParaRPr lang="zh-TW" altLang="en-US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</p:grpSp>
      <p:sp>
        <p:nvSpPr>
          <p:cNvPr id="30" name="矩形 29">
            <a:extLst>
              <a:ext uri="{FF2B5EF4-FFF2-40B4-BE49-F238E27FC236}">
                <a16:creationId xmlns:a16="http://schemas.microsoft.com/office/drawing/2014/main" id="{378DE73B-04B9-4979-A6D8-A2208F9F7A14}"/>
              </a:ext>
            </a:extLst>
          </p:cNvPr>
          <p:cNvSpPr/>
          <p:nvPr/>
        </p:nvSpPr>
        <p:spPr>
          <a:xfrm>
            <a:off x="6744073" y="-23309"/>
            <a:ext cx="5447928" cy="9261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C9FB87AE-9836-4844-B03E-CA81FF136C18}"/>
              </a:ext>
            </a:extLst>
          </p:cNvPr>
          <p:cNvSpPr/>
          <p:nvPr/>
        </p:nvSpPr>
        <p:spPr>
          <a:xfrm>
            <a:off x="11470511" y="4791919"/>
            <a:ext cx="721489" cy="20660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70907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>
            <a:extLst>
              <a:ext uri="{FF2B5EF4-FFF2-40B4-BE49-F238E27FC236}">
                <a16:creationId xmlns:a16="http://schemas.microsoft.com/office/drawing/2014/main" id="{44CFDB1D-F038-4F4C-911C-F7B488CE7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在下列空格中填入適當的數值：</a:t>
            </a:r>
            <a:br>
              <a:rPr lang="en-US" altLang="zh-TW" sz="1200" dirty="0"/>
            </a:br>
            <a:br>
              <a:rPr lang="zh-TW" altLang="en-US" sz="1200" dirty="0"/>
            </a:br>
            <a:r>
              <a:rPr lang="en-US" altLang="zh-TW" dirty="0"/>
              <a:t>(1)</a:t>
            </a:r>
            <a:r>
              <a:rPr lang="zh-TW" altLang="en-US" dirty="0"/>
              <a:t> </a:t>
            </a:r>
            <a:r>
              <a:rPr lang="en-US" altLang="zh-TW" dirty="0"/>
              <a:t>15</a:t>
            </a:r>
            <a:r>
              <a:rPr lang="zh-TW" altLang="en-US" dirty="0"/>
              <a:t>：</a:t>
            </a:r>
            <a:r>
              <a:rPr lang="en-US" altLang="zh-TW" dirty="0"/>
              <a:t>35</a:t>
            </a:r>
            <a:r>
              <a:rPr lang="zh-TW" altLang="en-US" dirty="0"/>
              <a:t>＝</a:t>
            </a:r>
            <a:r>
              <a:rPr lang="en-US" altLang="zh-TW" dirty="0"/>
              <a:t>3</a:t>
            </a:r>
            <a:r>
              <a:rPr lang="zh-TW" altLang="en-US" dirty="0"/>
              <a:t>：              </a:t>
            </a: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r>
              <a:rPr lang="en-US" altLang="zh-TW" dirty="0"/>
              <a:t>(2)</a:t>
            </a:r>
            <a:r>
              <a:rPr lang="zh-TW" altLang="en-US" dirty="0"/>
              <a:t> </a:t>
            </a:r>
            <a:r>
              <a:rPr lang="en-US" altLang="zh-TW" dirty="0"/>
              <a:t>7</a:t>
            </a:r>
            <a:r>
              <a:rPr lang="zh-TW" altLang="en-US" dirty="0"/>
              <a:t>：</a:t>
            </a:r>
            <a:r>
              <a:rPr lang="en-US" altLang="zh-TW" dirty="0"/>
              <a:t>6</a:t>
            </a:r>
            <a:r>
              <a:rPr lang="zh-TW" altLang="en-US" dirty="0"/>
              <a:t>＝             ：</a:t>
            </a:r>
            <a:r>
              <a:rPr lang="en-US" altLang="zh-TW" dirty="0"/>
              <a:t>24	</a:t>
            </a:r>
          </a:p>
        </p:txBody>
      </p:sp>
      <p:sp>
        <p:nvSpPr>
          <p:cNvPr id="6" name="文字版面配置區 5">
            <a:extLst>
              <a:ext uri="{FF2B5EF4-FFF2-40B4-BE49-F238E27FC236}">
                <a16:creationId xmlns:a16="http://schemas.microsoft.com/office/drawing/2014/main" id="{CE8AB74A-B980-4A3A-BA97-26AE942593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TW" dirty="0"/>
              <a:t>86</a:t>
            </a:r>
            <a:endParaRPr lang="zh-TW" altLang="en-US" dirty="0"/>
          </a:p>
        </p:txBody>
      </p:sp>
      <p:pic>
        <p:nvPicPr>
          <p:cNvPr id="7" name="圖片 6" descr="poButton">
            <a:extLst>
              <a:ext uri="{FF2B5EF4-FFF2-40B4-BE49-F238E27FC236}">
                <a16:creationId xmlns:a16="http://schemas.microsoft.com/office/drawing/2014/main" id="{0999F5A1-EB6E-4E45-AD1B-660746CE74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0400" y="4907634"/>
            <a:ext cx="432817" cy="432817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E3B2D5BA-64B9-4283-BCFD-95201DF68D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3424" y="1719623"/>
            <a:ext cx="1153070" cy="625707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3A73DD28-F046-4C01-AC6B-8B1AD876A6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8953" y="4221089"/>
            <a:ext cx="1152000" cy="555719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AF884454-1457-432D-9D23-FE9A2ECBD376}"/>
              </a:ext>
            </a:extLst>
          </p:cNvPr>
          <p:cNvSpPr/>
          <p:nvPr/>
        </p:nvSpPr>
        <p:spPr>
          <a:xfrm>
            <a:off x="6744073" y="-23309"/>
            <a:ext cx="5447928" cy="9261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B5263CB3-3C29-4EE8-B0B6-5A90D239A6A2}"/>
              </a:ext>
            </a:extLst>
          </p:cNvPr>
          <p:cNvSpPr/>
          <p:nvPr/>
        </p:nvSpPr>
        <p:spPr>
          <a:xfrm>
            <a:off x="11470511" y="4791919"/>
            <a:ext cx="721489" cy="20660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064338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F5099237-9B76-0D43-EE03-95C61A485426}"/>
              </a:ext>
            </a:extLst>
          </p:cNvPr>
          <p:cNvSpPr/>
          <p:nvPr/>
        </p:nvSpPr>
        <p:spPr>
          <a:xfrm>
            <a:off x="2641312" y="2669570"/>
            <a:ext cx="2926112" cy="468000"/>
          </a:xfrm>
          <a:prstGeom prst="rect">
            <a:avLst/>
          </a:prstGeom>
          <a:solidFill>
            <a:srgbClr val="FFFC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FFD47675-3727-44D8-5978-BD7BA3EA4754}"/>
              </a:ext>
            </a:extLst>
          </p:cNvPr>
          <p:cNvSpPr/>
          <p:nvPr/>
        </p:nvSpPr>
        <p:spPr>
          <a:xfrm>
            <a:off x="3026808" y="2019826"/>
            <a:ext cx="4473588" cy="468000"/>
          </a:xfrm>
          <a:prstGeom prst="rect">
            <a:avLst/>
          </a:prstGeom>
          <a:solidFill>
            <a:srgbClr val="FFFC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標題 4">
                <a:extLst>
                  <a:ext uri="{FF2B5EF4-FFF2-40B4-BE49-F238E27FC236}">
                    <a16:creationId xmlns:a16="http://schemas.microsoft.com/office/drawing/2014/main" id="{A7758155-F239-4D89-A3FE-D042AF66251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545845" y="1781079"/>
                <a:ext cx="11100310" cy="4968552"/>
              </a:xfrm>
            </p:spPr>
            <p:txBody>
              <a:bodyPr/>
              <a:lstStyle/>
              <a:p>
                <a:pPr>
                  <a:lnSpc>
                    <a:spcPct val="120000"/>
                  </a:lnSpc>
                </a:pPr>
                <a:r>
                  <a:rPr lang="zh-TW" altLang="en-US" dirty="0"/>
                  <a:t>如果一個比的前項及後項都是</a:t>
                </a:r>
                <a:r>
                  <a:rPr lang="zh-TW" altLang="en-US" sz="4400" dirty="0">
                    <a:solidFill>
                      <a:srgbClr val="FF0000"/>
                    </a:solidFill>
                  </a:rPr>
                  <a:t>整數</a:t>
                </a:r>
                <a:r>
                  <a:rPr lang="zh-TW" altLang="en-US" dirty="0"/>
                  <a:t>，</a:t>
                </a:r>
                <a:br>
                  <a:rPr lang="en-US" altLang="zh-TW" dirty="0"/>
                </a:br>
                <a:r>
                  <a:rPr lang="zh-TW" altLang="en-US" dirty="0"/>
                  <a:t>而且它們的最大公因數是 </a:t>
                </a:r>
                <a:r>
                  <a:rPr lang="en-US" altLang="zh-TW" dirty="0"/>
                  <a:t>1</a:t>
                </a:r>
                <a:r>
                  <a:rPr lang="zh-TW" altLang="en-US" dirty="0"/>
                  <a:t>，</a:t>
                </a:r>
                <a:br>
                  <a:rPr lang="en-US" altLang="zh-TW" dirty="0"/>
                </a:br>
                <a:r>
                  <a:rPr lang="zh-TW" altLang="en-US" dirty="0"/>
                  <a:t>我們就稱這個比是</a:t>
                </a:r>
                <a:r>
                  <a:rPr lang="zh-TW" altLang="en-US" b="1" dirty="0">
                    <a:solidFill>
                      <a:srgbClr val="C00000"/>
                    </a:solidFill>
                  </a:rPr>
                  <a:t>最簡整數比</a:t>
                </a:r>
                <a:r>
                  <a:rPr lang="zh-TW" altLang="en-US" dirty="0"/>
                  <a:t>。</a:t>
                </a:r>
                <a:br>
                  <a:rPr lang="en-US" altLang="zh-TW" dirty="0"/>
                </a:br>
                <a:r>
                  <a:rPr lang="zh-TW" altLang="en-US" dirty="0"/>
                  <a:t>例如 </a:t>
                </a:r>
                <a:r>
                  <a:rPr lang="en-US" altLang="zh-TW" dirty="0"/>
                  <a:t>5</a:t>
                </a:r>
                <a:r>
                  <a:rPr lang="zh-TW" altLang="en-US" dirty="0"/>
                  <a:t>：</a:t>
                </a:r>
                <a:r>
                  <a:rPr lang="en-US" altLang="zh-TW" dirty="0"/>
                  <a:t>3 </a:t>
                </a:r>
                <a:r>
                  <a:rPr lang="zh-TW" altLang="en-US" dirty="0"/>
                  <a:t>與 </a:t>
                </a:r>
                <a:r>
                  <a:rPr lang="en-US" altLang="zh-TW" dirty="0"/>
                  <a:t>8</a:t>
                </a:r>
                <a:r>
                  <a:rPr lang="zh-TW" altLang="en-US" dirty="0"/>
                  <a:t>：</a:t>
                </a:r>
                <a:r>
                  <a:rPr lang="en-US" altLang="zh-TW" dirty="0"/>
                  <a:t>9 </a:t>
                </a:r>
                <a:r>
                  <a:rPr lang="zh-TW" altLang="en-US" dirty="0"/>
                  <a:t>都是最簡整數比，</a:t>
                </a:r>
                <a:br>
                  <a:rPr lang="en-US" altLang="zh-TW" dirty="0"/>
                </a:br>
                <a:r>
                  <a:rPr lang="en-US" altLang="zh-TW" dirty="0"/>
                  <a:t>    </a:t>
                </a:r>
                <a:r>
                  <a:rPr lang="zh-TW" altLang="en-US" dirty="0"/>
                  <a:t>但 </a:t>
                </a:r>
                <a:r>
                  <a:rPr lang="en-US" altLang="zh-TW" dirty="0"/>
                  <a:t>6</a:t>
                </a:r>
                <a:r>
                  <a:rPr lang="zh-TW" altLang="en-US" dirty="0"/>
                  <a:t>：</a:t>
                </a:r>
                <a:r>
                  <a:rPr lang="en-US" altLang="zh-TW" dirty="0"/>
                  <a:t>15 </a:t>
                </a:r>
                <a:r>
                  <a:rPr lang="zh-TW" altLang="en-US" dirty="0"/>
                  <a:t>與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TW" b="0" i="0" dirty="0" smtClean="0"/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TW" dirty="0">
                            <a:solidFill>
                              <a:schemeClr val="tx1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TW" b="0" i="0" dirty="0" smtClean="0">
                            <a:solidFill>
                              <a:schemeClr val="tx1"/>
                            </a:solidFill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en-US" altLang="zh-TW" dirty="0">
                            <a:solidFill>
                              <a:schemeClr val="tx1"/>
                            </a:solidFill>
                          </a:rPr>
                          <m:t> </m:t>
                        </m:r>
                      </m:den>
                    </m:f>
                  </m:oMath>
                </a14:m>
                <a:r>
                  <a:rPr lang="zh-TW" altLang="en-US" dirty="0"/>
                  <a:t>：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TW" b="0" i="0" dirty="0" smtClean="0"/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TW" dirty="0"/>
                          <m:t> </m:t>
                        </m:r>
                        <m:r>
                          <m:rPr>
                            <m:nor/>
                          </m:rPr>
                          <a:rPr lang="en-US" altLang="zh-TW" b="0" i="0" dirty="0" smtClean="0"/>
                          <m:t>4</m:t>
                        </m:r>
                        <m:r>
                          <m:rPr>
                            <m:nor/>
                          </m:rPr>
                          <a:rPr lang="en-US" altLang="zh-TW" dirty="0"/>
                          <m:t> </m:t>
                        </m:r>
                      </m:den>
                    </m:f>
                  </m:oMath>
                </a14:m>
                <a:r>
                  <a:rPr lang="en-US" altLang="zh-TW" dirty="0"/>
                  <a:t> </a:t>
                </a:r>
                <a:r>
                  <a:rPr lang="zh-TW" altLang="en-US" dirty="0"/>
                  <a:t>不是最簡整數比。</a:t>
                </a:r>
              </a:p>
            </p:txBody>
          </p:sp>
        </mc:Choice>
        <mc:Fallback>
          <p:sp>
            <p:nvSpPr>
              <p:cNvPr id="5" name="標題 4">
                <a:extLst>
                  <a:ext uri="{FF2B5EF4-FFF2-40B4-BE49-F238E27FC236}">
                    <a16:creationId xmlns:a16="http://schemas.microsoft.com/office/drawing/2014/main" id="{A7758155-F239-4D89-A3FE-D042AF66251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45845" y="1781079"/>
                <a:ext cx="11100310" cy="4968552"/>
              </a:xfrm>
              <a:blipFill>
                <a:blip r:embed="rId2"/>
                <a:stretch>
                  <a:fillRect l="-1429" t="-122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文字版面配置區 5">
            <a:extLst>
              <a:ext uri="{FF2B5EF4-FFF2-40B4-BE49-F238E27FC236}">
                <a16:creationId xmlns:a16="http://schemas.microsoft.com/office/drawing/2014/main" id="{00C8796C-1909-41A0-9EE0-FC790F35B7D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TW" dirty="0"/>
              <a:t>86</a:t>
            </a:r>
            <a:endParaRPr lang="zh-TW" altLang="en-US" dirty="0"/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06F3680B-0560-4EC4-9C60-058FF5789111}"/>
              </a:ext>
            </a:extLst>
          </p:cNvPr>
          <p:cNvSpPr txBox="1"/>
          <p:nvPr/>
        </p:nvSpPr>
        <p:spPr>
          <a:xfrm>
            <a:off x="1523832" y="746291"/>
            <a:ext cx="30059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最簡整數比</a:t>
            </a:r>
            <a:endParaRPr lang="zh-TW" altLang="en-US" sz="4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107E01E3-7F7A-40BF-91B3-F3AFD33C7001}"/>
              </a:ext>
            </a:extLst>
          </p:cNvPr>
          <p:cNvSpPr/>
          <p:nvPr/>
        </p:nvSpPr>
        <p:spPr>
          <a:xfrm>
            <a:off x="6744073" y="-23309"/>
            <a:ext cx="5447928" cy="9261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82E7FCE9-9AF0-4686-BC57-688A2CF0610D}"/>
              </a:ext>
            </a:extLst>
          </p:cNvPr>
          <p:cNvSpPr/>
          <p:nvPr/>
        </p:nvSpPr>
        <p:spPr>
          <a:xfrm>
            <a:off x="11470511" y="4791919"/>
            <a:ext cx="721489" cy="20660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076822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標題 4">
                <a:extLst>
                  <a:ext uri="{FF2B5EF4-FFF2-40B4-BE49-F238E27FC236}">
                    <a16:creationId xmlns:a16="http://schemas.microsoft.com/office/drawing/2014/main" id="{A7758155-F239-4D89-A3FE-D042AF66251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468292" y="764705"/>
                <a:ext cx="11100310" cy="4968552"/>
              </a:xfrm>
            </p:spPr>
            <p:txBody>
              <a:bodyPr/>
              <a:lstStyle/>
              <a:p>
                <a:pPr>
                  <a:lnSpc>
                    <a:spcPct val="120000"/>
                  </a:lnSpc>
                </a:pPr>
                <a:r>
                  <a:rPr lang="zh-TW" altLang="en-US" b="0" i="0" u="none" strike="noStrike" baseline="0" dirty="0">
                    <a:solidFill>
                      <a:srgbClr val="000000"/>
                    </a:solidFill>
                  </a:rPr>
                  <a:t>為了便於日後觀察與計算，</a:t>
                </a:r>
                <a:br>
                  <a:rPr lang="en-US" altLang="zh-TW" b="0" i="0" u="none" strike="noStrike" baseline="0" dirty="0">
                    <a:solidFill>
                      <a:srgbClr val="000000"/>
                    </a:solidFill>
                  </a:rPr>
                </a:br>
                <a:r>
                  <a:rPr lang="zh-TW" altLang="en-US" b="0" i="0" u="none" strike="noStrike" baseline="0" dirty="0">
                    <a:solidFill>
                      <a:srgbClr val="000000"/>
                    </a:solidFill>
                  </a:rPr>
                  <a:t>我們會將一個比化為最簡整數比。</a:t>
                </a:r>
                <a:br>
                  <a:rPr lang="en-US" altLang="zh-TW" b="0" i="0" u="none" strike="noStrike" baseline="0" dirty="0">
                    <a:solidFill>
                      <a:srgbClr val="000000"/>
                    </a:solidFill>
                  </a:rPr>
                </a:br>
                <a:r>
                  <a:rPr lang="zh-TW" altLang="en-US" b="0" i="0" u="none" strike="noStrike" baseline="0" dirty="0">
                    <a:solidFill>
                      <a:srgbClr val="000000"/>
                    </a:solidFill>
                  </a:rPr>
                  <a:t>例如：</a:t>
                </a:r>
                <a:br>
                  <a:rPr lang="zh-TW" altLang="en-US" b="0" i="0" u="none" strike="noStrike" baseline="0" dirty="0">
                    <a:solidFill>
                      <a:srgbClr val="000000"/>
                    </a:solidFill>
                  </a:rPr>
                </a:br>
                <a:r>
                  <a:rPr lang="en-US" altLang="zh-TW" b="0" i="0" u="none" strike="noStrike" baseline="0" dirty="0">
                    <a:solidFill>
                      <a:srgbClr val="000000"/>
                    </a:solidFill>
                  </a:rPr>
                  <a:t>(1)</a:t>
                </a:r>
                <a:r>
                  <a:rPr lang="zh-TW" altLang="en-US" b="0" i="0" u="none" strike="noStrike" baseline="0" dirty="0">
                    <a:solidFill>
                      <a:srgbClr val="000000"/>
                    </a:solidFill>
                  </a:rPr>
                  <a:t> </a:t>
                </a:r>
                <a:r>
                  <a:rPr lang="en-US" altLang="zh-TW" b="0" i="0" u="none" strike="noStrike" baseline="0" dirty="0">
                    <a:solidFill>
                      <a:srgbClr val="000000"/>
                    </a:solidFill>
                  </a:rPr>
                  <a:t>6</a:t>
                </a:r>
                <a:r>
                  <a:rPr lang="zh-TW" altLang="en-US" b="0" i="0" u="none" strike="noStrike" baseline="0" dirty="0">
                    <a:solidFill>
                      <a:srgbClr val="000000"/>
                    </a:solidFill>
                  </a:rPr>
                  <a:t>：</a:t>
                </a:r>
                <a:r>
                  <a:rPr lang="en-US" altLang="zh-TW" b="0" i="0" u="none" strike="noStrike" baseline="0" dirty="0">
                    <a:solidFill>
                      <a:srgbClr val="000000"/>
                    </a:solidFill>
                  </a:rPr>
                  <a:t>15</a:t>
                </a:r>
                <a:r>
                  <a:rPr lang="zh-TW" altLang="en-US" b="0" i="0" u="none" strike="noStrike" baseline="0" dirty="0">
                    <a:solidFill>
                      <a:srgbClr val="000000"/>
                    </a:solidFill>
                  </a:rPr>
                  <a:t>＝</a:t>
                </a:r>
                <a:r>
                  <a:rPr lang="en-US" altLang="zh-TW" b="0" i="0" u="none" strike="noStrike" baseline="0" dirty="0">
                    <a:solidFill>
                      <a:srgbClr val="000000"/>
                    </a:solidFill>
                  </a:rPr>
                  <a:t>2</a:t>
                </a:r>
                <a:r>
                  <a:rPr lang="zh-TW" altLang="en-US" b="0" i="0" u="none" strike="noStrike" baseline="0" dirty="0">
                    <a:solidFill>
                      <a:srgbClr val="000000"/>
                    </a:solidFill>
                  </a:rPr>
                  <a:t>：</a:t>
                </a:r>
                <a:r>
                  <a:rPr lang="en-US" altLang="zh-TW" b="0" i="0" u="none" strike="noStrike" baseline="0" dirty="0">
                    <a:solidFill>
                      <a:srgbClr val="000000"/>
                    </a:solidFill>
                  </a:rPr>
                  <a:t>5</a:t>
                </a:r>
                <a:r>
                  <a:rPr lang="zh-TW" altLang="en-US" b="0" i="0" u="none" strike="noStrike" baseline="0" dirty="0">
                    <a:solidFill>
                      <a:srgbClr val="000000"/>
                    </a:solidFill>
                  </a:rPr>
                  <a:t>。 </a:t>
                </a:r>
                <a:br>
                  <a:rPr lang="zh-TW" altLang="en-US" b="0" i="0" u="none" strike="noStrike" baseline="0" dirty="0">
                    <a:solidFill>
                      <a:srgbClr val="000000"/>
                    </a:solidFill>
                  </a:rPr>
                </a:br>
                <a:r>
                  <a:rPr lang="en-US" altLang="zh-TW" b="0" i="0" u="none" strike="noStrike" baseline="0" dirty="0">
                    <a:solidFill>
                      <a:srgbClr val="000000"/>
                    </a:solidFill>
                  </a:rPr>
                  <a:t>(2)</a:t>
                </a:r>
                <a:r>
                  <a:rPr lang="zh-TW" altLang="en-US" b="0" i="0" u="none" strike="noStrike" baseline="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TW" b="0" i="0" dirty="0" smtClean="0">
                            <a:solidFill>
                              <a:schemeClr val="tx1"/>
                            </a:solidFill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TW" dirty="0">
                            <a:solidFill>
                              <a:schemeClr val="tx1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TW" b="0" i="0" dirty="0" smtClean="0">
                            <a:solidFill>
                              <a:schemeClr val="tx1"/>
                            </a:solidFill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en-US" altLang="zh-TW" dirty="0">
                            <a:solidFill>
                              <a:schemeClr val="tx1"/>
                            </a:solidFill>
                          </a:rPr>
                          <m:t> </m:t>
                        </m:r>
                      </m:den>
                    </m:f>
                  </m:oMath>
                </a14:m>
                <a:r>
                  <a:rPr lang="zh-TW" altLang="en-US" b="0" i="0" u="none" strike="noStrike" baseline="0" dirty="0">
                    <a:solidFill>
                      <a:srgbClr val="000000"/>
                    </a:solidFill>
                  </a:rPr>
                  <a:t>：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TW" b="0" i="0" dirty="0" smtClean="0"/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TW" dirty="0"/>
                          <m:t> </m:t>
                        </m:r>
                        <m:r>
                          <m:rPr>
                            <m:nor/>
                          </m:rPr>
                          <a:rPr lang="en-US" altLang="zh-TW" b="0" i="0" dirty="0" smtClean="0"/>
                          <m:t>4</m:t>
                        </m:r>
                        <m:r>
                          <m:rPr>
                            <m:nor/>
                          </m:rPr>
                          <a:rPr lang="en-US" altLang="zh-TW" dirty="0"/>
                          <m:t> </m:t>
                        </m:r>
                      </m:den>
                    </m:f>
                  </m:oMath>
                </a14:m>
                <a:r>
                  <a:rPr lang="zh-TW" altLang="en-US" b="0" i="0" u="none" strike="noStrike" baseline="0" dirty="0">
                    <a:solidFill>
                      <a:srgbClr val="000000"/>
                    </a:solidFill>
                  </a:rPr>
                  <a:t>＝</a:t>
                </a:r>
                <a:r>
                  <a:rPr lang="en-US" altLang="zh-TW" b="0" i="0" u="none" strike="noStrike" baseline="0" dirty="0">
                    <a:solidFill>
                      <a:srgbClr val="000000"/>
                    </a:solidFill>
                  </a:rPr>
                  <a:t>(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TW" dirty="0"/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TW" dirty="0"/>
                          <m:t> 3 </m:t>
                        </m:r>
                      </m:den>
                    </m:f>
                  </m:oMath>
                </a14:m>
                <a:r>
                  <a:rPr lang="en-US" altLang="zh-TW" b="0" i="0" u="none" strike="noStrike" baseline="0" dirty="0">
                    <a:solidFill>
                      <a:srgbClr val="000000"/>
                    </a:solidFill>
                  </a:rPr>
                  <a:t>×12 )</a:t>
                </a:r>
                <a:r>
                  <a:rPr lang="zh-TW" altLang="en-US" b="0" i="0" u="none" strike="noStrike" baseline="0" dirty="0">
                    <a:solidFill>
                      <a:srgbClr val="000000"/>
                    </a:solidFill>
                  </a:rPr>
                  <a:t>：</a:t>
                </a:r>
                <a:r>
                  <a:rPr lang="en-US" altLang="zh-TW" b="0" i="0" u="none" strike="noStrike" baseline="0" dirty="0">
                    <a:solidFill>
                      <a:srgbClr val="000000"/>
                    </a:solidFill>
                  </a:rPr>
                  <a:t>(</a:t>
                </a:r>
                <a:r>
                  <a:rPr lang="en-US" altLang="zh-TW" b="0" i="0" u="none" strike="noStrike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TW" dirty="0"/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TW" dirty="0"/>
                          <m:t> 4 </m:t>
                        </m:r>
                      </m:den>
                    </m:f>
                  </m:oMath>
                </a14:m>
                <a:r>
                  <a:rPr lang="en-US" altLang="zh-TW" b="0" i="0" u="none" strike="noStrike" baseline="0" dirty="0">
                    <a:solidFill>
                      <a:srgbClr val="000000"/>
                    </a:solidFill>
                  </a:rPr>
                  <a:t>×12 )</a:t>
                </a:r>
                <a:r>
                  <a:rPr lang="zh-TW" altLang="en-US" b="0" i="0" u="none" strike="noStrike" baseline="0" dirty="0">
                    <a:solidFill>
                      <a:srgbClr val="000000"/>
                    </a:solidFill>
                  </a:rPr>
                  <a:t>＝</a:t>
                </a:r>
                <a:r>
                  <a:rPr lang="en-US" altLang="zh-TW" b="0" i="0" u="none" strike="noStrike" baseline="0" dirty="0">
                    <a:solidFill>
                      <a:srgbClr val="000000"/>
                    </a:solidFill>
                  </a:rPr>
                  <a:t>8</a:t>
                </a:r>
                <a:r>
                  <a:rPr lang="zh-TW" altLang="en-US" b="0" i="0" u="none" strike="noStrike" baseline="0" dirty="0">
                    <a:solidFill>
                      <a:srgbClr val="000000"/>
                    </a:solidFill>
                  </a:rPr>
                  <a:t>：</a:t>
                </a:r>
                <a:r>
                  <a:rPr lang="en-US" altLang="zh-TW" b="0" i="0" u="none" strike="noStrike" baseline="0" dirty="0">
                    <a:solidFill>
                      <a:srgbClr val="000000"/>
                    </a:solidFill>
                  </a:rPr>
                  <a:t>9</a:t>
                </a:r>
                <a:r>
                  <a:rPr lang="zh-TW" altLang="en-US" b="0" i="0" u="none" strike="noStrike" baseline="0" dirty="0">
                    <a:solidFill>
                      <a:srgbClr val="000000"/>
                    </a:solidFill>
                  </a:rPr>
                  <a:t>。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5" name="標題 4">
                <a:extLst>
                  <a:ext uri="{FF2B5EF4-FFF2-40B4-BE49-F238E27FC236}">
                    <a16:creationId xmlns:a16="http://schemas.microsoft.com/office/drawing/2014/main" id="{A7758155-F239-4D89-A3FE-D042AF66251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68292" y="764705"/>
                <a:ext cx="11100310" cy="4968552"/>
              </a:xfrm>
              <a:blipFill>
                <a:blip r:embed="rId2"/>
                <a:stretch>
                  <a:fillRect l="-1428" t="-73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文字版面配置區 5">
            <a:extLst>
              <a:ext uri="{FF2B5EF4-FFF2-40B4-BE49-F238E27FC236}">
                <a16:creationId xmlns:a16="http://schemas.microsoft.com/office/drawing/2014/main" id="{00C8796C-1909-41A0-9EE0-FC790F35B7D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TW" dirty="0"/>
              <a:t>87</a:t>
            </a:r>
            <a:endParaRPr lang="zh-TW" altLang="en-US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A13CF40B-4C76-4DE5-8D67-CAD3322DB461}"/>
              </a:ext>
            </a:extLst>
          </p:cNvPr>
          <p:cNvSpPr/>
          <p:nvPr/>
        </p:nvSpPr>
        <p:spPr>
          <a:xfrm>
            <a:off x="6744073" y="-23309"/>
            <a:ext cx="5447928" cy="9261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51C069C3-0503-496B-BC65-9A0A287A4810}"/>
              </a:ext>
            </a:extLst>
          </p:cNvPr>
          <p:cNvSpPr/>
          <p:nvPr/>
        </p:nvSpPr>
        <p:spPr>
          <a:xfrm>
            <a:off x="11470511" y="4791919"/>
            <a:ext cx="721489" cy="20660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499259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標題 4">
                <a:extLst>
                  <a:ext uri="{FF2B5EF4-FFF2-40B4-BE49-F238E27FC236}">
                    <a16:creationId xmlns:a16="http://schemas.microsoft.com/office/drawing/2014/main" id="{44CFDB1D-F038-4F4C-911C-F7B488CE70F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zh-TW" altLang="en-US" dirty="0"/>
                  <a:t>將下列各比化成最簡整數比：</a:t>
                </a:r>
                <a:br>
                  <a:rPr lang="zh-TW" altLang="en-US" dirty="0"/>
                </a:br>
                <a:r>
                  <a:rPr lang="en-US" altLang="zh-TW" dirty="0"/>
                  <a:t>(1)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75</a:t>
                </a:r>
                <a:r>
                  <a:rPr lang="zh-CN" altLang="en-US" dirty="0"/>
                  <a:t>：</a:t>
                </a:r>
                <a:r>
                  <a:rPr lang="en-US" altLang="zh-CN" dirty="0"/>
                  <a:t>25                     </a:t>
                </a:r>
                <a:br>
                  <a:rPr lang="en-US" altLang="zh-CN" dirty="0"/>
                </a:br>
                <a:br>
                  <a:rPr lang="en-US" altLang="zh-CN" dirty="0"/>
                </a:br>
                <a:br>
                  <a:rPr lang="en-US" altLang="zh-CN" dirty="0"/>
                </a:br>
                <a:br>
                  <a:rPr lang="en-US" altLang="zh-CN" dirty="0"/>
                </a:br>
                <a:r>
                  <a:rPr lang="en-US" altLang="zh-TW" dirty="0"/>
                  <a:t>(2)</a:t>
                </a:r>
                <a:r>
                  <a:rPr lang="zh-CN" alt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TW" dirty="0"/>
                          <m:t>9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TW" dirty="0"/>
                          <m:t> 2 </m:t>
                        </m:r>
                      </m:den>
                    </m:f>
                  </m:oMath>
                </a14:m>
                <a:r>
                  <a:rPr lang="zh-CN" altLang="en-US" dirty="0"/>
                  <a:t>：</a:t>
                </a:r>
                <a:r>
                  <a:rPr lang="en-US" altLang="zh-CN" dirty="0"/>
                  <a:t>6           </a:t>
                </a:r>
                <a:br>
                  <a:rPr lang="en-US" altLang="zh-CN" dirty="0"/>
                </a:br>
                <a:br>
                  <a:rPr lang="en-US" altLang="zh-CN" dirty="0"/>
                </a:br>
                <a:endParaRPr lang="en-US" altLang="zh-CN" dirty="0"/>
              </a:p>
            </p:txBody>
          </p:sp>
        </mc:Choice>
        <mc:Fallback xmlns="">
          <p:sp>
            <p:nvSpPr>
              <p:cNvPr id="5" name="標題 4">
                <a:extLst>
                  <a:ext uri="{FF2B5EF4-FFF2-40B4-BE49-F238E27FC236}">
                    <a16:creationId xmlns:a16="http://schemas.microsoft.com/office/drawing/2014/main" id="{44CFDB1D-F038-4F4C-911C-F7B488CE70F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428" t="-158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文字版面配置區 5">
            <a:extLst>
              <a:ext uri="{FF2B5EF4-FFF2-40B4-BE49-F238E27FC236}">
                <a16:creationId xmlns:a16="http://schemas.microsoft.com/office/drawing/2014/main" id="{CE8AB74A-B980-4A3A-BA97-26AE942593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TW" dirty="0"/>
              <a:t>87</a:t>
            </a:r>
            <a:endParaRPr lang="zh-TW" altLang="en-US" dirty="0"/>
          </a:p>
        </p:txBody>
      </p:sp>
      <p:pic>
        <p:nvPicPr>
          <p:cNvPr id="7" name="圖片 6" descr="poButton">
            <a:extLst>
              <a:ext uri="{FF2B5EF4-FFF2-40B4-BE49-F238E27FC236}">
                <a16:creationId xmlns:a16="http://schemas.microsoft.com/office/drawing/2014/main" id="{0999F5A1-EB6E-4E45-AD1B-660746CE74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0400" y="4907634"/>
            <a:ext cx="432817" cy="432817"/>
          </a:xfrm>
          <a:prstGeom prst="rect">
            <a:avLst/>
          </a:prstGeom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id="{9214D20D-0AD3-40E8-BFD1-5156F596A673}"/>
              </a:ext>
            </a:extLst>
          </p:cNvPr>
          <p:cNvSpPr/>
          <p:nvPr/>
        </p:nvSpPr>
        <p:spPr>
          <a:xfrm>
            <a:off x="6744073" y="-23309"/>
            <a:ext cx="5447928" cy="9261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A91D3E7E-4904-4F37-8DCB-BF5384EE5E81}"/>
              </a:ext>
            </a:extLst>
          </p:cNvPr>
          <p:cNvSpPr/>
          <p:nvPr/>
        </p:nvSpPr>
        <p:spPr>
          <a:xfrm>
            <a:off x="11470511" y="4791919"/>
            <a:ext cx="721489" cy="20660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094161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標題 4">
                <a:extLst>
                  <a:ext uri="{FF2B5EF4-FFF2-40B4-BE49-F238E27FC236}">
                    <a16:creationId xmlns:a16="http://schemas.microsoft.com/office/drawing/2014/main" id="{44CFDB1D-F038-4F4C-911C-F7B488CE70F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zh-TW" altLang="en-US" dirty="0"/>
                  <a:t>將下列各比化成最簡整數比：</a:t>
                </a:r>
                <a:br>
                  <a:rPr lang="zh-TW" altLang="en-US" dirty="0"/>
                </a:br>
                <a:r>
                  <a:rPr lang="en-US" altLang="zh-TW" dirty="0"/>
                  <a:t>(1)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75</a:t>
                </a:r>
                <a:r>
                  <a:rPr lang="zh-CN" altLang="en-US" dirty="0"/>
                  <a:t>：</a:t>
                </a:r>
                <a:r>
                  <a:rPr lang="en-US" altLang="zh-CN" dirty="0"/>
                  <a:t>25                     </a:t>
                </a:r>
                <a:br>
                  <a:rPr lang="en-US" altLang="zh-CN" dirty="0"/>
                </a:br>
                <a:br>
                  <a:rPr lang="en-US" altLang="zh-CN" dirty="0"/>
                </a:br>
                <a:br>
                  <a:rPr lang="en-US" altLang="zh-CN" dirty="0"/>
                </a:br>
                <a:br>
                  <a:rPr lang="en-US" altLang="zh-CN" dirty="0"/>
                </a:br>
                <a:r>
                  <a:rPr lang="en-US" altLang="zh-TW" dirty="0"/>
                  <a:t>(2)</a:t>
                </a:r>
                <a:r>
                  <a:rPr lang="zh-CN" alt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TW" dirty="0"/>
                          <m:t>9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TW" dirty="0"/>
                          <m:t> 2 </m:t>
                        </m:r>
                      </m:den>
                    </m:f>
                  </m:oMath>
                </a14:m>
                <a:r>
                  <a:rPr lang="zh-CN" altLang="en-US" dirty="0"/>
                  <a:t>：</a:t>
                </a:r>
                <a:r>
                  <a:rPr lang="en-US" altLang="zh-CN" dirty="0"/>
                  <a:t>6           </a:t>
                </a:r>
                <a:br>
                  <a:rPr lang="en-US" altLang="zh-CN" dirty="0"/>
                </a:br>
                <a:br>
                  <a:rPr lang="en-US" altLang="zh-CN" dirty="0"/>
                </a:br>
                <a:endParaRPr lang="en-US" altLang="zh-CN" dirty="0"/>
              </a:p>
            </p:txBody>
          </p:sp>
        </mc:Choice>
        <mc:Fallback xmlns="">
          <p:sp>
            <p:nvSpPr>
              <p:cNvPr id="5" name="標題 4">
                <a:extLst>
                  <a:ext uri="{FF2B5EF4-FFF2-40B4-BE49-F238E27FC236}">
                    <a16:creationId xmlns:a16="http://schemas.microsoft.com/office/drawing/2014/main" id="{44CFDB1D-F038-4F4C-911C-F7B488CE70F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428" t="-158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文字版面配置區 5">
            <a:extLst>
              <a:ext uri="{FF2B5EF4-FFF2-40B4-BE49-F238E27FC236}">
                <a16:creationId xmlns:a16="http://schemas.microsoft.com/office/drawing/2014/main" id="{CE8AB74A-B980-4A3A-BA97-26AE942593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TW" dirty="0"/>
              <a:t>87</a:t>
            </a:r>
            <a:endParaRPr lang="zh-TW" altLang="en-US" dirty="0"/>
          </a:p>
        </p:txBody>
      </p:sp>
      <p:pic>
        <p:nvPicPr>
          <p:cNvPr id="7" name="圖片 6" descr="poButton">
            <a:extLst>
              <a:ext uri="{FF2B5EF4-FFF2-40B4-BE49-F238E27FC236}">
                <a16:creationId xmlns:a16="http://schemas.microsoft.com/office/drawing/2014/main" id="{0999F5A1-EB6E-4E45-AD1B-660746CE74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0400" y="4907634"/>
            <a:ext cx="432817" cy="432817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6BC4A9A7-7D5C-4A95-99ED-AA49FFCD4D7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5230" y="2298621"/>
            <a:ext cx="433535" cy="432000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CD5BB9B1-8A15-42F1-B4AC-2F3D034C42F6}"/>
              </a:ext>
            </a:extLst>
          </p:cNvPr>
          <p:cNvSpPr/>
          <p:nvPr/>
        </p:nvSpPr>
        <p:spPr>
          <a:xfrm>
            <a:off x="1053005" y="2912938"/>
            <a:ext cx="20892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＝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3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：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1</a:t>
            </a:r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2A19159C-268D-4D7D-AF50-912DF718767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5230" y="4690051"/>
            <a:ext cx="433535" cy="432000"/>
          </a:xfrm>
          <a:prstGeom prst="rect">
            <a:avLst/>
          </a:prstGeom>
        </p:spPr>
      </p:pic>
      <p:pic>
        <p:nvPicPr>
          <p:cNvPr id="14" name="圖片 13">
            <a:extLst>
              <a:ext uri="{FF2B5EF4-FFF2-40B4-BE49-F238E27FC236}">
                <a16:creationId xmlns:a16="http://schemas.microsoft.com/office/drawing/2014/main" id="{E09A80F3-3E53-439B-B01B-E67310E9507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338" y="5691671"/>
            <a:ext cx="280417" cy="338329"/>
          </a:xfrm>
          <a:prstGeom prst="rect">
            <a:avLst/>
          </a:prstGeom>
        </p:spPr>
      </p:pic>
      <p:sp>
        <p:nvSpPr>
          <p:cNvPr id="17" name="標題 4">
            <a:extLst>
              <a:ext uri="{FF2B5EF4-FFF2-40B4-BE49-F238E27FC236}">
                <a16:creationId xmlns:a16="http://schemas.microsoft.com/office/drawing/2014/main" id="{FD4DBB4E-19A2-4A9A-8F9E-1897D3C9F955}"/>
              </a:ext>
            </a:extLst>
          </p:cNvPr>
          <p:cNvSpPr txBox="1">
            <a:spLocks/>
          </p:cNvSpPr>
          <p:nvPr/>
        </p:nvSpPr>
        <p:spPr>
          <a:xfrm>
            <a:off x="1053005" y="2228309"/>
            <a:ext cx="5545857" cy="5847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＝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( 75÷25 )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( 25÷25 )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DCEB4B97-1268-4636-817B-6D170B8A0ABB}"/>
              </a:ext>
            </a:extLst>
          </p:cNvPr>
          <p:cNvSpPr/>
          <p:nvPr/>
        </p:nvSpPr>
        <p:spPr>
          <a:xfrm>
            <a:off x="1039288" y="5445225"/>
            <a:ext cx="52527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+mn-cs"/>
              </a:rPr>
              <a:t>＝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+mn-cs"/>
              </a:rPr>
              <a:t>( 9÷3 )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+mn-cs"/>
              </a:rPr>
              <a:t>：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+mn-cs"/>
              </a:rPr>
              <a:t>( 12÷3 )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＝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3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：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標題 4">
                <a:extLst>
                  <a:ext uri="{FF2B5EF4-FFF2-40B4-BE49-F238E27FC236}">
                    <a16:creationId xmlns:a16="http://schemas.microsoft.com/office/drawing/2014/main" id="{D3F5102A-F89E-48C4-8881-203CAB1B278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39288" y="4437113"/>
                <a:ext cx="6914009" cy="937879"/>
              </a:xfrm>
              <a:prstGeom prst="rect">
                <a:avLst/>
              </a:prstGeom>
            </p:spPr>
            <p:txBody>
              <a:bodyPr/>
              <a:lstStyle>
                <a:lvl1pPr algn="l" defTabSz="914400" rtl="0" eaLnBrk="1" latinLnBrk="0" hangingPunct="1">
                  <a:spcBef>
                    <a:spcPct val="0"/>
                  </a:spcBef>
                  <a:buNone/>
                  <a:defRPr sz="32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defRPr>
                </a:lvl1pPr>
              </a:lstStyle>
              <a:p>
                <a:pPr marL="0" marR="0" lvl="0" indent="0" algn="l" defTabSz="914400" rtl="0" eaLnBrk="1" fontAlgn="auto" latinLnBrk="0" hangingPunct="1">
                  <a:lnSpc>
                    <a:spcPct val="11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TW" alt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＝</a:t>
                </a:r>
                <a:r>
                  <a:rPr kumimoji="0" lang="en-US" altLang="zh-TW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kumimoji="0" lang="en-US" altLang="zh-TW" sz="3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kumimoji="0" lang="en-US" altLang="zh-TW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altLang="zh-TW" sz="3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9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altLang="zh-TW" sz="3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 2 </m:t>
                        </m:r>
                      </m:den>
                    </m:f>
                  </m:oMath>
                </a14:m>
                <a:r>
                  <a:rPr kumimoji="0" lang="en-US" altLang="zh-TW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×2 )</a:t>
                </a:r>
                <a:r>
                  <a:rPr kumimoji="0" lang="zh-TW" alt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：</a:t>
                </a:r>
                <a:r>
                  <a:rPr kumimoji="0" lang="en-US" altLang="zh-TW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(</a:t>
                </a:r>
                <a:r>
                  <a:rPr kumimoji="0" lang="zh-TW" alt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zh-C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6</a:t>
                </a:r>
                <a:r>
                  <a:rPr kumimoji="0" lang="en-US" altLang="zh-TW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×2 )</a:t>
                </a:r>
                <a:r>
                  <a:rPr kumimoji="0" lang="zh-TW" alt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＝</a:t>
                </a:r>
                <a:r>
                  <a:rPr kumimoji="0" lang="en-US" altLang="zh-TW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9</a:t>
                </a:r>
                <a:r>
                  <a:rPr kumimoji="0" lang="zh-TW" alt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：</a:t>
                </a:r>
                <a:r>
                  <a:rPr kumimoji="0" lang="en-US" altLang="zh-TW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12</a:t>
                </a:r>
                <a:r>
                  <a:rPr kumimoji="0" lang="zh-TW" alt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9" name="標題 4">
                <a:extLst>
                  <a:ext uri="{FF2B5EF4-FFF2-40B4-BE49-F238E27FC236}">
                    <a16:creationId xmlns:a16="http://schemas.microsoft.com/office/drawing/2014/main" id="{D3F5102A-F89E-48C4-8881-203CAB1B27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288" y="4437113"/>
                <a:ext cx="6914009" cy="937879"/>
              </a:xfrm>
              <a:prstGeom prst="rect">
                <a:avLst/>
              </a:prstGeom>
              <a:blipFill>
                <a:blip r:embed="rId6"/>
                <a:stretch>
                  <a:fillRect l="-2203" b="-779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矩形 14">
            <a:extLst>
              <a:ext uri="{FF2B5EF4-FFF2-40B4-BE49-F238E27FC236}">
                <a16:creationId xmlns:a16="http://schemas.microsoft.com/office/drawing/2014/main" id="{0521F723-DC9D-4012-9E2F-5F04DA932379}"/>
              </a:ext>
            </a:extLst>
          </p:cNvPr>
          <p:cNvSpPr/>
          <p:nvPr/>
        </p:nvSpPr>
        <p:spPr>
          <a:xfrm>
            <a:off x="6744073" y="-23309"/>
            <a:ext cx="5447928" cy="9261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6AF1E477-2FF2-4FA5-A20F-FB7E9889BEE0}"/>
              </a:ext>
            </a:extLst>
          </p:cNvPr>
          <p:cNvSpPr/>
          <p:nvPr/>
        </p:nvSpPr>
        <p:spPr>
          <a:xfrm>
            <a:off x="11470511" y="4791919"/>
            <a:ext cx="721489" cy="20660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01713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7" grpId="0"/>
      <p:bldP spid="17" grpId="1"/>
      <p:bldP spid="18" grpId="0"/>
      <p:bldP spid="18" grpId="1"/>
      <p:bldP spid="19" grpId="0"/>
      <p:bldP spid="19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>
            <a:extLst>
              <a:ext uri="{FF2B5EF4-FFF2-40B4-BE49-F238E27FC236}">
                <a16:creationId xmlns:a16="http://schemas.microsoft.com/office/drawing/2014/main" id="{44CFDB1D-F038-4F4C-911C-F7B488CE7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將下列各比化成最簡整數比：</a:t>
            </a:r>
            <a:br>
              <a:rPr lang="zh-TW" altLang="en-US" dirty="0"/>
            </a:br>
            <a:r>
              <a:rPr lang="en-US" altLang="zh-TW" dirty="0"/>
              <a:t>(3)</a:t>
            </a:r>
            <a:r>
              <a:rPr lang="zh-CN" altLang="en-US" dirty="0"/>
              <a:t> </a:t>
            </a:r>
            <a:r>
              <a:rPr lang="en-US" altLang="zh-CN" dirty="0"/>
              <a:t>3.6</a:t>
            </a:r>
            <a:r>
              <a:rPr lang="zh-CN" altLang="en-US" dirty="0"/>
              <a:t>：</a:t>
            </a:r>
            <a:r>
              <a:rPr lang="en-US" altLang="zh-CN" dirty="0"/>
              <a:t>0. 24 	</a:t>
            </a:r>
          </a:p>
        </p:txBody>
      </p:sp>
      <p:pic>
        <p:nvPicPr>
          <p:cNvPr id="7" name="圖片 6" descr="poButton">
            <a:extLst>
              <a:ext uri="{FF2B5EF4-FFF2-40B4-BE49-F238E27FC236}">
                <a16:creationId xmlns:a16="http://schemas.microsoft.com/office/drawing/2014/main" id="{0999F5A1-EB6E-4E45-AD1B-660746CE74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0400" y="4907634"/>
            <a:ext cx="432817" cy="432817"/>
          </a:xfrm>
          <a:prstGeom prst="rect">
            <a:avLst/>
          </a:prstGeom>
        </p:spPr>
      </p:pic>
      <p:sp>
        <p:nvSpPr>
          <p:cNvPr id="10" name="文字版面配置區 9">
            <a:extLst>
              <a:ext uri="{FF2B5EF4-FFF2-40B4-BE49-F238E27FC236}">
                <a16:creationId xmlns:a16="http://schemas.microsoft.com/office/drawing/2014/main" id="{58DBB25B-EF90-4714-9CCF-257CA59DDF4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99A21581-4F24-4518-90E8-DD15FE6E1A95}"/>
              </a:ext>
            </a:extLst>
          </p:cNvPr>
          <p:cNvSpPr/>
          <p:nvPr/>
        </p:nvSpPr>
        <p:spPr>
          <a:xfrm>
            <a:off x="6744073" y="-23309"/>
            <a:ext cx="5447928" cy="9261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C29C0434-4592-426C-B58D-12B20E882A40}"/>
              </a:ext>
            </a:extLst>
          </p:cNvPr>
          <p:cNvSpPr/>
          <p:nvPr/>
        </p:nvSpPr>
        <p:spPr>
          <a:xfrm>
            <a:off x="11470511" y="4791919"/>
            <a:ext cx="721489" cy="20660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013282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F5FC8ED6-E04A-4E83-A4F4-E1BD57B91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076" y="609476"/>
            <a:ext cx="4368602" cy="885179"/>
          </a:xfrm>
        </p:spPr>
        <p:txBody>
          <a:bodyPr anchor="b">
            <a:normAutofit/>
          </a:bodyPr>
          <a:lstStyle/>
          <a:p>
            <a:r>
              <a:rPr lang="zh-TW" altLang="en-US" sz="5400" dirty="0"/>
              <a:t>這隧道有多高</a:t>
            </a:r>
          </a:p>
        </p:txBody>
      </p:sp>
      <p:sp>
        <p:nvSpPr>
          <p:cNvPr id="14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sX0" fmla="*/ 0 w 3474720"/>
              <a:gd name="csY0" fmla="*/ 0 h 18288"/>
              <a:gd name="csX1" fmla="*/ 694944 w 3474720"/>
              <a:gd name="csY1" fmla="*/ 0 h 18288"/>
              <a:gd name="csX2" fmla="*/ 1355141 w 3474720"/>
              <a:gd name="csY2" fmla="*/ 0 h 18288"/>
              <a:gd name="csX3" fmla="*/ 2015338 w 3474720"/>
              <a:gd name="csY3" fmla="*/ 0 h 18288"/>
              <a:gd name="csX4" fmla="*/ 2779776 w 3474720"/>
              <a:gd name="csY4" fmla="*/ 0 h 18288"/>
              <a:gd name="csX5" fmla="*/ 3474720 w 3474720"/>
              <a:gd name="csY5" fmla="*/ 0 h 18288"/>
              <a:gd name="csX6" fmla="*/ 3474720 w 3474720"/>
              <a:gd name="csY6" fmla="*/ 18288 h 18288"/>
              <a:gd name="csX7" fmla="*/ 2779776 w 3474720"/>
              <a:gd name="csY7" fmla="*/ 18288 h 18288"/>
              <a:gd name="csX8" fmla="*/ 2189074 w 3474720"/>
              <a:gd name="csY8" fmla="*/ 18288 h 18288"/>
              <a:gd name="csX9" fmla="*/ 1528877 w 3474720"/>
              <a:gd name="csY9" fmla="*/ 18288 h 18288"/>
              <a:gd name="csX10" fmla="*/ 868680 w 3474720"/>
              <a:gd name="csY10" fmla="*/ 18288 h 18288"/>
              <a:gd name="csX11" fmla="*/ 0 w 3474720"/>
              <a:gd name="csY11" fmla="*/ 18288 h 18288"/>
              <a:gd name="csX12" fmla="*/ 0 w 3474720"/>
              <a:gd name="csY12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=""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01940AE2-2BA9-486F-B54B-2782D5945A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09" r="-1" b="3317"/>
          <a:stretch>
            <a:fillRect/>
          </a:stretch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751BE5F2-FAAE-4C11-A8BD-E8B4A20EF8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434" y="2802540"/>
            <a:ext cx="4901756" cy="3400553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A0910FC8-F219-4297-85BC-0CED2E51EA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973" y="1516876"/>
            <a:ext cx="5203546" cy="533474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25B15F9E-445D-4D4B-B4B4-828A43626F27}"/>
              </a:ext>
            </a:extLst>
          </p:cNvPr>
          <p:cNvSpPr/>
          <p:nvPr/>
        </p:nvSpPr>
        <p:spPr>
          <a:xfrm>
            <a:off x="334297" y="2269066"/>
            <a:ext cx="4302667" cy="5334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976320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>
            <a:extLst>
              <a:ext uri="{FF2B5EF4-FFF2-40B4-BE49-F238E27FC236}">
                <a16:creationId xmlns:a16="http://schemas.microsoft.com/office/drawing/2014/main" id="{44CFDB1D-F038-4F4C-911C-F7B488CE7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將下列各比化成最簡整數比：</a:t>
            </a:r>
            <a:br>
              <a:rPr lang="zh-TW" altLang="en-US" dirty="0"/>
            </a:br>
            <a:r>
              <a:rPr lang="en-US" altLang="zh-TW" dirty="0"/>
              <a:t>(3)</a:t>
            </a:r>
            <a:r>
              <a:rPr lang="zh-CN" altLang="en-US" dirty="0"/>
              <a:t> </a:t>
            </a:r>
            <a:r>
              <a:rPr lang="en-US" altLang="zh-CN" dirty="0"/>
              <a:t>3.6</a:t>
            </a:r>
            <a:r>
              <a:rPr lang="zh-CN" altLang="en-US" dirty="0"/>
              <a:t>：</a:t>
            </a:r>
            <a:r>
              <a:rPr lang="en-US" altLang="zh-CN" dirty="0"/>
              <a:t>0. 24 	</a:t>
            </a:r>
          </a:p>
        </p:txBody>
      </p:sp>
      <p:sp>
        <p:nvSpPr>
          <p:cNvPr id="6" name="文字版面配置區 5">
            <a:extLst>
              <a:ext uri="{FF2B5EF4-FFF2-40B4-BE49-F238E27FC236}">
                <a16:creationId xmlns:a16="http://schemas.microsoft.com/office/drawing/2014/main" id="{CE8AB74A-B980-4A3A-BA97-26AE942593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TW" dirty="0"/>
              <a:t>87</a:t>
            </a:r>
            <a:endParaRPr lang="zh-TW" altLang="en-US" dirty="0"/>
          </a:p>
        </p:txBody>
      </p:sp>
      <p:pic>
        <p:nvPicPr>
          <p:cNvPr id="7" name="圖片 6" descr="poButton">
            <a:extLst>
              <a:ext uri="{FF2B5EF4-FFF2-40B4-BE49-F238E27FC236}">
                <a16:creationId xmlns:a16="http://schemas.microsoft.com/office/drawing/2014/main" id="{0999F5A1-EB6E-4E45-AD1B-660746CE74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0400" y="4907634"/>
            <a:ext cx="432817" cy="432817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6BC4A9A7-7D5C-4A95-99ED-AA49FFCD4D7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5940" y="2372628"/>
            <a:ext cx="433535" cy="432000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2F44165D-71B9-4ED5-821B-D537C707B66F}"/>
              </a:ext>
            </a:extLst>
          </p:cNvPr>
          <p:cNvSpPr/>
          <p:nvPr/>
        </p:nvSpPr>
        <p:spPr>
          <a:xfrm>
            <a:off x="1019475" y="3068300"/>
            <a:ext cx="52527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</a:rPr>
              <a:t>＝</a:t>
            </a:r>
            <a:r>
              <a:rPr lang="en-US" altLang="zh-TW" sz="32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</a:rPr>
              <a:t>( 360÷24 )</a:t>
            </a:r>
            <a:r>
              <a:rPr lang="zh-TW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</a:rPr>
              <a:t>：</a:t>
            </a:r>
            <a:r>
              <a:rPr lang="en-US" altLang="zh-TW" sz="32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</a:rPr>
              <a:t>( 24÷24 )</a:t>
            </a:r>
            <a:r>
              <a:rPr lang="zh-TW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</a:rPr>
              <a:t> </a:t>
            </a:r>
            <a:endParaRPr lang="en-US" altLang="zh-TW" sz="3200" dirty="0">
              <a:solidFill>
                <a:srgbClr val="FF0000"/>
              </a:solidFill>
              <a:latin typeface="Times New Roman" panose="02020603050405020304" pitchFamily="18" charset="0"/>
              <a:ea typeface="微軟正黑體" panose="020B0604030504040204" pitchFamily="34" charset="-120"/>
            </a:endParaRPr>
          </a:p>
        </p:txBody>
      </p:sp>
      <p:sp>
        <p:nvSpPr>
          <p:cNvPr id="19" name="標題 4">
            <a:extLst>
              <a:ext uri="{FF2B5EF4-FFF2-40B4-BE49-F238E27FC236}">
                <a16:creationId xmlns:a16="http://schemas.microsoft.com/office/drawing/2014/main" id="{FCF8369F-81C4-4184-BCCB-3329A66CDF7B}"/>
              </a:ext>
            </a:extLst>
          </p:cNvPr>
          <p:cNvSpPr txBox="1">
            <a:spLocks/>
          </p:cNvSpPr>
          <p:nvPr/>
        </p:nvSpPr>
        <p:spPr>
          <a:xfrm>
            <a:off x="1019475" y="2299909"/>
            <a:ext cx="5400600" cy="62503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pPr>
              <a:lnSpc>
                <a:spcPct val="110000"/>
              </a:lnSpc>
            </a:pPr>
            <a:r>
              <a:rPr lang="zh-TW" altLang="en-US" dirty="0">
                <a:solidFill>
                  <a:srgbClr val="FF0000"/>
                </a:solidFill>
              </a:rPr>
              <a:t>＝</a:t>
            </a:r>
            <a:r>
              <a:rPr lang="en-US" altLang="zh-TW" dirty="0">
                <a:solidFill>
                  <a:srgbClr val="FF0000"/>
                </a:solidFill>
              </a:rPr>
              <a:t>360</a:t>
            </a:r>
            <a:r>
              <a:rPr lang="zh-TW" altLang="en-US" dirty="0">
                <a:solidFill>
                  <a:srgbClr val="FF0000"/>
                </a:solidFill>
              </a:rPr>
              <a:t>：</a:t>
            </a:r>
            <a:r>
              <a:rPr lang="en-US" altLang="zh-TW" dirty="0">
                <a:solidFill>
                  <a:srgbClr val="FF0000"/>
                </a:solidFill>
              </a:rPr>
              <a:t>24</a:t>
            </a:r>
            <a:r>
              <a:rPr lang="zh-TW" alt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4644598D-5032-F68A-321A-89B2A39E543C}"/>
              </a:ext>
            </a:extLst>
          </p:cNvPr>
          <p:cNvSpPr/>
          <p:nvPr/>
        </p:nvSpPr>
        <p:spPr>
          <a:xfrm>
            <a:off x="1019475" y="3796430"/>
            <a:ext cx="52527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＝</a:t>
            </a:r>
            <a:r>
              <a:rPr lang="en-US" altLang="zh-TW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zh-TW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TW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pic>
        <p:nvPicPr>
          <p:cNvPr id="14" name="圖片 13">
            <a:extLst>
              <a:ext uri="{FF2B5EF4-FFF2-40B4-BE49-F238E27FC236}">
                <a16:creationId xmlns:a16="http://schemas.microsoft.com/office/drawing/2014/main" id="{E09A80F3-3E53-439B-B01B-E67310E9507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616" y="4000674"/>
            <a:ext cx="280417" cy="338329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18FCA343-D9C6-4242-B73D-65F90F8F1C46}"/>
              </a:ext>
            </a:extLst>
          </p:cNvPr>
          <p:cNvSpPr/>
          <p:nvPr/>
        </p:nvSpPr>
        <p:spPr>
          <a:xfrm>
            <a:off x="6744073" y="-23309"/>
            <a:ext cx="5447928" cy="9261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F5AB9926-F43D-4639-A47A-FD0E894272F1}"/>
              </a:ext>
            </a:extLst>
          </p:cNvPr>
          <p:cNvSpPr/>
          <p:nvPr/>
        </p:nvSpPr>
        <p:spPr>
          <a:xfrm>
            <a:off x="11470511" y="4791919"/>
            <a:ext cx="721489" cy="20660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51477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8" grpId="0"/>
      <p:bldP spid="18" grpId="1"/>
      <p:bldP spid="19" grpId="0"/>
      <p:bldP spid="19" grpId="1"/>
      <p:bldP spid="2" grpId="0"/>
      <p:bldP spid="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5FC8ED6-E04A-4E83-A4F4-E1BD57B91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zh-TW" altLang="en-US" sz="5400" dirty="0"/>
              <a:t>這隧道有多高</a:t>
            </a:r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01940AE2-2BA9-486F-B54B-2782D5945A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09" r="-1" b="3317"/>
          <a:stretch>
            <a:fillRect/>
          </a:stretch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cxnSp>
        <p:nvCxnSpPr>
          <p:cNvPr id="4" name="直線接點 3">
            <a:extLst>
              <a:ext uri="{FF2B5EF4-FFF2-40B4-BE49-F238E27FC236}">
                <a16:creationId xmlns:a16="http://schemas.microsoft.com/office/drawing/2014/main" id="{0BC0701D-BBB8-4F4D-9EAC-7B271881B302}"/>
              </a:ext>
            </a:extLst>
          </p:cNvPr>
          <p:cNvCxnSpPr>
            <a:cxnSpLocks/>
          </p:cNvCxnSpPr>
          <p:nvPr/>
        </p:nvCxnSpPr>
        <p:spPr>
          <a:xfrm flipH="1">
            <a:off x="8540685" y="3040288"/>
            <a:ext cx="9426" cy="2879745"/>
          </a:xfrm>
          <a:prstGeom prst="line">
            <a:avLst/>
          </a:prstGeom>
          <a:ln w="76200">
            <a:solidFill>
              <a:schemeClr val="bg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接點 9">
            <a:extLst>
              <a:ext uri="{FF2B5EF4-FFF2-40B4-BE49-F238E27FC236}">
                <a16:creationId xmlns:a16="http://schemas.microsoft.com/office/drawing/2014/main" id="{3456DC23-6B74-4724-8B95-049B36F12CE2}"/>
              </a:ext>
            </a:extLst>
          </p:cNvPr>
          <p:cNvCxnSpPr>
            <a:cxnSpLocks/>
          </p:cNvCxnSpPr>
          <p:nvPr/>
        </p:nvCxnSpPr>
        <p:spPr>
          <a:xfrm>
            <a:off x="8550111" y="1243932"/>
            <a:ext cx="0" cy="1800000"/>
          </a:xfrm>
          <a:prstGeom prst="line">
            <a:avLst/>
          </a:prstGeom>
          <a:ln w="76200">
            <a:solidFill>
              <a:schemeClr val="bg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接點 7">
            <a:extLst>
              <a:ext uri="{FF2B5EF4-FFF2-40B4-BE49-F238E27FC236}">
                <a16:creationId xmlns:a16="http://schemas.microsoft.com/office/drawing/2014/main" id="{AC941150-B73C-4026-91E6-6A0B988A6DCD}"/>
              </a:ext>
            </a:extLst>
          </p:cNvPr>
          <p:cNvCxnSpPr/>
          <p:nvPr/>
        </p:nvCxnSpPr>
        <p:spPr>
          <a:xfrm>
            <a:off x="6900420" y="5920033"/>
            <a:ext cx="3667027" cy="0"/>
          </a:xfrm>
          <a:prstGeom prst="line">
            <a:avLst/>
          </a:prstGeom>
          <a:ln w="7620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>
            <a:extLst>
              <a:ext uri="{FF2B5EF4-FFF2-40B4-BE49-F238E27FC236}">
                <a16:creationId xmlns:a16="http://schemas.microsoft.com/office/drawing/2014/main" id="{8CC86C9B-0874-4797-ABCC-4905383707DC}"/>
              </a:ext>
            </a:extLst>
          </p:cNvPr>
          <p:cNvCxnSpPr/>
          <p:nvPr/>
        </p:nvCxnSpPr>
        <p:spPr>
          <a:xfrm>
            <a:off x="6815579" y="3040288"/>
            <a:ext cx="3667027" cy="0"/>
          </a:xfrm>
          <a:prstGeom prst="line">
            <a:avLst/>
          </a:prstGeom>
          <a:ln w="7620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F367740F-1C69-449D-9C73-319DC35DD941}"/>
              </a:ext>
            </a:extLst>
          </p:cNvPr>
          <p:cNvSpPr txBox="1"/>
          <p:nvPr/>
        </p:nvSpPr>
        <p:spPr>
          <a:xfrm>
            <a:off x="7588764" y="3948458"/>
            <a:ext cx="8947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>
                <a:solidFill>
                  <a:schemeClr val="bg1"/>
                </a:solidFill>
              </a:rPr>
              <a:t>8cm</a:t>
            </a:r>
            <a:endParaRPr lang="zh-TW" altLang="en-US" dirty="0">
              <a:solidFill>
                <a:schemeClr val="bg1"/>
              </a:solidFill>
            </a:endParaRPr>
          </a:p>
        </p:txBody>
      </p:sp>
      <p:cxnSp>
        <p:nvCxnSpPr>
          <p:cNvPr id="16" name="直線接點 15">
            <a:extLst>
              <a:ext uri="{FF2B5EF4-FFF2-40B4-BE49-F238E27FC236}">
                <a16:creationId xmlns:a16="http://schemas.microsoft.com/office/drawing/2014/main" id="{F575BDDF-73E8-4460-8C68-99E7130C498F}"/>
              </a:ext>
            </a:extLst>
          </p:cNvPr>
          <p:cNvCxnSpPr/>
          <p:nvPr/>
        </p:nvCxnSpPr>
        <p:spPr>
          <a:xfrm>
            <a:off x="6716597" y="1280366"/>
            <a:ext cx="3667027" cy="0"/>
          </a:xfrm>
          <a:prstGeom prst="line">
            <a:avLst/>
          </a:prstGeom>
          <a:ln w="7620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EBC22433-8AC3-4998-A356-12298EE9CCBA}"/>
              </a:ext>
            </a:extLst>
          </p:cNvPr>
          <p:cNvSpPr txBox="1"/>
          <p:nvPr/>
        </p:nvSpPr>
        <p:spPr>
          <a:xfrm>
            <a:off x="7588763" y="1975948"/>
            <a:ext cx="8947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>
                <a:solidFill>
                  <a:schemeClr val="bg1"/>
                </a:solidFill>
              </a:rPr>
              <a:t>5cm</a:t>
            </a:r>
            <a:endParaRPr lang="zh-TW" altLang="en-US" dirty="0">
              <a:solidFill>
                <a:schemeClr val="bg1"/>
              </a:solidFill>
            </a:endParaRPr>
          </a:p>
        </p:txBody>
      </p:sp>
      <p:pic>
        <p:nvPicPr>
          <p:cNvPr id="14" name="圖片 13">
            <a:extLst>
              <a:ext uri="{FF2B5EF4-FFF2-40B4-BE49-F238E27FC236}">
                <a16:creationId xmlns:a16="http://schemas.microsoft.com/office/drawing/2014/main" id="{E0950EB2-E414-49D8-839B-A38B9BA68A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608" y="2310817"/>
            <a:ext cx="5203546" cy="533474"/>
          </a:xfrm>
          <a:prstGeom prst="rect">
            <a:avLst/>
          </a:prstGeom>
        </p:spPr>
      </p:pic>
      <p:sp>
        <p:nvSpPr>
          <p:cNvPr id="3" name="文字方塊 2">
            <a:extLst>
              <a:ext uri="{FF2B5EF4-FFF2-40B4-BE49-F238E27FC236}">
                <a16:creationId xmlns:a16="http://schemas.microsoft.com/office/drawing/2014/main" id="{D87D3A1B-C4D5-4EEA-8A28-B71003096682}"/>
              </a:ext>
            </a:extLst>
          </p:cNvPr>
          <p:cNvSpPr txBox="1"/>
          <p:nvPr/>
        </p:nvSpPr>
        <p:spPr>
          <a:xfrm>
            <a:off x="815564" y="3515799"/>
            <a:ext cx="367600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/>
              <a:t>頭頂到腳底</a:t>
            </a:r>
            <a:r>
              <a:rPr lang="en-US" altLang="zh-TW" sz="3200" dirty="0"/>
              <a:t>8</a:t>
            </a:r>
            <a:r>
              <a:rPr lang="zh-TW" altLang="en-US" sz="3200" dirty="0"/>
              <a:t>公分</a:t>
            </a:r>
            <a:endParaRPr lang="en-US" altLang="zh-TW" sz="3200" dirty="0"/>
          </a:p>
          <a:p>
            <a:r>
              <a:rPr lang="zh-TW" altLang="en-US" sz="3200" dirty="0"/>
              <a:t>頭頂到隧道頂</a:t>
            </a:r>
            <a:r>
              <a:rPr lang="en-US" altLang="zh-TW" sz="3200" dirty="0"/>
              <a:t>5</a:t>
            </a:r>
            <a:r>
              <a:rPr lang="zh-TW" altLang="en-US" sz="3200" dirty="0"/>
              <a:t>公分</a:t>
            </a:r>
          </a:p>
        </p:txBody>
      </p:sp>
    </p:spTree>
    <p:extLst>
      <p:ext uri="{BB962C8B-B14F-4D97-AF65-F5344CB8AC3E}">
        <p14:creationId xmlns:p14="http://schemas.microsoft.com/office/powerpoint/2010/main" val="2068337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5FC8ED6-E04A-4E83-A4F4-E1BD57B91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zh-TW" altLang="en-US" sz="5400" dirty="0"/>
              <a:t>這隧道有多高</a:t>
            </a:r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01940AE2-2BA9-486F-B54B-2782D5945A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09" r="-1" b="3317"/>
          <a:stretch>
            <a:fillRect/>
          </a:stretch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cxnSp>
        <p:nvCxnSpPr>
          <p:cNvPr id="4" name="直線接點 3">
            <a:extLst>
              <a:ext uri="{FF2B5EF4-FFF2-40B4-BE49-F238E27FC236}">
                <a16:creationId xmlns:a16="http://schemas.microsoft.com/office/drawing/2014/main" id="{0BC0701D-BBB8-4F4D-9EAC-7B271881B302}"/>
              </a:ext>
            </a:extLst>
          </p:cNvPr>
          <p:cNvCxnSpPr>
            <a:cxnSpLocks/>
          </p:cNvCxnSpPr>
          <p:nvPr/>
        </p:nvCxnSpPr>
        <p:spPr>
          <a:xfrm flipH="1">
            <a:off x="8540685" y="3040288"/>
            <a:ext cx="9426" cy="2879745"/>
          </a:xfrm>
          <a:prstGeom prst="line">
            <a:avLst/>
          </a:prstGeom>
          <a:ln w="76200">
            <a:solidFill>
              <a:schemeClr val="bg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接點 9">
            <a:extLst>
              <a:ext uri="{FF2B5EF4-FFF2-40B4-BE49-F238E27FC236}">
                <a16:creationId xmlns:a16="http://schemas.microsoft.com/office/drawing/2014/main" id="{3456DC23-6B74-4724-8B95-049B36F12CE2}"/>
              </a:ext>
            </a:extLst>
          </p:cNvPr>
          <p:cNvCxnSpPr>
            <a:cxnSpLocks/>
          </p:cNvCxnSpPr>
          <p:nvPr/>
        </p:nvCxnSpPr>
        <p:spPr>
          <a:xfrm>
            <a:off x="7173595" y="1280366"/>
            <a:ext cx="0" cy="4591616"/>
          </a:xfrm>
          <a:prstGeom prst="line">
            <a:avLst/>
          </a:prstGeom>
          <a:ln w="76200">
            <a:solidFill>
              <a:schemeClr val="bg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接點 7">
            <a:extLst>
              <a:ext uri="{FF2B5EF4-FFF2-40B4-BE49-F238E27FC236}">
                <a16:creationId xmlns:a16="http://schemas.microsoft.com/office/drawing/2014/main" id="{AC941150-B73C-4026-91E6-6A0B988A6DCD}"/>
              </a:ext>
            </a:extLst>
          </p:cNvPr>
          <p:cNvCxnSpPr/>
          <p:nvPr/>
        </p:nvCxnSpPr>
        <p:spPr>
          <a:xfrm>
            <a:off x="6900420" y="5920033"/>
            <a:ext cx="3667027" cy="0"/>
          </a:xfrm>
          <a:prstGeom prst="line">
            <a:avLst/>
          </a:prstGeom>
          <a:ln w="7620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>
            <a:extLst>
              <a:ext uri="{FF2B5EF4-FFF2-40B4-BE49-F238E27FC236}">
                <a16:creationId xmlns:a16="http://schemas.microsoft.com/office/drawing/2014/main" id="{8CC86C9B-0874-4797-ABCC-4905383707DC}"/>
              </a:ext>
            </a:extLst>
          </p:cNvPr>
          <p:cNvCxnSpPr/>
          <p:nvPr/>
        </p:nvCxnSpPr>
        <p:spPr>
          <a:xfrm>
            <a:off x="6815579" y="3040288"/>
            <a:ext cx="3667027" cy="0"/>
          </a:xfrm>
          <a:prstGeom prst="line">
            <a:avLst/>
          </a:prstGeom>
          <a:ln w="7620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F367740F-1C69-449D-9C73-319DC35DD941}"/>
              </a:ext>
            </a:extLst>
          </p:cNvPr>
          <p:cNvSpPr txBox="1"/>
          <p:nvPr/>
        </p:nvSpPr>
        <p:spPr>
          <a:xfrm>
            <a:off x="7579338" y="4071982"/>
            <a:ext cx="8098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>
                <a:solidFill>
                  <a:schemeClr val="bg1"/>
                </a:solidFill>
              </a:rPr>
              <a:t>178</a:t>
            </a:r>
            <a:endParaRPr lang="zh-TW" altLang="en-US" dirty="0">
              <a:solidFill>
                <a:schemeClr val="bg1"/>
              </a:solidFill>
            </a:endParaRPr>
          </a:p>
        </p:txBody>
      </p:sp>
      <p:cxnSp>
        <p:nvCxnSpPr>
          <p:cNvPr id="16" name="直線接點 15">
            <a:extLst>
              <a:ext uri="{FF2B5EF4-FFF2-40B4-BE49-F238E27FC236}">
                <a16:creationId xmlns:a16="http://schemas.microsoft.com/office/drawing/2014/main" id="{F575BDDF-73E8-4460-8C68-99E7130C498F}"/>
              </a:ext>
            </a:extLst>
          </p:cNvPr>
          <p:cNvCxnSpPr/>
          <p:nvPr/>
        </p:nvCxnSpPr>
        <p:spPr>
          <a:xfrm>
            <a:off x="6716597" y="1280366"/>
            <a:ext cx="3667027" cy="0"/>
          </a:xfrm>
          <a:prstGeom prst="line">
            <a:avLst/>
          </a:prstGeom>
          <a:ln w="7620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A792A429-5DA9-4351-9C43-B02E6A44C67B}"/>
              </a:ext>
            </a:extLst>
          </p:cNvPr>
          <p:cNvSpPr txBox="1"/>
          <p:nvPr/>
        </p:nvSpPr>
        <p:spPr>
          <a:xfrm>
            <a:off x="6502805" y="3283786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>
                <a:solidFill>
                  <a:schemeClr val="bg1"/>
                </a:solidFill>
              </a:rPr>
              <a:t>？</a:t>
            </a:r>
            <a:endParaRPr lang="zh-TW" altLang="en-US" dirty="0">
              <a:solidFill>
                <a:schemeClr val="bg1"/>
              </a:solidFill>
            </a:endParaRPr>
          </a:p>
        </p:txBody>
      </p:sp>
      <p:pic>
        <p:nvPicPr>
          <p:cNvPr id="21" name="圖片 20">
            <a:extLst>
              <a:ext uri="{FF2B5EF4-FFF2-40B4-BE49-F238E27FC236}">
                <a16:creationId xmlns:a16="http://schemas.microsoft.com/office/drawing/2014/main" id="{532C2A2D-5CCC-4FEB-87C1-ABF3E71EC6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608" y="2310817"/>
            <a:ext cx="5203546" cy="533474"/>
          </a:xfrm>
          <a:prstGeom prst="rect">
            <a:avLst/>
          </a:prstGeom>
        </p:spPr>
      </p:pic>
      <p:sp>
        <p:nvSpPr>
          <p:cNvPr id="22" name="文字方塊 21">
            <a:extLst>
              <a:ext uri="{FF2B5EF4-FFF2-40B4-BE49-F238E27FC236}">
                <a16:creationId xmlns:a16="http://schemas.microsoft.com/office/drawing/2014/main" id="{046E3B80-784F-4EB7-8337-FEDA7202AF22}"/>
              </a:ext>
            </a:extLst>
          </p:cNvPr>
          <p:cNvSpPr txBox="1"/>
          <p:nvPr/>
        </p:nvSpPr>
        <p:spPr>
          <a:xfrm>
            <a:off x="815564" y="3515799"/>
            <a:ext cx="327205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/>
              <a:t>此人身高</a:t>
            </a:r>
            <a:r>
              <a:rPr lang="en-US" altLang="zh-TW" sz="3200" dirty="0"/>
              <a:t>178</a:t>
            </a:r>
            <a:r>
              <a:rPr lang="zh-TW" altLang="en-US" sz="3200" dirty="0"/>
              <a:t>公分</a:t>
            </a:r>
            <a:endParaRPr lang="en-US" altLang="zh-TW" sz="3200" dirty="0"/>
          </a:p>
          <a:p>
            <a:r>
              <a:rPr lang="zh-TW" altLang="en-US" sz="3200" dirty="0"/>
              <a:t>隧道高？</a:t>
            </a:r>
            <a:endParaRPr lang="en-US" altLang="zh-TW" sz="3200" dirty="0"/>
          </a:p>
        </p:txBody>
      </p:sp>
    </p:spTree>
    <p:extLst>
      <p:ext uri="{BB962C8B-B14F-4D97-AF65-F5344CB8AC3E}">
        <p14:creationId xmlns:p14="http://schemas.microsoft.com/office/powerpoint/2010/main" val="18107172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F5E84C55-DCC6-1786-E927-AAD102A64A4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9164" y="764705"/>
            <a:ext cx="10649437" cy="576163"/>
          </a:xfrm>
        </p:spPr>
        <p:txBody>
          <a:bodyPr/>
          <a:lstStyle/>
          <a:p>
            <a:r>
              <a:rPr lang="zh-TW" altLang="en-US" i="0" u="none" strike="noStrike" baseline="0" dirty="0">
                <a:solidFill>
                  <a:srgbClr val="A3218E"/>
                </a:solidFill>
                <a:latin typeface="微軟正黑體" panose="020B0604030504040204" pitchFamily="34" charset="-120"/>
              </a:rPr>
              <a:t>比與比值的意義</a:t>
            </a:r>
            <a:endParaRPr lang="zh-TW" altLang="en-US" dirty="0">
              <a:latin typeface="微軟正黑體" panose="020B0604030504040204" pitchFamily="34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標題 4">
                <a:extLst>
                  <a:ext uri="{FF2B5EF4-FFF2-40B4-BE49-F238E27FC236}">
                    <a16:creationId xmlns:a16="http://schemas.microsoft.com/office/drawing/2014/main" id="{A7758155-F239-4D89-A3FE-D042AF66251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468292" y="1484784"/>
                <a:ext cx="11100310" cy="5256584"/>
              </a:xfrm>
            </p:spPr>
            <p:txBody>
              <a:bodyPr/>
              <a:lstStyle/>
              <a:p>
                <a:pPr>
                  <a:lnSpc>
                    <a:spcPct val="120000"/>
                  </a:lnSpc>
                </a:pPr>
                <a:r>
                  <a:rPr lang="zh-TW" altLang="en-US" b="0" i="0" u="sng" strike="noStrike" baseline="0" dirty="0">
                    <a:solidFill>
                      <a:srgbClr val="211D1E"/>
                    </a:solidFill>
                  </a:rPr>
                  <a:t>臺北市</a:t>
                </a:r>
                <a:r>
                  <a:rPr lang="zh-TW" altLang="en-US" b="0" i="0" u="none" strike="noStrike" baseline="0" dirty="0">
                    <a:solidFill>
                      <a:srgbClr val="211D1E"/>
                    </a:solidFill>
                  </a:rPr>
                  <a:t>的面積約為 </a:t>
                </a:r>
                <a:r>
                  <a:rPr lang="en-US" altLang="zh-TW" b="0" i="0" u="none" strike="noStrike" baseline="0" dirty="0">
                    <a:solidFill>
                      <a:srgbClr val="211D1E"/>
                    </a:solidFill>
                  </a:rPr>
                  <a:t>270 </a:t>
                </a:r>
                <a:r>
                  <a:rPr lang="zh-TW" altLang="en-US" b="0" i="0" u="none" strike="noStrike" baseline="0" dirty="0">
                    <a:solidFill>
                      <a:srgbClr val="211D1E"/>
                    </a:solidFill>
                  </a:rPr>
                  <a:t>平方公里， </a:t>
                </a:r>
                <a:br>
                  <a:rPr lang="zh-TW" altLang="en-US" b="0" i="0" u="none" strike="noStrike" baseline="0" dirty="0">
                    <a:solidFill>
                      <a:srgbClr val="211D1E"/>
                    </a:solidFill>
                  </a:rPr>
                </a:br>
                <a:r>
                  <a:rPr lang="zh-TW" altLang="en-US" b="0" i="0" u="sng" strike="noStrike" baseline="0" dirty="0">
                    <a:solidFill>
                      <a:srgbClr val="211D1E"/>
                    </a:solidFill>
                  </a:rPr>
                  <a:t>新竹市</a:t>
                </a:r>
                <a:r>
                  <a:rPr lang="zh-TW" altLang="en-US" b="0" i="0" u="none" strike="noStrike" baseline="0" dirty="0">
                    <a:solidFill>
                      <a:srgbClr val="211D1E"/>
                    </a:solidFill>
                  </a:rPr>
                  <a:t>的面積約為 </a:t>
                </a:r>
                <a:r>
                  <a:rPr lang="en-US" altLang="zh-TW" b="0" i="0" u="none" strike="noStrike" baseline="0" dirty="0">
                    <a:solidFill>
                      <a:srgbClr val="211D1E"/>
                    </a:solidFill>
                  </a:rPr>
                  <a:t>100 </a:t>
                </a:r>
                <a:r>
                  <a:rPr lang="zh-TW" altLang="en-US" b="0" i="0" u="none" strike="noStrike" baseline="0" dirty="0">
                    <a:solidFill>
                      <a:srgbClr val="211D1E"/>
                    </a:solidFill>
                  </a:rPr>
                  <a:t>平方公里， </a:t>
                </a:r>
                <a:br>
                  <a:rPr lang="zh-TW" altLang="en-US" b="0" i="0" u="none" strike="noStrike" baseline="0" dirty="0">
                    <a:solidFill>
                      <a:srgbClr val="211D1E"/>
                    </a:solidFill>
                  </a:rPr>
                </a:br>
                <a:r>
                  <a:rPr lang="zh-TW" altLang="en-US" b="0" i="0" u="sng" strike="noStrike" baseline="0" dirty="0">
                    <a:solidFill>
                      <a:srgbClr val="211D1E"/>
                    </a:solidFill>
                  </a:rPr>
                  <a:t>臺北市</a:t>
                </a:r>
                <a:r>
                  <a:rPr lang="zh-TW" altLang="en-US" b="0" i="0" u="none" strike="noStrike" baseline="0" dirty="0">
                    <a:solidFill>
                      <a:srgbClr val="211D1E"/>
                    </a:solidFill>
                  </a:rPr>
                  <a:t>與</a:t>
                </a:r>
                <a:r>
                  <a:rPr lang="zh-TW" altLang="en-US" b="0" i="0" u="sng" strike="noStrike" baseline="0" dirty="0">
                    <a:solidFill>
                      <a:srgbClr val="211D1E"/>
                    </a:solidFill>
                  </a:rPr>
                  <a:t>新竹市</a:t>
                </a:r>
                <a:r>
                  <a:rPr lang="zh-TW" altLang="en-US" b="0" i="0" u="none" strike="noStrike" baseline="0" dirty="0">
                    <a:solidFill>
                      <a:srgbClr val="211D1E"/>
                    </a:solidFill>
                  </a:rPr>
                  <a:t>的面積比</a:t>
                </a:r>
                <a:br>
                  <a:rPr lang="en-US" altLang="zh-TW" b="0" i="0" u="none" strike="noStrike" baseline="0" dirty="0">
                    <a:solidFill>
                      <a:srgbClr val="211D1E"/>
                    </a:solidFill>
                  </a:rPr>
                </a:br>
                <a:r>
                  <a:rPr lang="zh-TW" altLang="en-US" b="0" i="0" u="none" strike="noStrike" baseline="0" dirty="0">
                    <a:solidFill>
                      <a:srgbClr val="211D1E"/>
                    </a:solidFill>
                  </a:rPr>
                  <a:t>為 </a:t>
                </a:r>
                <a:r>
                  <a:rPr lang="en-US" altLang="zh-TW" b="0" i="0" u="none" strike="noStrike" baseline="0" dirty="0">
                    <a:solidFill>
                      <a:srgbClr val="211D1E"/>
                    </a:solidFill>
                  </a:rPr>
                  <a:t>270 </a:t>
                </a:r>
                <a:r>
                  <a:rPr lang="zh-TW" altLang="en-US" b="0" i="0" u="none" strike="noStrike" baseline="0" dirty="0">
                    <a:solidFill>
                      <a:srgbClr val="211D1E"/>
                    </a:solidFill>
                  </a:rPr>
                  <a:t>比 </a:t>
                </a:r>
                <a:r>
                  <a:rPr lang="en-US" altLang="zh-TW" b="0" i="0" u="none" strike="noStrike" baseline="0" dirty="0">
                    <a:solidFill>
                      <a:srgbClr val="211D1E"/>
                    </a:solidFill>
                  </a:rPr>
                  <a:t>100</a:t>
                </a:r>
                <a:r>
                  <a:rPr lang="zh-TW" altLang="en-US" b="0" i="0" u="none" strike="noStrike" baseline="0" dirty="0">
                    <a:solidFill>
                      <a:srgbClr val="211D1E"/>
                    </a:solidFill>
                  </a:rPr>
                  <a:t>，記為 </a:t>
                </a:r>
                <a:r>
                  <a:rPr lang="en-US" altLang="zh-TW" b="0" i="0" u="none" strike="noStrike" baseline="0" dirty="0">
                    <a:solidFill>
                      <a:srgbClr val="211D1E"/>
                    </a:solidFill>
                  </a:rPr>
                  <a:t>270</a:t>
                </a:r>
                <a:r>
                  <a:rPr lang="zh-TW" altLang="en-US" b="0" i="0" u="none" strike="noStrike" baseline="0" dirty="0">
                    <a:solidFill>
                      <a:srgbClr val="211D1E"/>
                    </a:solidFill>
                  </a:rPr>
                  <a:t>：</a:t>
                </a:r>
                <a:r>
                  <a:rPr lang="en-US" altLang="zh-TW" b="0" i="0" u="none" strike="noStrike" baseline="0" dirty="0">
                    <a:solidFill>
                      <a:srgbClr val="211D1E"/>
                    </a:solidFill>
                  </a:rPr>
                  <a:t>100</a:t>
                </a:r>
                <a:r>
                  <a:rPr lang="zh-TW" altLang="en-US" b="0" i="0" u="none" strike="noStrike" baseline="0" dirty="0">
                    <a:solidFill>
                      <a:srgbClr val="211D1E"/>
                    </a:solidFill>
                  </a:rPr>
                  <a:t>， </a:t>
                </a:r>
                <a:br>
                  <a:rPr lang="zh-TW" altLang="en-US" b="0" i="0" u="none" strike="noStrike" baseline="0" dirty="0">
                    <a:solidFill>
                      <a:srgbClr val="211D1E"/>
                    </a:solidFill>
                  </a:rPr>
                </a:br>
                <a:r>
                  <a:rPr lang="zh-TW" altLang="en-US" b="0" i="0" u="none" strike="noStrike" baseline="0" dirty="0">
                    <a:solidFill>
                      <a:srgbClr val="211D1E"/>
                    </a:solidFill>
                  </a:rPr>
                  <a:t>其中 </a:t>
                </a:r>
                <a:r>
                  <a:rPr lang="en-US" altLang="zh-TW" b="0" i="0" u="none" strike="noStrike" baseline="0" dirty="0">
                    <a:solidFill>
                      <a:srgbClr val="211D1E"/>
                    </a:solidFill>
                  </a:rPr>
                  <a:t>270 </a:t>
                </a:r>
                <a:r>
                  <a:rPr lang="zh-TW" altLang="en-US" b="0" i="0" u="none" strike="noStrike" baseline="0" dirty="0">
                    <a:solidFill>
                      <a:srgbClr val="211D1E"/>
                    </a:solidFill>
                  </a:rPr>
                  <a:t>稱為</a:t>
                </a:r>
                <a:r>
                  <a:rPr lang="zh-TW" altLang="en-US" b="1" i="0" u="none" strike="noStrike" baseline="0" dirty="0">
                    <a:solidFill>
                      <a:srgbClr val="CA232A"/>
                    </a:solidFill>
                  </a:rPr>
                  <a:t>前項</a:t>
                </a:r>
                <a:r>
                  <a:rPr lang="zh-TW" altLang="en-US" b="0" i="0" u="none" strike="noStrike" baseline="0" dirty="0">
                    <a:solidFill>
                      <a:srgbClr val="211D1E"/>
                    </a:solidFill>
                  </a:rPr>
                  <a:t>，</a:t>
                </a:r>
                <a:r>
                  <a:rPr lang="en-US" altLang="zh-TW" b="0" i="0" u="none" strike="noStrike" baseline="0" dirty="0">
                    <a:solidFill>
                      <a:srgbClr val="211D1E"/>
                    </a:solidFill>
                  </a:rPr>
                  <a:t>100 </a:t>
                </a:r>
                <a:r>
                  <a:rPr lang="zh-TW" altLang="en-US" b="0" i="0" u="none" strike="noStrike" baseline="0" dirty="0">
                    <a:solidFill>
                      <a:srgbClr val="211D1E"/>
                    </a:solidFill>
                  </a:rPr>
                  <a:t>稱為</a:t>
                </a:r>
                <a:r>
                  <a:rPr lang="zh-TW" altLang="en-US" b="1" i="0" u="none" strike="noStrike" baseline="0" dirty="0">
                    <a:solidFill>
                      <a:srgbClr val="CA232A"/>
                    </a:solidFill>
                  </a:rPr>
                  <a:t>後項</a:t>
                </a:r>
                <a:r>
                  <a:rPr lang="zh-TW" altLang="en-US" b="0" i="0" u="none" strike="noStrike" baseline="0" dirty="0">
                    <a:solidFill>
                      <a:srgbClr val="211D1E"/>
                    </a:solidFill>
                  </a:rPr>
                  <a:t>， </a:t>
                </a:r>
                <a:br>
                  <a:rPr lang="zh-TW" altLang="en-US" b="0" i="0" u="none" strike="noStrike" baseline="0" dirty="0">
                    <a:solidFill>
                      <a:srgbClr val="211D1E"/>
                    </a:solidFill>
                  </a:rPr>
                </a:br>
                <a:r>
                  <a:rPr lang="zh-TW" altLang="en-US" b="0" i="0" u="none" strike="noStrike" baseline="0" dirty="0">
                    <a:solidFill>
                      <a:srgbClr val="211D1E"/>
                    </a:solidFill>
                  </a:rPr>
                  <a:t>而</a:t>
                </a:r>
                <a:r>
                  <a:rPr lang="zh-TW" altLang="en-US" b="0" i="0" u="sng" strike="noStrike" baseline="0" dirty="0">
                    <a:solidFill>
                      <a:srgbClr val="211D1E"/>
                    </a:solidFill>
                  </a:rPr>
                  <a:t>臺北市</a:t>
                </a:r>
                <a:r>
                  <a:rPr lang="zh-TW" altLang="en-US" b="0" i="0" u="none" strike="noStrike" baseline="0" dirty="0">
                    <a:solidFill>
                      <a:srgbClr val="211D1E"/>
                    </a:solidFill>
                  </a:rPr>
                  <a:t>面積與</a:t>
                </a:r>
                <a:r>
                  <a:rPr lang="zh-TW" altLang="en-US" b="0" i="0" u="sng" strike="noStrike" baseline="0" dirty="0">
                    <a:solidFill>
                      <a:srgbClr val="211D1E"/>
                    </a:solidFill>
                  </a:rPr>
                  <a:t>新竹市</a:t>
                </a:r>
                <a:r>
                  <a:rPr lang="zh-TW" altLang="en-US" b="0" i="0" u="none" strike="noStrike" baseline="0" dirty="0">
                    <a:solidFill>
                      <a:srgbClr val="211D1E"/>
                    </a:solidFill>
                  </a:rPr>
                  <a:t>面積的比值</a:t>
                </a:r>
                <a:br>
                  <a:rPr lang="zh-TW" altLang="en-US" b="0" i="0" u="none" strike="noStrike" baseline="0" dirty="0">
                    <a:solidFill>
                      <a:srgbClr val="211D1E"/>
                    </a:solidFill>
                  </a:rPr>
                </a:br>
                <a:r>
                  <a:rPr lang="zh-TW" altLang="en-US" b="0" i="0" u="none" strike="noStrike" baseline="0" dirty="0">
                    <a:solidFill>
                      <a:srgbClr val="211D1E"/>
                    </a:solidFill>
                  </a:rPr>
                  <a:t>為 </a:t>
                </a:r>
                <a:r>
                  <a:rPr lang="en-US" altLang="zh-TW" b="0" i="0" u="none" strike="noStrike" baseline="0" dirty="0">
                    <a:solidFill>
                      <a:srgbClr val="211D1E"/>
                    </a:solidFill>
                  </a:rPr>
                  <a:t>270÷100</a:t>
                </a:r>
                <a:r>
                  <a:rPr lang="zh-TW" altLang="en-US" b="0" i="0" u="none" strike="noStrike" baseline="0" dirty="0">
                    <a:solidFill>
                      <a:srgbClr val="211D1E"/>
                    </a:solidFill>
                  </a:rPr>
                  <a:t>＝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TW" dirty="0"/>
                          <m:t>270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TW" b="0" i="0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TW" dirty="0"/>
                          <m:t>100</m:t>
                        </m:r>
                        <m:r>
                          <m:rPr>
                            <m:nor/>
                          </m:rPr>
                          <a:rPr lang="en-US" altLang="zh-TW" b="0" i="0" dirty="0" smtClean="0"/>
                          <m:t> </m:t>
                        </m:r>
                      </m:den>
                    </m:f>
                  </m:oMath>
                </a14:m>
                <a:r>
                  <a:rPr lang="zh-TW" altLang="en-US" b="0" i="0" u="none" strike="noStrike" baseline="0" dirty="0">
                    <a:solidFill>
                      <a:srgbClr val="211D1E"/>
                    </a:solidFill>
                  </a:rPr>
                  <a:t>＝</a:t>
                </a:r>
                <a:r>
                  <a:rPr lang="en-US" altLang="zh-TW" b="0" i="0" u="none" strike="noStrike" baseline="0" dirty="0">
                    <a:solidFill>
                      <a:srgbClr val="211D1E"/>
                    </a:solidFill>
                  </a:rPr>
                  <a:t>2.7</a:t>
                </a:r>
                <a:r>
                  <a:rPr lang="zh-TW" altLang="en-US" b="0" i="0" u="none" strike="noStrike" baseline="0" dirty="0">
                    <a:solidFill>
                      <a:srgbClr val="211D1E"/>
                    </a:solidFill>
                  </a:rPr>
                  <a:t>， </a:t>
                </a:r>
                <a:br>
                  <a:rPr lang="zh-TW" altLang="en-US" b="0" i="0" u="none" strike="noStrike" baseline="0" dirty="0">
                    <a:solidFill>
                      <a:srgbClr val="211D1E"/>
                    </a:solidFill>
                  </a:rPr>
                </a:br>
                <a:r>
                  <a:rPr lang="zh-TW" altLang="en-US" b="0" i="0" u="none" strike="noStrike" baseline="0" dirty="0">
                    <a:solidFill>
                      <a:srgbClr val="211D1E"/>
                    </a:solidFill>
                  </a:rPr>
                  <a:t>也就是說</a:t>
                </a:r>
                <a:r>
                  <a:rPr lang="zh-TW" altLang="en-US" b="0" i="0" u="sng" strike="noStrike" baseline="0" dirty="0">
                    <a:solidFill>
                      <a:srgbClr val="211D1E"/>
                    </a:solidFill>
                  </a:rPr>
                  <a:t>臺北市</a:t>
                </a:r>
                <a:r>
                  <a:rPr lang="zh-TW" altLang="en-US" b="0" i="0" u="none" strike="noStrike" baseline="0" dirty="0">
                    <a:solidFill>
                      <a:srgbClr val="211D1E"/>
                    </a:solidFill>
                  </a:rPr>
                  <a:t>面積是</a:t>
                </a:r>
                <a:r>
                  <a:rPr lang="zh-TW" altLang="en-US" b="0" i="0" u="sng" strike="noStrike" baseline="0" dirty="0">
                    <a:solidFill>
                      <a:srgbClr val="211D1E"/>
                    </a:solidFill>
                  </a:rPr>
                  <a:t>新竹市</a:t>
                </a:r>
                <a:r>
                  <a:rPr lang="zh-TW" altLang="en-US" b="0" i="0" u="none" strike="noStrike" baseline="0" dirty="0">
                    <a:solidFill>
                      <a:srgbClr val="211D1E"/>
                    </a:solidFill>
                  </a:rPr>
                  <a:t>的 </a:t>
                </a:r>
                <a:r>
                  <a:rPr lang="en-US" altLang="zh-TW" b="0" i="0" u="none" strike="noStrike" baseline="0" dirty="0">
                    <a:solidFill>
                      <a:srgbClr val="211D1E"/>
                    </a:solidFill>
                  </a:rPr>
                  <a:t>2.7 </a:t>
                </a:r>
                <a:r>
                  <a:rPr lang="zh-TW" altLang="en-US" b="0" i="0" u="none" strike="noStrike" baseline="0" dirty="0">
                    <a:solidFill>
                      <a:srgbClr val="211D1E"/>
                    </a:solidFill>
                  </a:rPr>
                  <a:t>倍。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5" name="標題 4">
                <a:extLst>
                  <a:ext uri="{FF2B5EF4-FFF2-40B4-BE49-F238E27FC236}">
                    <a16:creationId xmlns:a16="http://schemas.microsoft.com/office/drawing/2014/main" id="{A7758155-F239-4D89-A3FE-D042AF66251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68292" y="1484784"/>
                <a:ext cx="11100310" cy="5256584"/>
              </a:xfrm>
              <a:blipFill>
                <a:blip r:embed="rId2"/>
                <a:stretch>
                  <a:fillRect l="-1428" t="-696" b="-34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文字版面配置區 5">
            <a:extLst>
              <a:ext uri="{FF2B5EF4-FFF2-40B4-BE49-F238E27FC236}">
                <a16:creationId xmlns:a16="http://schemas.microsoft.com/office/drawing/2014/main" id="{00C8796C-1909-41A0-9EE0-FC790F35B7D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TW" dirty="0"/>
              <a:t>82</a:t>
            </a:r>
            <a:endParaRPr lang="zh-TW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A2DC0D82-61A3-B0C1-8770-55458BEA0B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292" y="885329"/>
            <a:ext cx="450873" cy="374669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AD258259-1433-6CC7-1C2A-96A1D794F6D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44072" y="1613791"/>
            <a:ext cx="5191744" cy="3039345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3240ED6C-D764-444C-8095-71D041302450}"/>
              </a:ext>
            </a:extLst>
          </p:cNvPr>
          <p:cNvSpPr/>
          <p:nvPr/>
        </p:nvSpPr>
        <p:spPr>
          <a:xfrm>
            <a:off x="6744073" y="-23308"/>
            <a:ext cx="5447928" cy="6389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FF053DB1-F070-4E13-B6AF-F339846B2920}"/>
              </a:ext>
            </a:extLst>
          </p:cNvPr>
          <p:cNvSpPr/>
          <p:nvPr/>
        </p:nvSpPr>
        <p:spPr>
          <a:xfrm>
            <a:off x="11470511" y="5139159"/>
            <a:ext cx="721489" cy="17188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522372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08D6C0B8-7FFE-4CE4-BE99-D654AF70D4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850" y="494890"/>
            <a:ext cx="6258798" cy="5868219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E2F82DC9-17C2-4470-8E00-19A85A90422B}"/>
              </a:ext>
            </a:extLst>
          </p:cNvPr>
          <p:cNvSpPr txBox="1"/>
          <p:nvPr/>
        </p:nvSpPr>
        <p:spPr>
          <a:xfrm>
            <a:off x="406831" y="5660020"/>
            <a:ext cx="40046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600" dirty="0"/>
              <a:t>1,648,000 </a:t>
            </a:r>
            <a:r>
              <a:rPr lang="zh-TW" altLang="en-US" sz="3600" dirty="0"/>
              <a:t>平方公里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586665FA-EB95-41A6-8664-875A7ED8DC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8511" y="494889"/>
            <a:ext cx="4878149" cy="4841379"/>
          </a:xfrm>
          <a:prstGeom prst="rect">
            <a:avLst/>
          </a:prstGeom>
        </p:spPr>
      </p:pic>
      <p:sp>
        <p:nvSpPr>
          <p:cNvPr id="10" name="文字方塊 9">
            <a:extLst>
              <a:ext uri="{FF2B5EF4-FFF2-40B4-BE49-F238E27FC236}">
                <a16:creationId xmlns:a16="http://schemas.microsoft.com/office/drawing/2014/main" id="{5DE89FED-A327-4465-B32F-1554AAF94A8D}"/>
              </a:ext>
            </a:extLst>
          </p:cNvPr>
          <p:cNvSpPr txBox="1"/>
          <p:nvPr/>
        </p:nvSpPr>
        <p:spPr>
          <a:xfrm>
            <a:off x="6981251" y="5716778"/>
            <a:ext cx="34211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600" dirty="0"/>
              <a:t>36,000 </a:t>
            </a:r>
            <a:r>
              <a:rPr lang="zh-TW" altLang="en-US" sz="3600" dirty="0"/>
              <a:t>平方公里</a:t>
            </a:r>
          </a:p>
        </p:txBody>
      </p:sp>
    </p:spTree>
    <p:extLst>
      <p:ext uri="{BB962C8B-B14F-4D97-AF65-F5344CB8AC3E}">
        <p14:creationId xmlns:p14="http://schemas.microsoft.com/office/powerpoint/2010/main" val="4336094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61CD6D5-D4DD-4F04-A9D1-963891CD3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E6D962C-51D4-4A62-B0EB-9C1B0E6669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751078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B3499CE2-9189-EA93-3D29-6CC3548BF601}"/>
              </a:ext>
            </a:extLst>
          </p:cNvPr>
          <p:cNvSpPr/>
          <p:nvPr/>
        </p:nvSpPr>
        <p:spPr>
          <a:xfrm>
            <a:off x="6693330" y="2852936"/>
            <a:ext cx="3528392" cy="720080"/>
          </a:xfrm>
          <a:prstGeom prst="rect">
            <a:avLst/>
          </a:prstGeom>
          <a:solidFill>
            <a:srgbClr val="FFFC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C3A29296-BE6F-9A6F-9A7D-122520692E00}"/>
              </a:ext>
            </a:extLst>
          </p:cNvPr>
          <p:cNvSpPr/>
          <p:nvPr/>
        </p:nvSpPr>
        <p:spPr>
          <a:xfrm>
            <a:off x="1386004" y="2914367"/>
            <a:ext cx="821564" cy="504000"/>
          </a:xfrm>
          <a:prstGeom prst="rect">
            <a:avLst/>
          </a:prstGeom>
          <a:solidFill>
            <a:srgbClr val="FFFC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C7980FB0-A41F-CD19-E939-D0BB320A67B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9164" y="764705"/>
            <a:ext cx="10649437" cy="576163"/>
          </a:xfrm>
        </p:spPr>
        <p:txBody>
          <a:bodyPr/>
          <a:lstStyle/>
          <a:p>
            <a:r>
              <a:rPr lang="zh-TW" altLang="en-US" i="0" u="none" strike="noStrike" baseline="0" dirty="0">
                <a:solidFill>
                  <a:srgbClr val="A3218E"/>
                </a:solidFill>
                <a:latin typeface="微軟正黑體" panose="020B0604030504040204" pitchFamily="34" charset="-120"/>
              </a:rPr>
              <a:t>比與比值的意義</a:t>
            </a:r>
            <a:endParaRPr lang="zh-TW" altLang="en-US" dirty="0">
              <a:latin typeface="微軟正黑體" panose="020B0604030504040204" pitchFamily="34" charset="-12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標題 4">
                <a:extLst>
                  <a:ext uri="{FF2B5EF4-FFF2-40B4-BE49-F238E27FC236}">
                    <a16:creationId xmlns:a16="http://schemas.microsoft.com/office/drawing/2014/main" id="{A7758155-F239-4D89-A3FE-D042AF66251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545845" y="1461492"/>
                <a:ext cx="11100310" cy="3469181"/>
              </a:xfrm>
            </p:spPr>
            <p:txBody>
              <a:bodyPr/>
              <a:lstStyle/>
              <a:p>
                <a:pPr>
                  <a:lnSpc>
                    <a:spcPct val="120000"/>
                  </a:lnSpc>
                </a:pPr>
                <a:r>
                  <a:rPr lang="zh-TW" altLang="en-US" dirty="0"/>
                  <a:t>一般而言，</a:t>
                </a:r>
                <a:r>
                  <a:rPr lang="en-US" altLang="zh-TW" i="1" dirty="0"/>
                  <a:t>a </a:t>
                </a:r>
                <a:r>
                  <a:rPr lang="zh-TW" altLang="en-US" dirty="0"/>
                  <a:t>與 </a:t>
                </a:r>
                <a:r>
                  <a:rPr lang="en-US" altLang="zh-TW" i="1" dirty="0"/>
                  <a:t>b </a:t>
                </a:r>
                <a:r>
                  <a:rPr lang="zh-TW" altLang="en-US" dirty="0"/>
                  <a:t>兩個數的比記為 </a:t>
                </a:r>
                <a:r>
                  <a:rPr lang="en-US" altLang="zh-TW" i="1" dirty="0"/>
                  <a:t>a</a:t>
                </a:r>
                <a:r>
                  <a:rPr lang="zh-TW" altLang="en-US" dirty="0"/>
                  <a:t>：</a:t>
                </a:r>
                <a:r>
                  <a:rPr lang="en-US" altLang="zh-TW" i="1" dirty="0"/>
                  <a:t>b</a:t>
                </a:r>
                <a:r>
                  <a:rPr lang="zh-TW" altLang="en-US" dirty="0"/>
                  <a:t>，讀作 </a:t>
                </a:r>
                <a:r>
                  <a:rPr lang="en-US" altLang="zh-TW" i="1" dirty="0"/>
                  <a:t>a </a:t>
                </a:r>
                <a:r>
                  <a:rPr lang="zh-TW" altLang="en-US" dirty="0"/>
                  <a:t>比 </a:t>
                </a:r>
                <a:r>
                  <a:rPr lang="en-US" altLang="zh-TW" i="1" dirty="0"/>
                  <a:t>b</a:t>
                </a:r>
                <a:r>
                  <a:rPr lang="zh-TW" altLang="en-US" dirty="0"/>
                  <a:t>，</a:t>
                </a:r>
                <a:br>
                  <a:rPr lang="en-US" altLang="zh-TW" dirty="0"/>
                </a:br>
                <a:r>
                  <a:rPr lang="zh-TW" altLang="en-US" dirty="0"/>
                  <a:t>其中 </a:t>
                </a:r>
                <a:r>
                  <a:rPr lang="en-US" altLang="zh-TW" i="1" dirty="0"/>
                  <a:t>a </a:t>
                </a:r>
                <a:r>
                  <a:rPr lang="zh-TW" altLang="en-US" dirty="0"/>
                  <a:t>稱為比的</a:t>
                </a:r>
                <a:r>
                  <a:rPr lang="zh-TW" altLang="en-US" b="1" dirty="0">
                    <a:solidFill>
                      <a:srgbClr val="CA232A"/>
                    </a:solidFill>
                  </a:rPr>
                  <a:t>前項</a:t>
                </a:r>
                <a:r>
                  <a:rPr lang="zh-TW" altLang="en-US" dirty="0"/>
                  <a:t>，</a:t>
                </a:r>
                <a:r>
                  <a:rPr lang="en-US" altLang="zh-TW" i="1" dirty="0"/>
                  <a:t>b </a:t>
                </a:r>
                <a:r>
                  <a:rPr lang="zh-TW" altLang="en-US" dirty="0"/>
                  <a:t>稱為比的</a:t>
                </a:r>
                <a:r>
                  <a:rPr lang="zh-TW" altLang="en-US" b="1" dirty="0">
                    <a:solidFill>
                      <a:srgbClr val="CA232A"/>
                    </a:solidFill>
                  </a:rPr>
                  <a:t>後項</a:t>
                </a:r>
                <a:r>
                  <a:rPr lang="zh-TW" altLang="en-US" dirty="0"/>
                  <a:t>，</a:t>
                </a:r>
                <a:br>
                  <a:rPr lang="en-US" altLang="zh-TW" dirty="0"/>
                </a:br>
                <a:r>
                  <a:rPr lang="zh-TW" altLang="en-US" dirty="0"/>
                  <a:t>它的</a:t>
                </a:r>
                <a:r>
                  <a:rPr lang="zh-TW" altLang="en-US" b="1" dirty="0">
                    <a:solidFill>
                      <a:srgbClr val="CA232A"/>
                    </a:solidFill>
                  </a:rPr>
                  <a:t>比值</a:t>
                </a:r>
                <a:r>
                  <a:rPr lang="zh-TW" altLang="en-US" dirty="0"/>
                  <a:t>為 </a:t>
                </a:r>
                <a:r>
                  <a:rPr lang="en-US" altLang="zh-TW" i="1" dirty="0" err="1"/>
                  <a:t>a</a:t>
                </a:r>
                <a:r>
                  <a:rPr lang="en-US" altLang="zh-TW" dirty="0" err="1"/>
                  <a:t>÷</a:t>
                </a:r>
                <a:r>
                  <a:rPr lang="en-US" altLang="zh-TW" i="1" dirty="0" err="1"/>
                  <a:t>b</a:t>
                </a:r>
                <a:r>
                  <a:rPr lang="zh-TW" altLang="en-US" dirty="0"/>
                  <a:t>＝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TW" i="1" dirty="0"/>
                          <m:t>a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TW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TW" i="1" dirty="0"/>
                          <m:t>b</m:t>
                        </m:r>
                        <m:r>
                          <m:rPr>
                            <m:nor/>
                          </m:rPr>
                          <a:rPr lang="en-US" altLang="zh-TW" b="0" i="1" dirty="0" smtClean="0"/>
                          <m:t> </m:t>
                        </m:r>
                      </m:den>
                    </m:f>
                  </m:oMath>
                </a14:m>
                <a:r>
                  <a:rPr lang="en-US" altLang="zh-TW" i="1" dirty="0"/>
                  <a:t> </a:t>
                </a:r>
                <a:r>
                  <a:rPr lang="en-US" altLang="zh-TW" dirty="0"/>
                  <a:t>( </a:t>
                </a:r>
                <a:r>
                  <a:rPr lang="en-US" altLang="zh-TW" i="1" dirty="0"/>
                  <a:t>b</a:t>
                </a:r>
                <a:r>
                  <a:rPr lang="zh-TW" altLang="en-US" dirty="0">
                    <a:latin typeface="微軟正黑體" panose="020B0604030504040204" pitchFamily="34" charset="-120"/>
                  </a:rPr>
                  <a:t>≠</a:t>
                </a:r>
                <a:r>
                  <a:rPr lang="en-US" altLang="zh-TW" dirty="0"/>
                  <a:t>0 )</a:t>
                </a:r>
                <a:r>
                  <a:rPr lang="zh-TW" altLang="en-US" dirty="0"/>
                  <a:t>，表示前項是後項的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TW" i="1" dirty="0"/>
                          <m:t>a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TW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TW" i="1" dirty="0"/>
                          <m:t>b</m:t>
                        </m:r>
                        <m:r>
                          <m:rPr>
                            <m:nor/>
                          </m:rPr>
                          <a:rPr lang="en-US" altLang="zh-TW" i="1" dirty="0"/>
                          <m:t> </m:t>
                        </m:r>
                      </m:den>
                    </m:f>
                  </m:oMath>
                </a14:m>
                <a:r>
                  <a:rPr lang="en-US" altLang="zh-TW" i="1" dirty="0"/>
                  <a:t> </a:t>
                </a:r>
                <a:r>
                  <a:rPr lang="zh-TW" altLang="en-US" dirty="0"/>
                  <a:t>倍。</a:t>
                </a:r>
                <a:br>
                  <a:rPr lang="en-US" altLang="zh-TW" dirty="0"/>
                </a:br>
                <a:br>
                  <a:rPr lang="en-US" altLang="zh-TW" sz="1000" dirty="0"/>
                </a:br>
                <a:r>
                  <a:rPr lang="zh-TW" altLang="en-US" dirty="0"/>
                  <a:t>國小時我們學過前項、後項皆為正數的比，</a:t>
                </a:r>
                <a:br>
                  <a:rPr lang="en-US" altLang="zh-TW" dirty="0"/>
                </a:br>
                <a:r>
                  <a:rPr lang="zh-TW" altLang="en-US" dirty="0"/>
                  <a:t>事實上也有前項、後項是負數的比。</a:t>
                </a:r>
              </a:p>
            </p:txBody>
          </p:sp>
        </mc:Choice>
        <mc:Fallback>
          <p:sp>
            <p:nvSpPr>
              <p:cNvPr id="5" name="標題 4">
                <a:extLst>
                  <a:ext uri="{FF2B5EF4-FFF2-40B4-BE49-F238E27FC236}">
                    <a16:creationId xmlns:a16="http://schemas.microsoft.com/office/drawing/2014/main" id="{A7758155-F239-4D89-A3FE-D042AF66251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45845" y="1461492"/>
                <a:ext cx="11100310" cy="3469181"/>
              </a:xfrm>
              <a:blipFill>
                <a:blip r:embed="rId2"/>
                <a:stretch>
                  <a:fillRect l="-1429" t="-1054" b="-333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文字版面配置區 5">
            <a:extLst>
              <a:ext uri="{FF2B5EF4-FFF2-40B4-BE49-F238E27FC236}">
                <a16:creationId xmlns:a16="http://schemas.microsoft.com/office/drawing/2014/main" id="{00C8796C-1909-41A0-9EE0-FC790F35B7D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TW" dirty="0"/>
              <a:t>82</a:t>
            </a:r>
            <a:endParaRPr lang="zh-TW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27BE9E0F-B599-9CD6-7DBD-7887A57EBF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292" y="885329"/>
            <a:ext cx="450873" cy="374669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480CB15D-2E6A-4060-9B7B-9B5D55770B53}"/>
              </a:ext>
            </a:extLst>
          </p:cNvPr>
          <p:cNvSpPr/>
          <p:nvPr/>
        </p:nvSpPr>
        <p:spPr>
          <a:xfrm>
            <a:off x="6744073" y="-23308"/>
            <a:ext cx="5447928" cy="6389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955BCC18-AE3C-4982-8AB2-3F00A6F74518}"/>
                  </a:ext>
                </a:extLst>
              </p:cNvPr>
              <p:cNvSpPr/>
              <p:nvPr/>
            </p:nvSpPr>
            <p:spPr>
              <a:xfrm>
                <a:off x="4726644" y="5396508"/>
                <a:ext cx="3150221" cy="11339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TW" altLang="en-US" sz="4800" dirty="0"/>
                  <a:t> </a:t>
                </a:r>
                <a:r>
                  <a:rPr lang="en-US" altLang="zh-TW" sz="4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:r>
                  <a:rPr lang="en-US" altLang="zh-TW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÷ </a:t>
                </a:r>
                <a:r>
                  <a:rPr lang="en-US" altLang="zh-TW" sz="4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 </a:t>
                </a:r>
                <a:r>
                  <a:rPr lang="zh-TW" alt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＝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4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TW" sz="4800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TW" sz="4800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TW" sz="4800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b</m:t>
                        </m:r>
                        <m:r>
                          <m:rPr>
                            <m:nor/>
                          </m:rPr>
                          <a:rPr lang="en-US" altLang="zh-TW" sz="4800" b="0" i="1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</m:oMath>
                </a14:m>
                <a:endParaRPr lang="zh-TW" alt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955BCC18-AE3C-4982-8AB2-3F00A6F745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6644" y="5396508"/>
                <a:ext cx="3150221" cy="1133900"/>
              </a:xfrm>
              <a:prstGeom prst="rect">
                <a:avLst/>
              </a:prstGeom>
              <a:blipFill>
                <a:blip r:embed="rId4"/>
                <a:stretch>
                  <a:fillRect l="-4255" t="-1075" b="-1236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文字方塊 9">
            <a:extLst>
              <a:ext uri="{FF2B5EF4-FFF2-40B4-BE49-F238E27FC236}">
                <a16:creationId xmlns:a16="http://schemas.microsoft.com/office/drawing/2014/main" id="{3C1EABA2-39FD-43AB-AB84-322A5D27CF5B}"/>
              </a:ext>
            </a:extLst>
          </p:cNvPr>
          <p:cNvSpPr txBox="1"/>
          <p:nvPr/>
        </p:nvSpPr>
        <p:spPr>
          <a:xfrm>
            <a:off x="4537593" y="5282183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dirty="0"/>
              <a:t>前項</a:t>
            </a: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CF6D10B9-BE23-4A71-B258-276C6FE0B443}"/>
              </a:ext>
            </a:extLst>
          </p:cNvPr>
          <p:cNvSpPr txBox="1"/>
          <p:nvPr/>
        </p:nvSpPr>
        <p:spPr>
          <a:xfrm>
            <a:off x="5948980" y="5165675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dirty="0"/>
              <a:t>後項</a:t>
            </a: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1E5C39B7-1EF5-4910-B0BB-547EA80F8F69}"/>
              </a:ext>
            </a:extLst>
          </p:cNvPr>
          <p:cNvSpPr txBox="1"/>
          <p:nvPr/>
        </p:nvSpPr>
        <p:spPr>
          <a:xfrm>
            <a:off x="7795842" y="6176466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/>
              <a:t>比值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47FF72E8-8A62-48A4-9928-A4DBF1575799}"/>
              </a:ext>
            </a:extLst>
          </p:cNvPr>
          <p:cNvSpPr/>
          <p:nvPr/>
        </p:nvSpPr>
        <p:spPr>
          <a:xfrm>
            <a:off x="11470511" y="5139159"/>
            <a:ext cx="721489" cy="17188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562103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訂設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</TotalTime>
  <Words>1644</Words>
  <Application>Microsoft Office PowerPoint</Application>
  <PresentationFormat>寬螢幕</PresentationFormat>
  <Paragraphs>142</Paragraphs>
  <Slides>30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14</vt:i4>
      </vt:variant>
      <vt:variant>
        <vt:lpstr>佈景主題</vt:lpstr>
      </vt:variant>
      <vt:variant>
        <vt:i4>3</vt:i4>
      </vt:variant>
      <vt:variant>
        <vt:lpstr>投影片標題</vt:lpstr>
      </vt:variant>
      <vt:variant>
        <vt:i4>30</vt:i4>
      </vt:variant>
    </vt:vector>
  </HeadingPairs>
  <TitlesOfParts>
    <vt:vector size="47" baseType="lpstr">
      <vt:lpstr>AAA</vt:lpstr>
      <vt:lpstr>SimSun</vt:lpstr>
      <vt:lpstr>文鼎新粗黑a..</vt:lpstr>
      <vt:lpstr>華康粗黑體</vt:lpstr>
      <vt:lpstr>華康儷中黑</vt:lpstr>
      <vt:lpstr>華康儷中黑...</vt:lpstr>
      <vt:lpstr>微軟正黑體</vt:lpstr>
      <vt:lpstr>新細明體</vt:lpstr>
      <vt:lpstr>Arial</vt:lpstr>
      <vt:lpstr>Calibri</vt:lpstr>
      <vt:lpstr>Calibri Light</vt:lpstr>
      <vt:lpstr>Cambria Math</vt:lpstr>
      <vt:lpstr>Times New Roman</vt:lpstr>
      <vt:lpstr>Wingdings</vt:lpstr>
      <vt:lpstr>Office 佈景主題</vt:lpstr>
      <vt:lpstr>自訂設計</vt:lpstr>
      <vt:lpstr>1_Office 佈景主題</vt:lpstr>
      <vt:lpstr>PowerPoint 簡報</vt:lpstr>
      <vt:lpstr>PowerPoint 簡報</vt:lpstr>
      <vt:lpstr>這隧道有多高</vt:lpstr>
      <vt:lpstr>這隧道有多高</vt:lpstr>
      <vt:lpstr>這隧道有多高</vt:lpstr>
      <vt:lpstr>臺北市的面積約為 270 平方公里，  新竹市的面積約為 100 平方公里，  臺北市與新竹市的面積比 為 270 比 100，記為 270：100，  其中 270 稱為前項，100 稱為後項，  而臺北市面積與新竹市面積的比值 為 270÷100＝"270" /" 100 " ＝2.7，  也就是說臺北市面積是新竹市的 2.7 倍。</vt:lpstr>
      <vt:lpstr>PowerPoint 簡報</vt:lpstr>
      <vt:lpstr>PowerPoint 簡報</vt:lpstr>
      <vt:lpstr>一般而言，a 與 b 兩個數的比記為 a：b，讀作 a 比 b， 其中 a 稱為比的前項，b 稱為比的後項， 它的比值為 a÷b＝"a" /" b "  ( b≠0 )，表示前項是後項的 "a" /" b "  倍。  國小時我們學過前項、後項皆為正數的比， 事實上也有前項、後項是負數的比。</vt:lpstr>
      <vt:lpstr>有一家知名手搖飲品店推出了招牌商品「蜂蜜檸檬汁」， 試問：   (1) 「蜂蜜檸檬汁」的成份中只有蜂蜜水及檸檬汁，蜂蜜水       與檸檬汁的比為 2：3，則 300 cc 的檸檬汁需要加入多少       蜂蜜水才能配成「蜂蜜檸檬汁」？ </vt:lpstr>
      <vt:lpstr>(2) 此店飲品的容量有「大杯」及「重量杯」兩種，大杯容       量為700 cc，重量杯容量為 1 公升，請問「大杯」與「重       量杯」的容量比值為何？</vt:lpstr>
      <vt:lpstr>承例題 1，如果一杯 700 公克的少冰飲料中，冰塊重量與整杯飲料重量的比為 1：5，則這杯飲料含有多少公克的冰塊？</vt:lpstr>
      <vt:lpstr>求出下列各比的比值： (1) 63：35      (2) 15：0.5      (3) 16：(－4 ) </vt:lpstr>
      <vt:lpstr>求出下列各比的比值： (1) (－6 )：(－14 )                    (2) "4" /" 3 " ："6" /" 5 "          (3) 40：4 </vt:lpstr>
      <vt:lpstr>求出下列各比的比值： (1) (－6 )：(－14 )                    (2) "4" /" 3 " ："6" /" 5 "          (3) 40：4 </vt:lpstr>
      <vt:lpstr>有一家抽取式衛生紙的廠商販售 兩種不同包裝的衛生紙，抽數和 每包售價如右，假設每種包裝衛 生紙的品質、大小一樣，試問哪 種包裝衛生紙比較划算？</vt:lpstr>
      <vt:lpstr>以下是某兩位同學在某次籃球比賽的數據，他們之中誰投籃比較準呢？    </vt:lpstr>
      <vt:lpstr>一般來說，a：b 與 c：d 兩個比相等，就是指比值 "a" /" b "  與 "c" /" d "  相等。  由於分數經過擴分或約分後，其值不變， 所以我們可將比的前項和後項同乘以或同除以一個不為 0 的數， 其比值也不變。  例如：  4：10＝( 4×2 )：( 10×2 )＝8：20 與  8：20＝( 8÷2 )：( 20÷2 )＝4：10。</vt:lpstr>
      <vt:lpstr>PowerPoint 簡報</vt:lpstr>
      <vt:lpstr>下列哪些比與 2：3 相等？ (A) 3：2        (B) 4：6          (C) 0.2：0.3 　　(D) 1："3" /" 2 "     </vt:lpstr>
      <vt:lpstr>下列哪些比與 2：3 相等？ (A) 3：2        (B) 4：6          (C) 0.2：0.3 　　(D) 1："3" /" 2 "     </vt:lpstr>
      <vt:lpstr>在下列空格中填入適當的數值： (1) 3：5＝ 24：□ </vt:lpstr>
      <vt:lpstr>在下列空格中填入適當的數值： (2) 42：12＝□：2 </vt:lpstr>
      <vt:lpstr>在下列空格中填入適當的數值：  (1) 15：35＝3：                   (2) 7：6＝             ：24 </vt:lpstr>
      <vt:lpstr>如果一個比的前項及後項都是整數， 而且它們的最大公因數是 1， 我們就稱這個比是最簡整數比。 例如 5：3 與 8：9 都是最簡整數比，     但 6：15 與 "2" /" 3 " ："3" /" 4 "  不是最簡整數比。</vt:lpstr>
      <vt:lpstr>為了便於日後觀察與計算， 我們會將一個比化為最簡整數比。 例如： (1) 6：15＝2：5。  (2) "2" /" 3 " ："3" /" 4 " ＝( "2" /" 3 " ×12 )：( "3" /" 4 " ×12 )＝8：9。</vt:lpstr>
      <vt:lpstr>將下列各比化成最簡整數比： (1) 75：25                         (2) "9" /" 2 " ：6             </vt:lpstr>
      <vt:lpstr>將下列各比化成最簡整數比： (1) 75：25                         (2) "9" /" 2 " ：6             </vt:lpstr>
      <vt:lpstr>將下列各比化成最簡整數比： (3) 3.6：0. 24  </vt:lpstr>
      <vt:lpstr>將下列各比化成最簡整數比： (3) 3.6：0. 24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Chen ChengHui</dc:creator>
  <cp:lastModifiedBy>Chen ChengHui</cp:lastModifiedBy>
  <cp:revision>20</cp:revision>
  <dcterms:created xsi:type="dcterms:W3CDTF">2026-04-12T03:55:03Z</dcterms:created>
  <dcterms:modified xsi:type="dcterms:W3CDTF">2026-04-12T08:43:32Z</dcterms:modified>
</cp:coreProperties>
</file>