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30"/>
  </p:notesMasterIdLst>
  <p:sldIdLst>
    <p:sldId id="257" r:id="rId2"/>
    <p:sldId id="259" r:id="rId3"/>
    <p:sldId id="260" r:id="rId4"/>
    <p:sldId id="261" r:id="rId5"/>
    <p:sldId id="262" r:id="rId6"/>
    <p:sldId id="263" r:id="rId7"/>
    <p:sldId id="264" r:id="rId8"/>
    <p:sldId id="265" r:id="rId9"/>
    <p:sldId id="268" r:id="rId10"/>
    <p:sldId id="266" r:id="rId11"/>
    <p:sldId id="300" r:id="rId12"/>
    <p:sldId id="301" r:id="rId13"/>
    <p:sldId id="302" r:id="rId14"/>
    <p:sldId id="299" r:id="rId15"/>
    <p:sldId id="267" r:id="rId16"/>
    <p:sldId id="303"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100" d="100"/>
          <a:sy n="100" d="100"/>
        </p:scale>
        <p:origin x="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5DA2B-4923-41F9-9B52-C9E6B6F6062A}" type="datetimeFigureOut">
              <a:rPr lang="zh-TW" altLang="en-US" smtClean="0"/>
              <a:t>2026/2/25</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B1F95-6941-42C5-BB90-4F1EBE776A14}" type="slidenum">
              <a:rPr lang="zh-TW" altLang="en-US" smtClean="0"/>
              <a:t>‹#›</a:t>
            </a:fld>
            <a:endParaRPr lang="zh-TW" altLang="en-US"/>
          </a:p>
        </p:txBody>
      </p:sp>
    </p:spTree>
    <p:extLst>
      <p:ext uri="{BB962C8B-B14F-4D97-AF65-F5344CB8AC3E}">
        <p14:creationId xmlns:p14="http://schemas.microsoft.com/office/powerpoint/2010/main" val="3983520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2CB1F95-6941-42C5-BB90-4F1EBE776A14}" type="slidenum">
              <a:rPr lang="zh-TW" altLang="en-US" smtClean="0"/>
              <a:t>10</a:t>
            </a:fld>
            <a:endParaRPr lang="zh-TW" altLang="en-US"/>
          </a:p>
        </p:txBody>
      </p:sp>
    </p:spTree>
    <p:extLst>
      <p:ext uri="{BB962C8B-B14F-4D97-AF65-F5344CB8AC3E}">
        <p14:creationId xmlns:p14="http://schemas.microsoft.com/office/powerpoint/2010/main" val="4132905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ec322f53a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ec322f53a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dec322f53a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dec322f53a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ec322f53a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ec322f53a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ec322f53a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ec322f53a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ec322f53a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ec322f53a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ec322f53a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dec322f53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ec322f53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dec322f53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dec322f53a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dec322f53a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dec326223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dec326223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d523dc86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d523dc86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71A5B-96F9-B9F3-A13E-60288F29A5A8}"/>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6AD5CC4E-BB0B-AEFE-F371-B2D717AB0513}"/>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5C9B2F3-9413-8677-0765-7749EFC93B5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1D8D55FE-A754-E957-A45A-8D8266A7FE6F}"/>
              </a:ext>
            </a:extLst>
          </p:cNvPr>
          <p:cNvSpPr>
            <a:spLocks noGrp="1"/>
          </p:cNvSpPr>
          <p:nvPr>
            <p:ph type="sldNum" sz="quarter" idx="5"/>
          </p:nvPr>
        </p:nvSpPr>
        <p:spPr/>
        <p:txBody>
          <a:bodyPr/>
          <a:lstStyle/>
          <a:p>
            <a:fld id="{52CB1F95-6941-42C5-BB90-4F1EBE776A14}" type="slidenum">
              <a:rPr lang="zh-TW" altLang="en-US" smtClean="0"/>
              <a:t>11</a:t>
            </a:fld>
            <a:endParaRPr lang="zh-TW" altLang="en-US"/>
          </a:p>
        </p:txBody>
      </p:sp>
    </p:spTree>
    <p:extLst>
      <p:ext uri="{BB962C8B-B14F-4D97-AF65-F5344CB8AC3E}">
        <p14:creationId xmlns:p14="http://schemas.microsoft.com/office/powerpoint/2010/main" val="160944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2BC32-A7B9-1944-D750-BE978DA0498E}"/>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8333DA5-AD19-D681-6D03-615D384A1999}"/>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7CC6E3A9-E2A0-AFB7-0533-76F6587AA657}"/>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634C782-8284-68B6-A983-94E717AD61A8}"/>
              </a:ext>
            </a:extLst>
          </p:cNvPr>
          <p:cNvSpPr>
            <a:spLocks noGrp="1"/>
          </p:cNvSpPr>
          <p:nvPr>
            <p:ph type="sldNum" sz="quarter" idx="5"/>
          </p:nvPr>
        </p:nvSpPr>
        <p:spPr/>
        <p:txBody>
          <a:bodyPr/>
          <a:lstStyle/>
          <a:p>
            <a:fld id="{52CB1F95-6941-42C5-BB90-4F1EBE776A14}" type="slidenum">
              <a:rPr lang="zh-TW" altLang="en-US" smtClean="0"/>
              <a:t>12</a:t>
            </a:fld>
            <a:endParaRPr lang="zh-TW" altLang="en-US"/>
          </a:p>
        </p:txBody>
      </p:sp>
    </p:spTree>
    <p:extLst>
      <p:ext uri="{BB962C8B-B14F-4D97-AF65-F5344CB8AC3E}">
        <p14:creationId xmlns:p14="http://schemas.microsoft.com/office/powerpoint/2010/main" val="26207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0DC86-3772-E16D-EA6E-34F3AD17247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D2F1F4F2-DEE3-6394-DB2C-FCCE64633C6D}"/>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5C7DFCC8-B22B-70A1-2F6C-9CB09D4B3853}"/>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F2493D84-099B-3798-C38A-4513CA676F21}"/>
              </a:ext>
            </a:extLst>
          </p:cNvPr>
          <p:cNvSpPr>
            <a:spLocks noGrp="1"/>
          </p:cNvSpPr>
          <p:nvPr>
            <p:ph type="sldNum" sz="quarter" idx="5"/>
          </p:nvPr>
        </p:nvSpPr>
        <p:spPr/>
        <p:txBody>
          <a:bodyPr/>
          <a:lstStyle/>
          <a:p>
            <a:fld id="{52CB1F95-6941-42C5-BB90-4F1EBE776A14}" type="slidenum">
              <a:rPr lang="zh-TW" altLang="en-US" smtClean="0"/>
              <a:t>13</a:t>
            </a:fld>
            <a:endParaRPr lang="zh-TW" altLang="en-US"/>
          </a:p>
        </p:txBody>
      </p:sp>
    </p:spTree>
    <p:extLst>
      <p:ext uri="{BB962C8B-B14F-4D97-AF65-F5344CB8AC3E}">
        <p14:creationId xmlns:p14="http://schemas.microsoft.com/office/powerpoint/2010/main" val="88401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666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E3053-4A38-0B31-72B0-7177D591FA01}"/>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000C1356-C3A7-3EEC-8412-FAC4F85E0D4F}"/>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4191AF00-DB30-CCA9-9364-811FA0FBA0E2}"/>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28B261C4-0407-1A4F-34C4-01A9362AF746}"/>
              </a:ext>
            </a:extLst>
          </p:cNvPr>
          <p:cNvSpPr>
            <a:spLocks noGrp="1"/>
          </p:cNvSpPr>
          <p:nvPr>
            <p:ph type="sldNum" sz="quarter" idx="5"/>
          </p:nvPr>
        </p:nvSpPr>
        <p:spPr/>
        <p:txBody>
          <a:bodyPr/>
          <a:lstStyle/>
          <a:p>
            <a:fld id="{52CB1F95-6941-42C5-BB90-4F1EBE776A14}" type="slidenum">
              <a:rPr lang="zh-TW" altLang="en-US" smtClean="0"/>
              <a:t>15</a:t>
            </a:fld>
            <a:endParaRPr lang="zh-TW" altLang="en-US"/>
          </a:p>
        </p:txBody>
      </p:sp>
    </p:spTree>
    <p:extLst>
      <p:ext uri="{BB962C8B-B14F-4D97-AF65-F5344CB8AC3E}">
        <p14:creationId xmlns:p14="http://schemas.microsoft.com/office/powerpoint/2010/main" val="393235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A11DA-B5BD-1094-CE2E-FCDE74E88883}"/>
            </a:ext>
          </a:extLst>
        </p:cNvPr>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id="{E111193D-ED52-6F40-63FA-08D1D663E0A1}"/>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id="{98480CA3-43CE-0C1B-F838-EF21B0CAD65F}"/>
              </a:ext>
            </a:extLst>
          </p:cNvPr>
          <p:cNvSpPr>
            <a:spLocks noGrp="1"/>
          </p:cNvSpPr>
          <p:nvPr>
            <p:ph type="body"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E3C81313-7C19-E1E7-4B31-01E795B6AFF9}"/>
              </a:ext>
            </a:extLst>
          </p:cNvPr>
          <p:cNvSpPr>
            <a:spLocks noGrp="1"/>
          </p:cNvSpPr>
          <p:nvPr>
            <p:ph type="sldNum" sz="quarter" idx="5"/>
          </p:nvPr>
        </p:nvSpPr>
        <p:spPr/>
        <p:txBody>
          <a:bodyPr/>
          <a:lstStyle/>
          <a:p>
            <a:fld id="{52CB1F95-6941-42C5-BB90-4F1EBE776A14}" type="slidenum">
              <a:rPr lang="zh-TW" altLang="en-US" smtClean="0"/>
              <a:t>16</a:t>
            </a:fld>
            <a:endParaRPr lang="zh-TW" altLang="en-US"/>
          </a:p>
        </p:txBody>
      </p:sp>
    </p:spTree>
    <p:extLst>
      <p:ext uri="{BB962C8B-B14F-4D97-AF65-F5344CB8AC3E}">
        <p14:creationId xmlns:p14="http://schemas.microsoft.com/office/powerpoint/2010/main" val="1217036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b20e2230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b20e2230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26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ec322f53a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ec322f53a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2/25/2026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8002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2/25/2026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760934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2/25/2026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98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long list">
  <p:cSld name="Title and long list">
    <p:spTree>
      <p:nvGrpSpPr>
        <p:cNvPr id="1" name="Shape 52"/>
        <p:cNvGrpSpPr/>
        <p:nvPr/>
      </p:nvGrpSpPr>
      <p:grpSpPr>
        <a:xfrm>
          <a:off x="0" y="0"/>
          <a:ext cx="0" cy="0"/>
          <a:chOff x="0" y="0"/>
          <a:chExt cx="0" cy="0"/>
        </a:xfrm>
      </p:grpSpPr>
      <p:sp>
        <p:nvSpPr>
          <p:cNvPr id="53" name="Google Shape;53;p13"/>
          <p:cNvSpPr txBox="1">
            <a:spLocks noGrp="1"/>
          </p:cNvSpPr>
          <p:nvPr>
            <p:ph type="body" idx="1"/>
          </p:nvPr>
        </p:nvSpPr>
        <p:spPr>
          <a:xfrm>
            <a:off x="817767" y="1458735"/>
            <a:ext cx="10308000" cy="4861600"/>
          </a:xfrm>
          <a:prstGeom prst="rect">
            <a:avLst/>
          </a:prstGeom>
        </p:spPr>
        <p:txBody>
          <a:bodyPr spcFirstLastPara="1" wrap="square" lIns="91425" tIns="91425" rIns="91425" bIns="91425" anchor="t" anchorCtr="0">
            <a:noAutofit/>
          </a:bodyPr>
          <a:lstStyle>
            <a:lvl1pPr marL="609585" lvl="0" indent="-397923" rtl="0">
              <a:lnSpc>
                <a:spcPct val="100000"/>
              </a:lnSpc>
              <a:spcBef>
                <a:spcPts val="0"/>
              </a:spcBef>
              <a:spcAft>
                <a:spcPts val="0"/>
              </a:spcAft>
              <a:buClr>
                <a:srgbClr val="908269"/>
              </a:buClr>
              <a:buSzPts val="1100"/>
              <a:buFont typeface="Livvic Medium"/>
              <a:buAutoNum type="arabicPeriod"/>
              <a:defRPr sz="1600"/>
            </a:lvl1pPr>
            <a:lvl2pPr marL="1219170" lvl="1" indent="-397923" rtl="0">
              <a:spcBef>
                <a:spcPts val="2133"/>
              </a:spcBef>
              <a:spcAft>
                <a:spcPts val="0"/>
              </a:spcAft>
              <a:buSzPts val="1100"/>
              <a:buFont typeface="Muli"/>
              <a:buAutoNum type="alphaLcPeriod"/>
              <a:defRPr/>
            </a:lvl2pPr>
            <a:lvl3pPr marL="1828754" lvl="2" indent="-397923" rtl="0">
              <a:spcBef>
                <a:spcPts val="2133"/>
              </a:spcBef>
              <a:spcAft>
                <a:spcPts val="0"/>
              </a:spcAft>
              <a:buSzPts val="1100"/>
              <a:buFont typeface="Muli"/>
              <a:buAutoNum type="romanLcPeriod"/>
              <a:defRPr/>
            </a:lvl3pPr>
            <a:lvl4pPr marL="2438339" lvl="3" indent="-397923" rtl="0">
              <a:spcBef>
                <a:spcPts val="2133"/>
              </a:spcBef>
              <a:spcAft>
                <a:spcPts val="0"/>
              </a:spcAft>
              <a:buSzPts val="1100"/>
              <a:buFont typeface="Muli"/>
              <a:buAutoNum type="arabicPeriod"/>
              <a:defRPr/>
            </a:lvl4pPr>
            <a:lvl5pPr marL="3047924" lvl="4" indent="-397923" rtl="0">
              <a:spcBef>
                <a:spcPts val="2133"/>
              </a:spcBef>
              <a:spcAft>
                <a:spcPts val="0"/>
              </a:spcAft>
              <a:buSzPts val="1100"/>
              <a:buFont typeface="Muli"/>
              <a:buAutoNum type="alphaLcPeriod"/>
              <a:defRPr/>
            </a:lvl5pPr>
            <a:lvl6pPr marL="3657509" lvl="5" indent="-397923" rtl="0">
              <a:spcBef>
                <a:spcPts val="2133"/>
              </a:spcBef>
              <a:spcAft>
                <a:spcPts val="0"/>
              </a:spcAft>
              <a:buSzPts val="1100"/>
              <a:buFont typeface="Muli"/>
              <a:buAutoNum type="romanLcPeriod"/>
              <a:defRPr/>
            </a:lvl6pPr>
            <a:lvl7pPr marL="4267093" lvl="6" indent="-397923" rtl="0">
              <a:spcBef>
                <a:spcPts val="2133"/>
              </a:spcBef>
              <a:spcAft>
                <a:spcPts val="0"/>
              </a:spcAft>
              <a:buSzPts val="1100"/>
              <a:buFont typeface="Muli"/>
              <a:buAutoNum type="arabicPeriod"/>
              <a:defRPr/>
            </a:lvl7pPr>
            <a:lvl8pPr marL="4876678" lvl="7" indent="-397923" rtl="0">
              <a:spcBef>
                <a:spcPts val="2133"/>
              </a:spcBef>
              <a:spcAft>
                <a:spcPts val="0"/>
              </a:spcAft>
              <a:buSzPts val="1100"/>
              <a:buFont typeface="Muli"/>
              <a:buAutoNum type="alphaLcPeriod"/>
              <a:defRPr/>
            </a:lvl8pPr>
            <a:lvl9pPr marL="5486263" lvl="8" indent="-397923" rtl="0">
              <a:spcBef>
                <a:spcPts val="2133"/>
              </a:spcBef>
              <a:spcAft>
                <a:spcPts val="2133"/>
              </a:spcAft>
              <a:buSzPts val="1100"/>
              <a:buFont typeface="Muli"/>
              <a:buAutoNum type="romanLcPeriod"/>
              <a:defRPr/>
            </a:lvl9pPr>
          </a:lstStyle>
          <a:p>
            <a:endParaRPr/>
          </a:p>
        </p:txBody>
      </p:sp>
      <p:sp>
        <p:nvSpPr>
          <p:cNvPr id="54" name="Google Shape;54;p13"/>
          <p:cNvSpPr txBox="1">
            <a:spLocks noGrp="1"/>
          </p:cNvSpPr>
          <p:nvPr>
            <p:ph type="ctrTitle"/>
          </p:nvPr>
        </p:nvSpPr>
        <p:spPr>
          <a:xfrm>
            <a:off x="2580733" y="479267"/>
            <a:ext cx="7030800" cy="129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4000" b="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15611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2/25/2026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32563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2/25/2026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71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2/25/2026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4682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2/25/2026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5726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2/25/2026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4768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2/25/2026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8083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2/25/2026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49635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2/25/2026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9880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2/25/2026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7906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2" r:id="rId6"/>
    <p:sldLayoutId id="2147483698" r:id="rId7"/>
    <p:sldLayoutId id="2147483699" r:id="rId8"/>
    <p:sldLayoutId id="2147483700" r:id="rId9"/>
    <p:sldLayoutId id="2147483701" r:id="rId10"/>
    <p:sldLayoutId id="2147483703" r:id="rId11"/>
    <p:sldLayoutId id="2147483710" r:id="rId12"/>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n8xbIOkp2sY" TargetMode="External"/><Relationship Id="rId5" Type="http://schemas.openxmlformats.org/officeDocument/2006/relationships/image" Target="../media/image7.jpeg"/><Relationship Id="rId4" Type="http://schemas.openxmlformats.org/officeDocument/2006/relationships/hyperlink" Target="https://www.youtube.com/watch?v=1yLZx9H7-no&amp;t=76s"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ewOAsUWQJvo?feature=oembed" TargetMode="External"/><Relationship Id="rId6" Type="http://schemas.openxmlformats.org/officeDocument/2006/relationships/image" Target="../media/image9.jpeg"/><Relationship Id="rId5" Type="http://schemas.openxmlformats.org/officeDocument/2006/relationships/hyperlink" Target="https://www.youtube.com/watch?v=ewOAsUWQJvo"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YsKr9rrGGvw?feature=oembed" TargetMode="External"/><Relationship Id="rId6" Type="http://schemas.openxmlformats.org/officeDocument/2006/relationships/image" Target="../media/image10.jpeg"/><Relationship Id="rId5" Type="http://schemas.openxmlformats.org/officeDocument/2006/relationships/hyperlink" Target="https://www.youtube.com/watch?v=YsKr9rrGGvw&amp;t=49s" TargetMode="Externa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FS51Ut9cnXA?feature=oembed" TargetMode="External"/><Relationship Id="rId6" Type="http://schemas.openxmlformats.org/officeDocument/2006/relationships/image" Target="../media/image11.jpeg"/><Relationship Id="rId5" Type="http://schemas.openxmlformats.org/officeDocument/2006/relationships/hyperlink" Target="https://www.youtube.com/watch?v=FS51Ut9cnXA"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ideo" Target="https://www.youtube.com/embed/ewOAsUWQJvo?feature=oembed" TargetMode="External"/><Relationship Id="rId5" Type="http://schemas.openxmlformats.org/officeDocument/2006/relationships/image" Target="../media/image9.jpeg"/><Relationship Id="rId4" Type="http://schemas.openxmlformats.org/officeDocument/2006/relationships/hyperlink" Target="https://www.youtube.com/watch?v=ewOAsUWQJv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youtube.com/watch?v=U-pn_HJ067w&amp;list=PLRZd3fw3e7hL-qTr4eupjU9dBuB9ee8vd&amp;index=3" TargetMode="External"/><Relationship Id="rId5" Type="http://schemas.openxmlformats.org/officeDocument/2006/relationships/hyperlink" Target="https://www.youtube.com/watch?v=CcoPdIpYuhc" TargetMode="External"/><Relationship Id="rId4" Type="http://schemas.openxmlformats.org/officeDocument/2006/relationships/hyperlink" Target="https://www.youtube.com/watch?v=wdcXMd7c264&amp;list=PLRZd3fw3e7hL-qTr4eupjU9dBuB9ee8vd&amp;index=1&amp;t=26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1.jpg"/><Relationship Id="rId7" Type="http://schemas.openxmlformats.org/officeDocument/2006/relationships/image" Target="../media/image31.jpg"/><Relationship Id="rId12"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0.jpg"/><Relationship Id="rId11" Type="http://schemas.openxmlformats.org/officeDocument/2006/relationships/image" Target="../media/image35.jpg"/><Relationship Id="rId5" Type="http://schemas.openxmlformats.org/officeDocument/2006/relationships/image" Target="../media/image29.jpg"/><Relationship Id="rId10" Type="http://schemas.openxmlformats.org/officeDocument/2006/relationships/image" Target="../media/image34.jpg"/><Relationship Id="rId4" Type="http://schemas.openxmlformats.org/officeDocument/2006/relationships/image" Target="../media/image28.jpg"/><Relationship Id="rId9"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7.jpg"/><Relationship Id="rId4" Type="http://schemas.openxmlformats.org/officeDocument/2006/relationships/hyperlink" Target="http://www.youtube.com/watch?v=cfMq1WQcop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8.jpg"/><Relationship Id="rId4" Type="http://schemas.openxmlformats.org/officeDocument/2006/relationships/hyperlink" Target="http://www.youtube.com/watch?v=8yhYQQe7xo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hyperlink" Target="http://www.youtube.com/watch?v=0hM1bwihwV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RPq3_glV5-E" TargetMode="External"/><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www.youtube.com/watch?v=ko2pqdgU8tU" TargetMode="Externa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a9oq9nWf44"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7A58E-6969-540B-5170-91E6BBBA805A}"/>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6C52959D-B8D6-1A7A-7E3D-02BF1AF6AE21}"/>
              </a:ext>
            </a:extLst>
          </p:cNvPr>
          <p:cNvPicPr>
            <a:picLocks noChangeAspect="1"/>
          </p:cNvPicPr>
          <p:nvPr/>
        </p:nvPicPr>
        <p:blipFill>
          <a:blip r:embed="rId2">
            <a:alphaModFix amt="58000"/>
            <a:extLst>
              <a:ext uri="{28A0092B-C50C-407E-A947-70E740481C1C}">
                <a14:useLocalDpi xmlns:a14="http://schemas.microsoft.com/office/drawing/2010/main" val="0"/>
              </a:ext>
            </a:extLst>
          </a:blip>
          <a:srcRect t="22876" r="9091" b="25987"/>
          <a:stretch>
            <a:fillRect/>
          </a:stretch>
        </p:blipFill>
        <p:spPr>
          <a:xfrm>
            <a:off x="1" y="10"/>
            <a:ext cx="12192000" cy="6857990"/>
          </a:xfrm>
          <a:prstGeom prst="rect">
            <a:avLst/>
          </a:prstGeom>
        </p:spPr>
      </p:pic>
      <p:sp>
        <p:nvSpPr>
          <p:cNvPr id="2" name="標題 1">
            <a:extLst>
              <a:ext uri="{FF2B5EF4-FFF2-40B4-BE49-F238E27FC236}">
                <a16:creationId xmlns:a16="http://schemas.microsoft.com/office/drawing/2014/main" id="{33AC6742-3580-73E5-65CC-7760EACE624C}"/>
              </a:ext>
            </a:extLst>
          </p:cNvPr>
          <p:cNvSpPr>
            <a:spLocks noGrp="1"/>
          </p:cNvSpPr>
          <p:nvPr>
            <p:ph type="ctrTitle"/>
          </p:nvPr>
        </p:nvSpPr>
        <p:spPr>
          <a:xfrm>
            <a:off x="460689" y="1552268"/>
            <a:ext cx="7945890" cy="941832"/>
          </a:xfrm>
        </p:spPr>
        <p:txBody>
          <a:bodyPr anchor="t">
            <a:normAutofit/>
          </a:bodyPr>
          <a:lstStyle/>
          <a:p>
            <a:r>
              <a:rPr lang="zh-TW" altLang="en-US" sz="4800" u="sng" dirty="0"/>
              <a:t>跨越千年的「偶」然轉身</a:t>
            </a:r>
          </a:p>
        </p:txBody>
      </p:sp>
      <p:sp>
        <p:nvSpPr>
          <p:cNvPr id="3" name="副標題 2">
            <a:extLst>
              <a:ext uri="{FF2B5EF4-FFF2-40B4-BE49-F238E27FC236}">
                <a16:creationId xmlns:a16="http://schemas.microsoft.com/office/drawing/2014/main" id="{76B60ABB-AD91-9B60-606E-7CE6C4BBF913}"/>
              </a:ext>
            </a:extLst>
          </p:cNvPr>
          <p:cNvSpPr>
            <a:spLocks noGrp="1"/>
          </p:cNvSpPr>
          <p:nvPr>
            <p:ph type="subTitle" idx="1"/>
          </p:nvPr>
        </p:nvSpPr>
        <p:spPr>
          <a:xfrm>
            <a:off x="824483" y="2281108"/>
            <a:ext cx="3816351" cy="425983"/>
          </a:xfrm>
        </p:spPr>
        <p:txBody>
          <a:bodyPr>
            <a:normAutofit/>
          </a:bodyPr>
          <a:lstStyle/>
          <a:p>
            <a:r>
              <a:rPr lang="zh-TW" altLang="en-US" dirty="0"/>
              <a:t>非人非仙，神凡之間的「它」</a:t>
            </a:r>
          </a:p>
        </p:txBody>
      </p:sp>
      <p:sp>
        <p:nvSpPr>
          <p:cNvPr id="7" name="標題 1">
            <a:extLst>
              <a:ext uri="{FF2B5EF4-FFF2-40B4-BE49-F238E27FC236}">
                <a16:creationId xmlns:a16="http://schemas.microsoft.com/office/drawing/2014/main" id="{7C6B77A3-4DE0-C8D2-E7BB-951771F94F85}"/>
              </a:ext>
            </a:extLst>
          </p:cNvPr>
          <p:cNvSpPr txBox="1">
            <a:spLocks/>
          </p:cNvSpPr>
          <p:nvPr/>
        </p:nvSpPr>
        <p:spPr>
          <a:xfrm>
            <a:off x="9235980" y="6146685"/>
            <a:ext cx="3083835" cy="94183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a:lstStyle>
          <a:p>
            <a:r>
              <a:rPr lang="zh-TW" altLang="en-US" sz="2400" dirty="0"/>
              <a:t>授課教師：林佑霖</a:t>
            </a:r>
          </a:p>
        </p:txBody>
      </p:sp>
    </p:spTree>
    <p:extLst>
      <p:ext uri="{BB962C8B-B14F-4D97-AF65-F5344CB8AC3E}">
        <p14:creationId xmlns:p14="http://schemas.microsoft.com/office/powerpoint/2010/main" val="196464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BC521-0BD7-A2E7-DD30-7413FD06F2CD}"/>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297DFE21-248A-18B8-EA59-DA08CCBF2F81}"/>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3B5228AD-85C1-EB40-C890-ADE2B8A5DE42}"/>
              </a:ext>
            </a:extLst>
          </p:cNvPr>
          <p:cNvSpPr>
            <a:spLocks noGrp="1"/>
          </p:cNvSpPr>
          <p:nvPr>
            <p:ph type="ctrTitle"/>
          </p:nvPr>
        </p:nvSpPr>
        <p:spPr>
          <a:xfrm>
            <a:off x="176961" y="148487"/>
            <a:ext cx="6017361" cy="883900"/>
          </a:xfrm>
        </p:spPr>
        <p:txBody>
          <a:bodyPr anchor="t">
            <a:normAutofit/>
          </a:bodyPr>
          <a:lstStyle/>
          <a:p>
            <a:pPr>
              <a:lnSpc>
                <a:spcPct val="90000"/>
              </a:lnSpc>
            </a:pPr>
            <a:r>
              <a:rPr lang="zh-TW" altLang="en-US" sz="5600" dirty="0"/>
              <a:t>各國不同的偶戲</a:t>
            </a:r>
          </a:p>
        </p:txBody>
      </p:sp>
      <p:sp>
        <p:nvSpPr>
          <p:cNvPr id="3" name="文字方塊 2">
            <a:extLst>
              <a:ext uri="{FF2B5EF4-FFF2-40B4-BE49-F238E27FC236}">
                <a16:creationId xmlns:a16="http://schemas.microsoft.com/office/drawing/2014/main" id="{CFE59814-401F-9D10-DCBC-CAE2EEA9293B}"/>
              </a:ext>
            </a:extLst>
          </p:cNvPr>
          <p:cNvSpPr txBox="1"/>
          <p:nvPr/>
        </p:nvSpPr>
        <p:spPr>
          <a:xfrm>
            <a:off x="671048" y="4788912"/>
            <a:ext cx="2123768" cy="369332"/>
          </a:xfrm>
          <a:prstGeom prst="rect">
            <a:avLst/>
          </a:prstGeom>
          <a:noFill/>
        </p:spPr>
        <p:txBody>
          <a:bodyPr wrap="square" rtlCol="0">
            <a:spAutoFit/>
          </a:bodyPr>
          <a:lstStyle/>
          <a:p>
            <a:r>
              <a:rPr lang="zh-TW" altLang="en-US" dirty="0"/>
              <a:t>歐洲－懸絲偶</a:t>
            </a:r>
          </a:p>
        </p:txBody>
      </p:sp>
      <p:sp>
        <p:nvSpPr>
          <p:cNvPr id="4" name="文字方塊 3">
            <a:extLst>
              <a:ext uri="{FF2B5EF4-FFF2-40B4-BE49-F238E27FC236}">
                <a16:creationId xmlns:a16="http://schemas.microsoft.com/office/drawing/2014/main" id="{D61C3972-F1CE-4BA8-4E68-0D68C4ED8453}"/>
              </a:ext>
            </a:extLst>
          </p:cNvPr>
          <p:cNvSpPr txBox="1"/>
          <p:nvPr/>
        </p:nvSpPr>
        <p:spPr>
          <a:xfrm>
            <a:off x="8922777" y="5769078"/>
            <a:ext cx="2123768" cy="369332"/>
          </a:xfrm>
          <a:prstGeom prst="rect">
            <a:avLst/>
          </a:prstGeom>
          <a:noFill/>
        </p:spPr>
        <p:txBody>
          <a:bodyPr wrap="square" rtlCol="0">
            <a:spAutoFit/>
          </a:bodyPr>
          <a:lstStyle/>
          <a:p>
            <a:r>
              <a:rPr lang="zh-TW" altLang="en-US" dirty="0"/>
              <a:t>印尼－皮影戲</a:t>
            </a:r>
          </a:p>
        </p:txBody>
      </p:sp>
      <p:pic>
        <p:nvPicPr>
          <p:cNvPr id="3074" name="Picture 2" descr="偶，有幾種】- 懸絲偶">
            <a:hlinkClick r:id="rId4"/>
            <a:extLst>
              <a:ext uri="{FF2B5EF4-FFF2-40B4-BE49-F238E27FC236}">
                <a16:creationId xmlns:a16="http://schemas.microsoft.com/office/drawing/2014/main" id="{520BC4D4-5C8C-6C88-6C28-ECA2E429B5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74" y="1427214"/>
            <a:ext cx="4572000" cy="30384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ayang kulit', night bazaar enliven cultural park in Surakarta - Art &amp;  Culture - The Jakarta Post">
            <a:hlinkClick r:id="rId6"/>
            <a:extLst>
              <a:ext uri="{FF2B5EF4-FFF2-40B4-BE49-F238E27FC236}">
                <a16:creationId xmlns:a16="http://schemas.microsoft.com/office/drawing/2014/main" id="{F30EE7E8-9292-225F-9134-093B3791B0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2728" y="2750573"/>
            <a:ext cx="4282178" cy="284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17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42C78-DDE7-EC37-5566-5F4BD9A0399C}"/>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6277E4ED-7F1B-8FAF-7262-4F387410E154}"/>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FF973B2C-F0AC-F97B-B5C2-D1F35EFA7721}"/>
              </a:ext>
            </a:extLst>
          </p:cNvPr>
          <p:cNvSpPr>
            <a:spLocks noGrp="1"/>
          </p:cNvSpPr>
          <p:nvPr>
            <p:ph type="ctrTitle"/>
          </p:nvPr>
        </p:nvSpPr>
        <p:spPr>
          <a:xfrm>
            <a:off x="176961" y="148487"/>
            <a:ext cx="8422094" cy="883900"/>
          </a:xfrm>
        </p:spPr>
        <p:txBody>
          <a:bodyPr anchor="t">
            <a:normAutofit/>
          </a:bodyPr>
          <a:lstStyle/>
          <a:p>
            <a:pPr>
              <a:lnSpc>
                <a:spcPct val="90000"/>
              </a:lnSpc>
            </a:pPr>
            <a:r>
              <a:rPr lang="zh-TW" altLang="en-US" sz="5600" dirty="0"/>
              <a:t>各國不同的偶戲</a:t>
            </a:r>
            <a:r>
              <a:rPr lang="en-US" altLang="zh-TW" sz="5600" dirty="0"/>
              <a:t>-</a:t>
            </a:r>
            <a:r>
              <a:rPr lang="zh-TW" altLang="en-US" sz="5600" dirty="0"/>
              <a:t>當代偶戲</a:t>
            </a:r>
          </a:p>
        </p:txBody>
      </p:sp>
      <p:pic>
        <p:nvPicPr>
          <p:cNvPr id="6" name="線上媒體 4" title="The Lion King - Circle of Life | Musical Awards Gala 2018">
            <a:hlinkClick r:id="rId5"/>
            <a:extLst>
              <a:ext uri="{FF2B5EF4-FFF2-40B4-BE49-F238E27FC236}">
                <a16:creationId xmlns:a16="http://schemas.microsoft.com/office/drawing/2014/main" id="{6C0D4636-9C51-779B-C2D0-AC8BC26E56F5}"/>
              </a:ext>
            </a:extLst>
          </p:cNvPr>
          <p:cNvPicPr>
            <a:picLocks noRot="1" noChangeAspect="1"/>
          </p:cNvPicPr>
          <p:nvPr>
            <a:videoFile r:link="rId1"/>
          </p:nvPr>
        </p:nvPicPr>
        <p:blipFill>
          <a:blip r:embed="rId6"/>
          <a:stretch>
            <a:fillRect/>
          </a:stretch>
        </p:blipFill>
        <p:spPr>
          <a:xfrm>
            <a:off x="1256081" y="1240401"/>
            <a:ext cx="9679838" cy="5469112"/>
          </a:xfrm>
          <a:prstGeom prst="rect">
            <a:avLst/>
          </a:prstGeom>
        </p:spPr>
      </p:pic>
    </p:spTree>
    <p:extLst>
      <p:ext uri="{BB962C8B-B14F-4D97-AF65-F5344CB8AC3E}">
        <p14:creationId xmlns:p14="http://schemas.microsoft.com/office/powerpoint/2010/main" val="735888827"/>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A0186-0930-9CA9-CA78-5BC4E168B471}"/>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972F311D-9672-0B21-A8D7-491FFA2828A9}"/>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72B6502C-4B62-E5BE-3756-875F5AE3D0C8}"/>
              </a:ext>
            </a:extLst>
          </p:cNvPr>
          <p:cNvSpPr>
            <a:spLocks noGrp="1"/>
          </p:cNvSpPr>
          <p:nvPr>
            <p:ph type="ctrTitle"/>
          </p:nvPr>
        </p:nvSpPr>
        <p:spPr>
          <a:xfrm>
            <a:off x="176961" y="148487"/>
            <a:ext cx="8422094" cy="883900"/>
          </a:xfrm>
        </p:spPr>
        <p:txBody>
          <a:bodyPr anchor="t">
            <a:normAutofit/>
          </a:bodyPr>
          <a:lstStyle/>
          <a:p>
            <a:pPr>
              <a:lnSpc>
                <a:spcPct val="90000"/>
              </a:lnSpc>
            </a:pPr>
            <a:r>
              <a:rPr lang="zh-TW" altLang="en-US" sz="5600" dirty="0"/>
              <a:t>各國不同的偶戲</a:t>
            </a:r>
            <a:r>
              <a:rPr lang="en-US" altLang="zh-TW" sz="5600" dirty="0"/>
              <a:t>-</a:t>
            </a:r>
            <a:r>
              <a:rPr lang="zh-TW" altLang="en-US" sz="5600" dirty="0"/>
              <a:t>當代偶戲</a:t>
            </a:r>
          </a:p>
        </p:txBody>
      </p:sp>
      <p:pic>
        <p:nvPicPr>
          <p:cNvPr id="7" name="線上媒體 6" title="2011雲林國際偶戲節 - Girovago e Rondella Family Theater 演出片段">
            <a:hlinkClick r:id="rId5"/>
            <a:extLst>
              <a:ext uri="{FF2B5EF4-FFF2-40B4-BE49-F238E27FC236}">
                <a16:creationId xmlns:a16="http://schemas.microsoft.com/office/drawing/2014/main" id="{23A7F676-C17A-AFEC-3A08-C0BE27DEC343}"/>
              </a:ext>
            </a:extLst>
          </p:cNvPr>
          <p:cNvPicPr>
            <a:picLocks noRot="1" noChangeAspect="1"/>
          </p:cNvPicPr>
          <p:nvPr>
            <a:videoFile r:link="rId1"/>
          </p:nvPr>
        </p:nvPicPr>
        <p:blipFill>
          <a:blip r:embed="rId6"/>
          <a:stretch>
            <a:fillRect/>
          </a:stretch>
        </p:blipFill>
        <p:spPr>
          <a:xfrm>
            <a:off x="1287872" y="1276329"/>
            <a:ext cx="9616256" cy="5433184"/>
          </a:xfrm>
          <a:prstGeom prst="rect">
            <a:avLst/>
          </a:prstGeom>
        </p:spPr>
      </p:pic>
    </p:spTree>
    <p:extLst>
      <p:ext uri="{BB962C8B-B14F-4D97-AF65-F5344CB8AC3E}">
        <p14:creationId xmlns:p14="http://schemas.microsoft.com/office/powerpoint/2010/main" val="634073797"/>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A51FD-DD67-733C-64C5-D1B23E467081}"/>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585141D7-6B4C-44BE-17F5-2E23B129BD0B}"/>
              </a:ext>
            </a:extLst>
          </p:cNvPr>
          <p:cNvPicPr>
            <a:picLocks noChangeAspect="1"/>
          </p:cNvPicPr>
          <p:nvPr/>
        </p:nvPicPr>
        <p:blipFill>
          <a:blip r:embed="rId4">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EF432CB9-9D33-41DE-6895-A7EF74D62395}"/>
              </a:ext>
            </a:extLst>
          </p:cNvPr>
          <p:cNvSpPr>
            <a:spLocks noGrp="1"/>
          </p:cNvSpPr>
          <p:nvPr>
            <p:ph type="ctrTitle"/>
          </p:nvPr>
        </p:nvSpPr>
        <p:spPr>
          <a:xfrm>
            <a:off x="176961" y="148487"/>
            <a:ext cx="8422094" cy="883900"/>
          </a:xfrm>
        </p:spPr>
        <p:txBody>
          <a:bodyPr anchor="t">
            <a:normAutofit/>
          </a:bodyPr>
          <a:lstStyle/>
          <a:p>
            <a:pPr>
              <a:lnSpc>
                <a:spcPct val="90000"/>
              </a:lnSpc>
            </a:pPr>
            <a:r>
              <a:rPr lang="zh-TW" altLang="en-US" sz="5600" dirty="0"/>
              <a:t>各國不同的偶戲</a:t>
            </a:r>
            <a:r>
              <a:rPr lang="en-US" altLang="zh-TW" sz="5600" dirty="0"/>
              <a:t>-</a:t>
            </a:r>
            <a:r>
              <a:rPr lang="zh-TW" altLang="en-US" sz="5600" dirty="0"/>
              <a:t>當代偶戲</a:t>
            </a:r>
          </a:p>
        </p:txBody>
      </p:sp>
      <p:pic>
        <p:nvPicPr>
          <p:cNvPr id="3" name="線上媒體 1" title="War Horse on Stage - Extended Trailer">
            <a:hlinkClick r:id="rId5"/>
            <a:extLst>
              <a:ext uri="{FF2B5EF4-FFF2-40B4-BE49-F238E27FC236}">
                <a16:creationId xmlns:a16="http://schemas.microsoft.com/office/drawing/2014/main" id="{463C8BAC-B6BB-F022-A9E2-4CFBE10520D9}"/>
              </a:ext>
            </a:extLst>
          </p:cNvPr>
          <p:cNvPicPr>
            <a:picLocks noRot="1" noChangeAspect="1"/>
          </p:cNvPicPr>
          <p:nvPr>
            <a:videoFile r:link="rId1"/>
          </p:nvPr>
        </p:nvPicPr>
        <p:blipFill>
          <a:blip r:embed="rId6"/>
          <a:stretch>
            <a:fillRect/>
          </a:stretch>
        </p:blipFill>
        <p:spPr>
          <a:xfrm>
            <a:off x="1600200" y="1347517"/>
            <a:ext cx="9195312" cy="5195352"/>
          </a:xfrm>
          <a:prstGeom prst="rect">
            <a:avLst/>
          </a:prstGeom>
        </p:spPr>
      </p:pic>
    </p:spTree>
    <p:extLst>
      <p:ext uri="{BB962C8B-B14F-4D97-AF65-F5344CB8AC3E}">
        <p14:creationId xmlns:p14="http://schemas.microsoft.com/office/powerpoint/2010/main" val="3232331855"/>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8" name="線上媒體 4" title="The Lion King - Circle of Life | Musical Awards Gala 2018">
            <a:hlinkClick r:id="rId4"/>
            <a:extLst>
              <a:ext uri="{FF2B5EF4-FFF2-40B4-BE49-F238E27FC236}">
                <a16:creationId xmlns:a16="http://schemas.microsoft.com/office/drawing/2014/main" id="{8FAC878B-94FE-4D5A-AE42-AFE198521EEC}"/>
              </a:ext>
            </a:extLst>
          </p:cNvPr>
          <p:cNvPicPr>
            <a:picLocks noRot="1" noChangeAspect="1"/>
          </p:cNvPicPr>
          <p:nvPr>
            <a:videoFile r:link="rId1"/>
          </p:nvPr>
        </p:nvPicPr>
        <p:blipFill>
          <a:blip r:embed="rId5"/>
          <a:stretch>
            <a:fillRect/>
          </a:stretch>
        </p:blipFill>
        <p:spPr>
          <a:xfrm>
            <a:off x="2110454" y="384708"/>
            <a:ext cx="9511276" cy="5373872"/>
          </a:xfrm>
          <a:prstGeom prst="rect">
            <a:avLst/>
          </a:prstGeom>
        </p:spPr>
      </p:pic>
      <p:sp>
        <p:nvSpPr>
          <p:cNvPr id="10" name="文字方塊 9">
            <a:extLst>
              <a:ext uri="{FF2B5EF4-FFF2-40B4-BE49-F238E27FC236}">
                <a16:creationId xmlns:a16="http://schemas.microsoft.com/office/drawing/2014/main" id="{C6967ADE-6104-40FC-9D98-CD67F0EA7384}"/>
              </a:ext>
            </a:extLst>
          </p:cNvPr>
          <p:cNvSpPr txBox="1"/>
          <p:nvPr/>
        </p:nvSpPr>
        <p:spPr>
          <a:xfrm>
            <a:off x="232229" y="273586"/>
            <a:ext cx="1272108" cy="255454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8000" dirty="0"/>
              <a:t>當代</a:t>
            </a:r>
          </a:p>
        </p:txBody>
      </p:sp>
      <p:sp>
        <p:nvSpPr>
          <p:cNvPr id="5" name="文字方塊 4">
            <a:extLst>
              <a:ext uri="{FF2B5EF4-FFF2-40B4-BE49-F238E27FC236}">
                <a16:creationId xmlns:a16="http://schemas.microsoft.com/office/drawing/2014/main" id="{78C82FBE-06BA-4DEE-B66D-97C9AC2C42F5}"/>
              </a:ext>
            </a:extLst>
          </p:cNvPr>
          <p:cNvSpPr txBox="1"/>
          <p:nvPr/>
        </p:nvSpPr>
        <p:spPr>
          <a:xfrm>
            <a:off x="7374193" y="6184492"/>
            <a:ext cx="2646878" cy="461665"/>
          </a:xfrm>
          <a:prstGeom prst="rect">
            <a:avLst/>
          </a:prstGeom>
          <a:noFill/>
        </p:spPr>
        <p:txBody>
          <a:bodyPr wrap="none" rtlCol="0">
            <a:spAutoFit/>
          </a:bodyPr>
          <a:lstStyle/>
          <a:p>
            <a:r>
              <a:rPr lang="zh-TW" altLang="en-US" sz="2400" dirty="0"/>
              <a:t>當代偶戲：獅子王</a:t>
            </a:r>
          </a:p>
        </p:txBody>
      </p:sp>
    </p:spTree>
    <p:extLst>
      <p:ext uri="{BB962C8B-B14F-4D97-AF65-F5344CB8AC3E}">
        <p14:creationId xmlns:p14="http://schemas.microsoft.com/office/powerpoint/2010/main" val="3276704928"/>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A41A8-56A0-6222-C0C2-1762EE147E1D}"/>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252F5633-732B-A22F-0077-C421DDD9617F}"/>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02ABFFD8-0614-0422-E2D5-6D71357D78EF}"/>
              </a:ext>
            </a:extLst>
          </p:cNvPr>
          <p:cNvSpPr>
            <a:spLocks noGrp="1"/>
          </p:cNvSpPr>
          <p:nvPr>
            <p:ph type="ctrTitle"/>
          </p:nvPr>
        </p:nvSpPr>
        <p:spPr>
          <a:xfrm>
            <a:off x="176961" y="148487"/>
            <a:ext cx="6017361" cy="883900"/>
          </a:xfrm>
        </p:spPr>
        <p:txBody>
          <a:bodyPr anchor="t">
            <a:normAutofit/>
          </a:bodyPr>
          <a:lstStyle/>
          <a:p>
            <a:pPr>
              <a:lnSpc>
                <a:spcPct val="90000"/>
              </a:lnSpc>
            </a:pPr>
            <a:r>
              <a:rPr lang="zh-TW" altLang="en-US" sz="5600" dirty="0"/>
              <a:t>不同的偶戲</a:t>
            </a:r>
          </a:p>
        </p:txBody>
      </p:sp>
      <p:sp>
        <p:nvSpPr>
          <p:cNvPr id="3" name="文字方塊 2">
            <a:hlinkClick r:id="rId4"/>
            <a:extLst>
              <a:ext uri="{FF2B5EF4-FFF2-40B4-BE49-F238E27FC236}">
                <a16:creationId xmlns:a16="http://schemas.microsoft.com/office/drawing/2014/main" id="{FD07A578-9EBC-A163-D40C-FD9800FB7887}"/>
              </a:ext>
            </a:extLst>
          </p:cNvPr>
          <p:cNvSpPr txBox="1"/>
          <p:nvPr/>
        </p:nvSpPr>
        <p:spPr>
          <a:xfrm>
            <a:off x="700544" y="1603261"/>
            <a:ext cx="1037549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TW" dirty="0"/>
              <a:t>https://www.youtube.com/watch?v=wdcXMd7c264&amp;list=PLRZd3fw3e7hL-qTr4eupjU9dBuB9ee8vd&amp;index=1&amp;t=26s</a:t>
            </a:r>
            <a:endParaRPr lang="zh-TW" altLang="en-US" dirty="0"/>
          </a:p>
        </p:txBody>
      </p:sp>
      <p:sp>
        <p:nvSpPr>
          <p:cNvPr id="6" name="文字方塊 5">
            <a:hlinkClick r:id="rId5"/>
            <a:extLst>
              <a:ext uri="{FF2B5EF4-FFF2-40B4-BE49-F238E27FC236}">
                <a16:creationId xmlns:a16="http://schemas.microsoft.com/office/drawing/2014/main" id="{12FF53FC-E54B-87A8-F7DC-348D9E6E8EE3}"/>
              </a:ext>
            </a:extLst>
          </p:cNvPr>
          <p:cNvSpPr txBox="1"/>
          <p:nvPr/>
        </p:nvSpPr>
        <p:spPr>
          <a:xfrm>
            <a:off x="700543" y="3151925"/>
            <a:ext cx="1037549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TW" dirty="0"/>
              <a:t>https://www.youtube.com/watch?v=CcoPdIpYuhc</a:t>
            </a:r>
            <a:endParaRPr lang="zh-TW" altLang="en-US" dirty="0"/>
          </a:p>
        </p:txBody>
      </p:sp>
      <p:sp>
        <p:nvSpPr>
          <p:cNvPr id="7" name="文字方塊 6">
            <a:hlinkClick r:id="rId6"/>
            <a:extLst>
              <a:ext uri="{FF2B5EF4-FFF2-40B4-BE49-F238E27FC236}">
                <a16:creationId xmlns:a16="http://schemas.microsoft.com/office/drawing/2014/main" id="{F0EF42E0-E2FE-FC91-2F5C-95BFFA6FD00F}"/>
              </a:ext>
            </a:extLst>
          </p:cNvPr>
          <p:cNvSpPr txBox="1"/>
          <p:nvPr/>
        </p:nvSpPr>
        <p:spPr>
          <a:xfrm>
            <a:off x="700542" y="4423743"/>
            <a:ext cx="1037549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tLang="zh-TW" dirty="0"/>
              <a:t>https://www.youtube.com/watch?v=U-pn_HJ067w&amp;list=PLRZd3fw3e7hL-qTr4eupjU9dBuB9ee8vd&amp;index=3</a:t>
            </a:r>
            <a:endParaRPr lang="zh-TW" altLang="en-US" dirty="0"/>
          </a:p>
        </p:txBody>
      </p:sp>
    </p:spTree>
    <p:extLst>
      <p:ext uri="{BB962C8B-B14F-4D97-AF65-F5344CB8AC3E}">
        <p14:creationId xmlns:p14="http://schemas.microsoft.com/office/powerpoint/2010/main" val="214157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2A848-E6FD-5F8E-E263-B91D94CE1B64}"/>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A1579C63-24C9-3D8F-C9A4-76F4F4816157}"/>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B3D99F18-75EE-46EE-540D-D8E97F8EA8E4}"/>
              </a:ext>
            </a:extLst>
          </p:cNvPr>
          <p:cNvSpPr>
            <a:spLocks noGrp="1"/>
          </p:cNvSpPr>
          <p:nvPr>
            <p:ph type="ctrTitle"/>
          </p:nvPr>
        </p:nvSpPr>
        <p:spPr>
          <a:xfrm>
            <a:off x="176961" y="148487"/>
            <a:ext cx="6017361" cy="883900"/>
          </a:xfrm>
        </p:spPr>
        <p:txBody>
          <a:bodyPr anchor="t">
            <a:normAutofit/>
          </a:bodyPr>
          <a:lstStyle/>
          <a:p>
            <a:pPr>
              <a:lnSpc>
                <a:spcPct val="90000"/>
              </a:lnSpc>
            </a:pPr>
            <a:r>
              <a:rPr lang="zh-TW" altLang="en-US" sz="5600" dirty="0"/>
              <a:t>什麼是偶戲？</a:t>
            </a:r>
          </a:p>
        </p:txBody>
      </p:sp>
      <p:sp>
        <p:nvSpPr>
          <p:cNvPr id="7" name="文字方塊 6">
            <a:extLst>
              <a:ext uri="{FF2B5EF4-FFF2-40B4-BE49-F238E27FC236}">
                <a16:creationId xmlns:a16="http://schemas.microsoft.com/office/drawing/2014/main" id="{93186AE2-CC0A-FD5D-A834-C6CD6AD90F9D}"/>
              </a:ext>
            </a:extLst>
          </p:cNvPr>
          <p:cNvSpPr txBox="1"/>
          <p:nvPr/>
        </p:nvSpPr>
        <p:spPr>
          <a:xfrm>
            <a:off x="908251" y="2077706"/>
            <a:ext cx="10375497"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zh-TW" altLang="en-US" sz="3200" dirty="0">
                <a:solidFill>
                  <a:schemeClr val="tx1"/>
                </a:solidFill>
              </a:rPr>
              <a:t>「偶戲不僅可見於許多文化，其託物寓事的形式特徵，也是教育現場鼓勵孩子探索、創作、表達與審美的極佳學習媒介。」</a:t>
            </a:r>
            <a:endParaRPr lang="en-US" altLang="zh-TW" sz="3200" dirty="0">
              <a:solidFill>
                <a:schemeClr val="tx1"/>
              </a:solidFill>
            </a:endParaRPr>
          </a:p>
          <a:p>
            <a:endParaRPr lang="en-US" altLang="zh-TW" sz="3200" dirty="0">
              <a:solidFill>
                <a:schemeClr val="tx1"/>
              </a:solidFill>
            </a:endParaRPr>
          </a:p>
          <a:p>
            <a:pPr algn="r"/>
            <a:r>
              <a:rPr lang="zh-TW" altLang="en-US" sz="3200" dirty="0"/>
              <a:t>陳韻文</a:t>
            </a:r>
            <a:endParaRPr lang="zh-TW" altLang="en-US" sz="3200" dirty="0">
              <a:solidFill>
                <a:schemeClr val="tx1"/>
              </a:solidFill>
            </a:endParaRPr>
          </a:p>
        </p:txBody>
      </p:sp>
    </p:spTree>
    <p:extLst>
      <p:ext uri="{BB962C8B-B14F-4D97-AF65-F5344CB8AC3E}">
        <p14:creationId xmlns:p14="http://schemas.microsoft.com/office/powerpoint/2010/main" val="170207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A15719D4-19A6-03D5-1931-D112F9FFC9B3}"/>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10" name="文字方塊 9">
            <a:extLst>
              <a:ext uri="{FF2B5EF4-FFF2-40B4-BE49-F238E27FC236}">
                <a16:creationId xmlns:a16="http://schemas.microsoft.com/office/drawing/2014/main" id="{C6967ADE-6104-40FC-9D98-CD67F0EA7384}"/>
              </a:ext>
            </a:extLst>
          </p:cNvPr>
          <p:cNvSpPr txBox="1"/>
          <p:nvPr/>
        </p:nvSpPr>
        <p:spPr>
          <a:xfrm>
            <a:off x="4406220" y="2588161"/>
            <a:ext cx="3379561" cy="1323439"/>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zh-TW" altLang="en-US" sz="8000" dirty="0"/>
              <a:t>手指偶</a:t>
            </a:r>
          </a:p>
        </p:txBody>
      </p:sp>
    </p:spTree>
    <p:extLst>
      <p:ext uri="{BB962C8B-B14F-4D97-AF65-F5344CB8AC3E}">
        <p14:creationId xmlns:p14="http://schemas.microsoft.com/office/powerpoint/2010/main" val="682118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0982EFEA-4B0F-82FB-B277-D1BC572D48F0}"/>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66" name="Google Shape;66;p15"/>
          <p:cNvSpPr txBox="1">
            <a:spLocks noGrp="1"/>
          </p:cNvSpPr>
          <p:nvPr>
            <p:ph type="title"/>
          </p:nvPr>
        </p:nvSpPr>
        <p:spPr>
          <a:xfrm>
            <a:off x="415600" y="593367"/>
            <a:ext cx="2107200" cy="763600"/>
          </a:xfrm>
          <a:prstGeom prst="rect">
            <a:avLst/>
          </a:prstGeom>
        </p:spPr>
        <p:txBody>
          <a:bodyPr spcFirstLastPara="1" vert="horz" wrap="square" lIns="121900" tIns="121900" rIns="121900" bIns="121900" rtlCol="0" anchor="t" anchorCtr="0">
            <a:normAutofit fontScale="90000"/>
          </a:bodyPr>
          <a:lstStyle/>
          <a:p>
            <a:pPr>
              <a:spcBef>
                <a:spcPts val="0"/>
              </a:spcBef>
            </a:pPr>
            <a:r>
              <a:rPr lang="zh-TW"/>
              <a:t>角色臉譜</a:t>
            </a:r>
            <a:endParaRPr/>
          </a:p>
        </p:txBody>
      </p:sp>
      <p:pic>
        <p:nvPicPr>
          <p:cNvPr id="67" name="Google Shape;67;p15"/>
          <p:cNvPicPr preferRelativeResize="0"/>
          <p:nvPr/>
        </p:nvPicPr>
        <p:blipFill>
          <a:blip r:embed="rId4">
            <a:alphaModFix/>
          </a:blip>
          <a:stretch>
            <a:fillRect/>
          </a:stretch>
        </p:blipFill>
        <p:spPr>
          <a:xfrm>
            <a:off x="2726001" y="203201"/>
            <a:ext cx="4747975" cy="6451601"/>
          </a:xfrm>
          <a:prstGeom prst="rect">
            <a:avLst/>
          </a:prstGeom>
          <a:noFill/>
          <a:ln>
            <a:noFill/>
          </a:ln>
        </p:spPr>
      </p:pic>
      <p:pic>
        <p:nvPicPr>
          <p:cNvPr id="68" name="Google Shape;68;p15"/>
          <p:cNvPicPr preferRelativeResize="0"/>
          <p:nvPr/>
        </p:nvPicPr>
        <p:blipFill>
          <a:blip r:embed="rId5">
            <a:alphaModFix/>
          </a:blip>
          <a:stretch>
            <a:fillRect/>
          </a:stretch>
        </p:blipFill>
        <p:spPr>
          <a:xfrm>
            <a:off x="7677175" y="203201"/>
            <a:ext cx="4311624" cy="4653580"/>
          </a:xfrm>
          <a:prstGeom prst="rect">
            <a:avLst/>
          </a:prstGeom>
          <a:noFill/>
          <a:ln>
            <a:noFill/>
          </a:ln>
        </p:spPr>
      </p:pic>
      <p:pic>
        <p:nvPicPr>
          <p:cNvPr id="69" name="Google Shape;69;p15"/>
          <p:cNvPicPr preferRelativeResize="0"/>
          <p:nvPr/>
        </p:nvPicPr>
        <p:blipFill>
          <a:blip r:embed="rId6">
            <a:alphaModFix/>
          </a:blip>
          <a:stretch>
            <a:fillRect/>
          </a:stretch>
        </p:blipFill>
        <p:spPr>
          <a:xfrm>
            <a:off x="203200" y="1560167"/>
            <a:ext cx="2319600" cy="3061872"/>
          </a:xfrm>
          <a:prstGeom prst="rect">
            <a:avLst/>
          </a:prstGeom>
          <a:noFill/>
          <a:ln>
            <a:noFill/>
          </a:ln>
        </p:spPr>
      </p:pic>
      <p:pic>
        <p:nvPicPr>
          <p:cNvPr id="70" name="Google Shape;70;p15"/>
          <p:cNvPicPr preferRelativeResize="0"/>
          <p:nvPr/>
        </p:nvPicPr>
        <p:blipFill>
          <a:blip r:embed="rId7">
            <a:alphaModFix/>
          </a:blip>
          <a:stretch>
            <a:fillRect/>
          </a:stretch>
        </p:blipFill>
        <p:spPr>
          <a:xfrm>
            <a:off x="2032000" y="717551"/>
            <a:ext cx="8128000" cy="5422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10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710CD057-F11B-DDB2-5844-F5D211842BD6}"/>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pic>
        <p:nvPicPr>
          <p:cNvPr id="75" name="Google Shape;75;p16"/>
          <p:cNvPicPr preferRelativeResize="0"/>
          <p:nvPr/>
        </p:nvPicPr>
        <p:blipFill>
          <a:blip r:embed="rId4">
            <a:alphaModFix/>
          </a:blip>
          <a:stretch>
            <a:fillRect/>
          </a:stretch>
        </p:blipFill>
        <p:spPr>
          <a:xfrm>
            <a:off x="7370933" y="106300"/>
            <a:ext cx="4339432" cy="2895200"/>
          </a:xfrm>
          <a:prstGeom prst="rect">
            <a:avLst/>
          </a:prstGeom>
          <a:noFill/>
          <a:ln>
            <a:noFill/>
          </a:ln>
        </p:spPr>
      </p:pic>
      <p:sp>
        <p:nvSpPr>
          <p:cNvPr id="76" name="Google Shape;76;p16"/>
          <p:cNvSpPr txBox="1">
            <a:spLocks noGrp="1"/>
          </p:cNvSpPr>
          <p:nvPr>
            <p:ph type="title"/>
          </p:nvPr>
        </p:nvSpPr>
        <p:spPr>
          <a:xfrm>
            <a:off x="415600" y="593367"/>
            <a:ext cx="2107200" cy="763600"/>
          </a:xfrm>
          <a:prstGeom prst="rect">
            <a:avLst/>
          </a:prstGeom>
        </p:spPr>
        <p:txBody>
          <a:bodyPr spcFirstLastPara="1" vert="horz" wrap="square" lIns="121900" tIns="121900" rIns="121900" bIns="121900" rtlCol="0" anchor="t" anchorCtr="0">
            <a:normAutofit fontScale="90000"/>
          </a:bodyPr>
          <a:lstStyle/>
          <a:p>
            <a:pPr>
              <a:spcBef>
                <a:spcPts val="0"/>
              </a:spcBef>
            </a:pPr>
            <a:r>
              <a:rPr lang="zh-TW"/>
              <a:t>角色臉譜</a:t>
            </a:r>
            <a:endParaRPr/>
          </a:p>
        </p:txBody>
      </p:sp>
      <p:pic>
        <p:nvPicPr>
          <p:cNvPr id="77" name="Google Shape;77;p16"/>
          <p:cNvPicPr preferRelativeResize="0"/>
          <p:nvPr/>
        </p:nvPicPr>
        <p:blipFill>
          <a:blip r:embed="rId5">
            <a:alphaModFix/>
          </a:blip>
          <a:stretch>
            <a:fillRect/>
          </a:stretch>
        </p:blipFill>
        <p:spPr>
          <a:xfrm>
            <a:off x="3163297" y="593367"/>
            <a:ext cx="5651867" cy="5028200"/>
          </a:xfrm>
          <a:prstGeom prst="rect">
            <a:avLst/>
          </a:prstGeom>
          <a:noFill/>
          <a:ln>
            <a:noFill/>
          </a:ln>
        </p:spPr>
      </p:pic>
      <p:pic>
        <p:nvPicPr>
          <p:cNvPr id="78" name="Google Shape;78;p16"/>
          <p:cNvPicPr preferRelativeResize="0"/>
          <p:nvPr/>
        </p:nvPicPr>
        <p:blipFill>
          <a:blip r:embed="rId6">
            <a:alphaModFix/>
          </a:blip>
          <a:stretch>
            <a:fillRect/>
          </a:stretch>
        </p:blipFill>
        <p:spPr>
          <a:xfrm>
            <a:off x="145567" y="2792951"/>
            <a:ext cx="4693000" cy="3035800"/>
          </a:xfrm>
          <a:prstGeom prst="rect">
            <a:avLst/>
          </a:prstGeom>
          <a:noFill/>
          <a:ln>
            <a:noFill/>
          </a:ln>
        </p:spPr>
      </p:pic>
      <p:pic>
        <p:nvPicPr>
          <p:cNvPr id="79" name="Google Shape;79;p16"/>
          <p:cNvPicPr preferRelativeResize="0"/>
          <p:nvPr/>
        </p:nvPicPr>
        <p:blipFill>
          <a:blip r:embed="rId7">
            <a:alphaModFix/>
          </a:blip>
          <a:stretch>
            <a:fillRect/>
          </a:stretch>
        </p:blipFill>
        <p:spPr>
          <a:xfrm rot="296681">
            <a:off x="8383901" y="3019434"/>
            <a:ext cx="3518132" cy="4059381"/>
          </a:xfrm>
          <a:prstGeom prst="rect">
            <a:avLst/>
          </a:prstGeom>
          <a:noFill/>
          <a:ln>
            <a:noFill/>
          </a:ln>
        </p:spPr>
      </p:pic>
      <p:pic>
        <p:nvPicPr>
          <p:cNvPr id="80" name="Google Shape;80;p16"/>
          <p:cNvPicPr preferRelativeResize="0"/>
          <p:nvPr/>
        </p:nvPicPr>
        <p:blipFill>
          <a:blip r:embed="rId8">
            <a:alphaModFix/>
          </a:blip>
          <a:stretch>
            <a:fillRect/>
          </a:stretch>
        </p:blipFill>
        <p:spPr>
          <a:xfrm rot="-351618">
            <a:off x="5636631" y="2629618"/>
            <a:ext cx="3518133" cy="40593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10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10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fade">
                                      <p:cBhvr>
                                        <p:cTn id="2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05BC-C249-07EB-B3C2-F167F3453591}"/>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EA9A8AD3-18D7-DF3B-EA8C-F6032F539F05}"/>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C5CACE2F-CDE1-4F57-BBFE-D6B80F7D6F34}"/>
              </a:ext>
            </a:extLst>
          </p:cNvPr>
          <p:cNvSpPr>
            <a:spLocks noGrp="1"/>
          </p:cNvSpPr>
          <p:nvPr>
            <p:ph type="ctrTitle"/>
          </p:nvPr>
        </p:nvSpPr>
        <p:spPr>
          <a:xfrm>
            <a:off x="560930" y="2550017"/>
            <a:ext cx="11070139" cy="1757966"/>
          </a:xfrm>
        </p:spPr>
        <p:txBody>
          <a:bodyPr anchor="t">
            <a:normAutofit/>
          </a:bodyPr>
          <a:lstStyle/>
          <a:p>
            <a:pPr>
              <a:lnSpc>
                <a:spcPct val="90000"/>
              </a:lnSpc>
            </a:pPr>
            <a:r>
              <a:rPr lang="zh-TW" altLang="en-US" sz="5600" dirty="0"/>
              <a:t>問題一．</a:t>
            </a:r>
            <a:r>
              <a:rPr lang="zh-TW" altLang="en-US" sz="5600" b="0" dirty="0"/>
              <a:t>為什麼會有偶這種東西？</a:t>
            </a:r>
            <a:br>
              <a:rPr lang="en-US" altLang="zh-TW" sz="5600" b="0" dirty="0"/>
            </a:br>
            <a:r>
              <a:rPr lang="zh-TW" altLang="en-US" sz="5600" b="0" dirty="0"/>
              <a:t>　　　　偶是拿來做什麼的？</a:t>
            </a:r>
            <a:endParaRPr lang="zh-TW" altLang="en-US" sz="5600" dirty="0"/>
          </a:p>
        </p:txBody>
      </p:sp>
    </p:spTree>
    <p:extLst>
      <p:ext uri="{BB962C8B-B14F-4D97-AF65-F5344CB8AC3E}">
        <p14:creationId xmlns:p14="http://schemas.microsoft.com/office/powerpoint/2010/main" val="49634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88C913F0-D0F2-6B06-A708-EE802491BAEE}"/>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85" name="Google Shape;85;p17"/>
          <p:cNvSpPr txBox="1">
            <a:spLocks noGrp="1"/>
          </p:cNvSpPr>
          <p:nvPr>
            <p:ph type="title"/>
          </p:nvPr>
        </p:nvSpPr>
        <p:spPr>
          <a:xfrm>
            <a:off x="415600" y="593367"/>
            <a:ext cx="2107200" cy="763600"/>
          </a:xfrm>
          <a:prstGeom prst="rect">
            <a:avLst/>
          </a:prstGeom>
        </p:spPr>
        <p:txBody>
          <a:bodyPr spcFirstLastPara="1" vert="horz" wrap="square" lIns="121900" tIns="121900" rIns="121900" bIns="121900" rtlCol="0" anchor="t" anchorCtr="0">
            <a:normAutofit fontScale="90000"/>
          </a:bodyPr>
          <a:lstStyle/>
          <a:p>
            <a:pPr>
              <a:spcBef>
                <a:spcPts val="0"/>
              </a:spcBef>
            </a:pPr>
            <a:r>
              <a:rPr lang="zh-TW"/>
              <a:t>角色臉譜</a:t>
            </a:r>
            <a:endParaRPr/>
          </a:p>
        </p:txBody>
      </p:sp>
      <p:pic>
        <p:nvPicPr>
          <p:cNvPr id="86" name="Google Shape;86;p17"/>
          <p:cNvPicPr preferRelativeResize="0"/>
          <p:nvPr/>
        </p:nvPicPr>
        <p:blipFill>
          <a:blip r:embed="rId4">
            <a:alphaModFix/>
          </a:blip>
          <a:stretch>
            <a:fillRect/>
          </a:stretch>
        </p:blipFill>
        <p:spPr>
          <a:xfrm>
            <a:off x="2726001" y="203201"/>
            <a:ext cx="4301068" cy="6451601"/>
          </a:xfrm>
          <a:prstGeom prst="rect">
            <a:avLst/>
          </a:prstGeom>
          <a:noFill/>
          <a:ln>
            <a:noFill/>
          </a:ln>
        </p:spPr>
      </p:pic>
      <p:pic>
        <p:nvPicPr>
          <p:cNvPr id="87" name="Google Shape;87;p17"/>
          <p:cNvPicPr preferRelativeResize="0"/>
          <p:nvPr/>
        </p:nvPicPr>
        <p:blipFill>
          <a:blip r:embed="rId5">
            <a:alphaModFix/>
          </a:blip>
          <a:stretch>
            <a:fillRect/>
          </a:stretch>
        </p:blipFill>
        <p:spPr>
          <a:xfrm>
            <a:off x="7230269" y="203200"/>
            <a:ext cx="4758532" cy="3407109"/>
          </a:xfrm>
          <a:prstGeom prst="rect">
            <a:avLst/>
          </a:prstGeom>
          <a:noFill/>
          <a:ln>
            <a:noFill/>
          </a:ln>
        </p:spPr>
      </p:pic>
      <p:pic>
        <p:nvPicPr>
          <p:cNvPr id="88" name="Google Shape;88;p17"/>
          <p:cNvPicPr preferRelativeResize="0"/>
          <p:nvPr/>
        </p:nvPicPr>
        <p:blipFill>
          <a:blip r:embed="rId6">
            <a:alphaModFix/>
          </a:blip>
          <a:stretch>
            <a:fillRect/>
          </a:stretch>
        </p:blipFill>
        <p:spPr>
          <a:xfrm>
            <a:off x="7230269" y="3813510"/>
            <a:ext cx="4710951" cy="2841292"/>
          </a:xfrm>
          <a:prstGeom prst="rect">
            <a:avLst/>
          </a:prstGeom>
          <a:noFill/>
          <a:ln>
            <a:noFill/>
          </a:ln>
        </p:spPr>
      </p:pic>
      <p:pic>
        <p:nvPicPr>
          <p:cNvPr id="89" name="Google Shape;89;p17"/>
          <p:cNvPicPr preferRelativeResize="0"/>
          <p:nvPr/>
        </p:nvPicPr>
        <p:blipFill>
          <a:blip r:embed="rId7">
            <a:alphaModFix/>
          </a:blip>
          <a:stretch>
            <a:fillRect/>
          </a:stretch>
        </p:blipFill>
        <p:spPr>
          <a:xfrm>
            <a:off x="2032000" y="381000"/>
            <a:ext cx="8128000" cy="609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fade">
                                      <p:cBhvr>
                                        <p:cTn id="17" dur="10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1E1E750C-1B9C-6F39-C03A-175D9E08E5A1}"/>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94" name="Google Shape;94;p18"/>
          <p:cNvSpPr txBox="1">
            <a:spLocks noGrp="1"/>
          </p:cNvSpPr>
          <p:nvPr>
            <p:ph type="title"/>
          </p:nvPr>
        </p:nvSpPr>
        <p:spPr>
          <a:xfrm>
            <a:off x="415600" y="593367"/>
            <a:ext cx="2107200" cy="763600"/>
          </a:xfrm>
          <a:prstGeom prst="rect">
            <a:avLst/>
          </a:prstGeom>
        </p:spPr>
        <p:txBody>
          <a:bodyPr spcFirstLastPara="1" vert="horz" wrap="square" lIns="121900" tIns="121900" rIns="121900" bIns="121900" rtlCol="0" anchor="t" anchorCtr="0">
            <a:normAutofit fontScale="90000"/>
          </a:bodyPr>
          <a:lstStyle/>
          <a:p>
            <a:pPr>
              <a:spcBef>
                <a:spcPts val="0"/>
              </a:spcBef>
            </a:pPr>
            <a:r>
              <a:rPr lang="zh-TW"/>
              <a:t>角色臉譜</a:t>
            </a:r>
            <a:endParaRPr/>
          </a:p>
        </p:txBody>
      </p:sp>
      <p:pic>
        <p:nvPicPr>
          <p:cNvPr id="95" name="Google Shape;95;p18"/>
          <p:cNvPicPr preferRelativeResize="0"/>
          <p:nvPr/>
        </p:nvPicPr>
        <p:blipFill>
          <a:blip r:embed="rId4">
            <a:alphaModFix/>
          </a:blip>
          <a:stretch>
            <a:fillRect/>
          </a:stretch>
        </p:blipFill>
        <p:spPr>
          <a:xfrm>
            <a:off x="203200" y="1560167"/>
            <a:ext cx="6350000" cy="4318000"/>
          </a:xfrm>
          <a:prstGeom prst="rect">
            <a:avLst/>
          </a:prstGeom>
          <a:noFill/>
          <a:ln>
            <a:noFill/>
          </a:ln>
        </p:spPr>
      </p:pic>
      <p:pic>
        <p:nvPicPr>
          <p:cNvPr id="96" name="Google Shape;96;p18"/>
          <p:cNvPicPr preferRelativeResize="0"/>
          <p:nvPr/>
        </p:nvPicPr>
        <p:blipFill>
          <a:blip r:embed="rId5">
            <a:alphaModFix/>
          </a:blip>
          <a:stretch>
            <a:fillRect/>
          </a:stretch>
        </p:blipFill>
        <p:spPr>
          <a:xfrm>
            <a:off x="6756400" y="203200"/>
            <a:ext cx="4978400" cy="6350000"/>
          </a:xfrm>
          <a:prstGeom prst="rect">
            <a:avLst/>
          </a:prstGeom>
          <a:noFill/>
          <a:ln>
            <a:noFill/>
          </a:ln>
        </p:spPr>
      </p:pic>
      <p:pic>
        <p:nvPicPr>
          <p:cNvPr id="97" name="Google Shape;97;p18"/>
          <p:cNvPicPr preferRelativeResize="0"/>
          <p:nvPr/>
        </p:nvPicPr>
        <p:blipFill>
          <a:blip r:embed="rId6">
            <a:alphaModFix/>
          </a:blip>
          <a:stretch>
            <a:fillRect/>
          </a:stretch>
        </p:blipFill>
        <p:spPr>
          <a:xfrm>
            <a:off x="2921000" y="1066800"/>
            <a:ext cx="6350000" cy="472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10C0E541-29D3-8567-FA5A-021A091EF35A}"/>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pic>
        <p:nvPicPr>
          <p:cNvPr id="102" name="Google Shape;102;p19"/>
          <p:cNvPicPr preferRelativeResize="0"/>
          <p:nvPr/>
        </p:nvPicPr>
        <p:blipFill>
          <a:blip r:embed="rId4">
            <a:alphaModFix/>
          </a:blip>
          <a:stretch>
            <a:fillRect/>
          </a:stretch>
        </p:blipFill>
        <p:spPr>
          <a:xfrm>
            <a:off x="0" y="0"/>
            <a:ext cx="2319600" cy="3060915"/>
          </a:xfrm>
          <a:prstGeom prst="rect">
            <a:avLst/>
          </a:prstGeom>
          <a:noFill/>
          <a:ln>
            <a:noFill/>
          </a:ln>
        </p:spPr>
      </p:pic>
      <p:pic>
        <p:nvPicPr>
          <p:cNvPr id="103" name="Google Shape;103;p19"/>
          <p:cNvPicPr preferRelativeResize="0"/>
          <p:nvPr/>
        </p:nvPicPr>
        <p:blipFill>
          <a:blip r:embed="rId5">
            <a:alphaModFix/>
          </a:blip>
          <a:stretch>
            <a:fillRect/>
          </a:stretch>
        </p:blipFill>
        <p:spPr>
          <a:xfrm>
            <a:off x="4653901" y="-119133"/>
            <a:ext cx="2424791" cy="3154200"/>
          </a:xfrm>
          <a:prstGeom prst="rect">
            <a:avLst/>
          </a:prstGeom>
          <a:noFill/>
          <a:ln>
            <a:noFill/>
          </a:ln>
        </p:spPr>
      </p:pic>
      <p:pic>
        <p:nvPicPr>
          <p:cNvPr id="104" name="Google Shape;104;p19"/>
          <p:cNvPicPr preferRelativeResize="0"/>
          <p:nvPr/>
        </p:nvPicPr>
        <p:blipFill>
          <a:blip r:embed="rId6">
            <a:alphaModFix/>
          </a:blip>
          <a:stretch>
            <a:fillRect/>
          </a:stretch>
        </p:blipFill>
        <p:spPr>
          <a:xfrm>
            <a:off x="3776866" y="3041519"/>
            <a:ext cx="2873965" cy="3791683"/>
          </a:xfrm>
          <a:prstGeom prst="rect">
            <a:avLst/>
          </a:prstGeom>
          <a:noFill/>
          <a:ln>
            <a:noFill/>
          </a:ln>
        </p:spPr>
      </p:pic>
      <p:pic>
        <p:nvPicPr>
          <p:cNvPr id="105" name="Google Shape;105;p19"/>
          <p:cNvPicPr preferRelativeResize="0"/>
          <p:nvPr/>
        </p:nvPicPr>
        <p:blipFill>
          <a:blip r:embed="rId7">
            <a:alphaModFix/>
          </a:blip>
          <a:stretch>
            <a:fillRect/>
          </a:stretch>
        </p:blipFill>
        <p:spPr>
          <a:xfrm>
            <a:off x="554830" y="3057834"/>
            <a:ext cx="3222033" cy="3759068"/>
          </a:xfrm>
          <a:prstGeom prst="rect">
            <a:avLst/>
          </a:prstGeom>
          <a:noFill/>
          <a:ln>
            <a:noFill/>
          </a:ln>
        </p:spPr>
      </p:pic>
      <p:pic>
        <p:nvPicPr>
          <p:cNvPr id="106" name="Google Shape;106;p19"/>
          <p:cNvPicPr preferRelativeResize="0"/>
          <p:nvPr/>
        </p:nvPicPr>
        <p:blipFill>
          <a:blip r:embed="rId8">
            <a:alphaModFix/>
          </a:blip>
          <a:stretch>
            <a:fillRect/>
          </a:stretch>
        </p:blipFill>
        <p:spPr>
          <a:xfrm>
            <a:off x="2319601" y="-933"/>
            <a:ext cx="2319601" cy="3062761"/>
          </a:xfrm>
          <a:prstGeom prst="rect">
            <a:avLst/>
          </a:prstGeom>
          <a:noFill/>
          <a:ln>
            <a:noFill/>
          </a:ln>
        </p:spPr>
      </p:pic>
      <p:pic>
        <p:nvPicPr>
          <p:cNvPr id="107" name="Google Shape;107;p19"/>
          <p:cNvPicPr preferRelativeResize="0"/>
          <p:nvPr/>
        </p:nvPicPr>
        <p:blipFill>
          <a:blip r:embed="rId9">
            <a:alphaModFix/>
          </a:blip>
          <a:stretch>
            <a:fillRect/>
          </a:stretch>
        </p:blipFill>
        <p:spPr>
          <a:xfrm>
            <a:off x="7078700" y="-164683"/>
            <a:ext cx="2424800" cy="3199733"/>
          </a:xfrm>
          <a:prstGeom prst="rect">
            <a:avLst/>
          </a:prstGeom>
          <a:noFill/>
          <a:ln>
            <a:noFill/>
          </a:ln>
        </p:spPr>
      </p:pic>
      <p:pic>
        <p:nvPicPr>
          <p:cNvPr id="108" name="Google Shape;108;p19"/>
          <p:cNvPicPr preferRelativeResize="0"/>
          <p:nvPr/>
        </p:nvPicPr>
        <p:blipFill>
          <a:blip r:embed="rId10">
            <a:alphaModFix/>
          </a:blip>
          <a:stretch>
            <a:fillRect/>
          </a:stretch>
        </p:blipFill>
        <p:spPr>
          <a:xfrm>
            <a:off x="9503497" y="-164683"/>
            <a:ext cx="2424800" cy="3199744"/>
          </a:xfrm>
          <a:prstGeom prst="rect">
            <a:avLst/>
          </a:prstGeom>
          <a:noFill/>
          <a:ln>
            <a:noFill/>
          </a:ln>
        </p:spPr>
      </p:pic>
      <p:pic>
        <p:nvPicPr>
          <p:cNvPr id="109" name="Google Shape;109;p19"/>
          <p:cNvPicPr preferRelativeResize="0"/>
          <p:nvPr/>
        </p:nvPicPr>
        <p:blipFill>
          <a:blip r:embed="rId11">
            <a:alphaModFix/>
          </a:blip>
          <a:stretch>
            <a:fillRect/>
          </a:stretch>
        </p:blipFill>
        <p:spPr>
          <a:xfrm>
            <a:off x="6650833" y="3040101"/>
            <a:ext cx="2873967" cy="3794537"/>
          </a:xfrm>
          <a:prstGeom prst="rect">
            <a:avLst/>
          </a:prstGeom>
          <a:noFill/>
          <a:ln>
            <a:noFill/>
          </a:ln>
        </p:spPr>
      </p:pic>
      <p:pic>
        <p:nvPicPr>
          <p:cNvPr id="110" name="Google Shape;110;p19"/>
          <p:cNvPicPr preferRelativeResize="0"/>
          <p:nvPr/>
        </p:nvPicPr>
        <p:blipFill>
          <a:blip r:embed="rId12">
            <a:alphaModFix/>
          </a:blip>
          <a:stretch>
            <a:fillRect/>
          </a:stretch>
        </p:blipFill>
        <p:spPr>
          <a:xfrm>
            <a:off x="9524800" y="3061834"/>
            <a:ext cx="2771501" cy="39060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fade">
                                      <p:cBhvr>
                                        <p:cTn id="11" dur="1000"/>
                                        <p:tgtEl>
                                          <p:spTgt spid="10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900"/>
                                        <p:tgtEl>
                                          <p:spTgt spid="103"/>
                                        </p:tgtEl>
                                      </p:cBhvr>
                                    </p:animEffect>
                                  </p:childTnLst>
                                </p:cTn>
                              </p:par>
                            </p:childTnLst>
                          </p:cTn>
                        </p:par>
                        <p:par>
                          <p:cTn id="16" fill="hold">
                            <p:stCondLst>
                              <p:cond delay="2900"/>
                            </p:stCondLst>
                            <p:childTnLst>
                              <p:par>
                                <p:cTn id="17" presetID="10"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0"/>
                                        <p:tgtEl>
                                          <p:spTgt spid="104"/>
                                        </p:tgtEl>
                                      </p:cBhvr>
                                    </p:animEffect>
                                  </p:childTnLst>
                                </p:cTn>
                              </p:par>
                            </p:childTnLst>
                          </p:cTn>
                        </p:par>
                        <p:par>
                          <p:cTn id="20" fill="hold">
                            <p:stCondLst>
                              <p:cond delay="3900"/>
                            </p:stCondLst>
                            <p:childTnLst>
                              <p:par>
                                <p:cTn id="21" presetID="10"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childTnLst>
                                </p:cTn>
                              </p:par>
                            </p:childTnLst>
                          </p:cTn>
                        </p:par>
                        <p:par>
                          <p:cTn id="24" fill="hold">
                            <p:stCondLst>
                              <p:cond delay="4900"/>
                            </p:stCondLst>
                            <p:childTnLst>
                              <p:par>
                                <p:cTn id="25" presetID="10" presetClass="entr" presetSubtype="0" fill="hold"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1000"/>
                                        <p:tgtEl>
                                          <p:spTgt spid="106"/>
                                        </p:tgtEl>
                                      </p:cBhvr>
                                    </p:animEffect>
                                  </p:childTnLst>
                                </p:cTn>
                              </p:par>
                            </p:childTnLst>
                          </p:cTn>
                        </p:par>
                        <p:par>
                          <p:cTn id="28" fill="hold">
                            <p:stCondLst>
                              <p:cond delay="5900"/>
                            </p:stCondLst>
                            <p:childTnLst>
                              <p:par>
                                <p:cTn id="29" presetID="10" presetClass="entr" presetSubtype="0"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1000"/>
                                        <p:tgtEl>
                                          <p:spTgt spid="107"/>
                                        </p:tgtEl>
                                      </p:cBhvr>
                                    </p:animEffect>
                                  </p:childTnLst>
                                </p:cTn>
                              </p:par>
                            </p:childTnLst>
                          </p:cTn>
                        </p:par>
                        <p:par>
                          <p:cTn id="32" fill="hold">
                            <p:stCondLst>
                              <p:cond delay="6900"/>
                            </p:stCondLst>
                            <p:childTnLst>
                              <p:par>
                                <p:cTn id="33" presetID="10" presetClass="entr" presetSubtype="0" fill="hold" nodeType="after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fade">
                                      <p:cBhvr>
                                        <p:cTn id="35" dur="1000"/>
                                        <p:tgtEl>
                                          <p:spTgt spid="108"/>
                                        </p:tgtEl>
                                      </p:cBhvr>
                                    </p:animEffect>
                                  </p:childTnLst>
                                </p:cTn>
                              </p:par>
                            </p:childTnLst>
                          </p:cTn>
                        </p:par>
                        <p:par>
                          <p:cTn id="36" fill="hold">
                            <p:stCondLst>
                              <p:cond delay="7900"/>
                            </p:stCondLst>
                            <p:childTnLst>
                              <p:par>
                                <p:cTn id="37" presetID="10" presetClass="entr" presetSubtype="0" fill="hold" nodeType="after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5C66CA97-D5CF-945A-F004-63C1494684A6}"/>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115" name="Google Shape;115;p20"/>
          <p:cNvSpPr txBox="1">
            <a:spLocks noGrp="1"/>
          </p:cNvSpPr>
          <p:nvPr>
            <p:ph type="title"/>
          </p:nvPr>
        </p:nvSpPr>
        <p:spPr>
          <a:xfrm>
            <a:off x="0" y="614800"/>
            <a:ext cx="2107200" cy="763600"/>
          </a:xfrm>
          <a:prstGeom prst="rect">
            <a:avLst/>
          </a:prstGeom>
          <a:solidFill>
            <a:srgbClr val="FFE599"/>
          </a:solidFill>
        </p:spPr>
        <p:txBody>
          <a:bodyPr spcFirstLastPara="1" vert="horz" wrap="square" lIns="121900" tIns="121900" rIns="121900" bIns="121900" rtlCol="0" anchor="t" anchorCtr="0">
            <a:normAutofit fontScale="90000"/>
          </a:bodyPr>
          <a:lstStyle/>
          <a:p>
            <a:pPr>
              <a:spcBef>
                <a:spcPts val="0"/>
              </a:spcBef>
            </a:pPr>
            <a:r>
              <a:rPr lang="zh-TW">
                <a:solidFill>
                  <a:schemeClr val="lt1"/>
                </a:solidFill>
              </a:rPr>
              <a:t>角色臉譜</a:t>
            </a:r>
            <a:endParaRPr>
              <a:solidFill>
                <a:schemeClr val="lt1"/>
              </a:solidFill>
            </a:endParaRPr>
          </a:p>
        </p:txBody>
      </p:sp>
      <p:pic>
        <p:nvPicPr>
          <p:cNvPr id="116" name="Google Shape;116;p20" descr="DIVERTIDAS IDEAS PARA DIBUJAR COSAS GENIALES&#10;&#10;Si has estado buscando increíbles ideas para probar con tus amigos, bueno, estás en el lugar correcto. Hoy hemos preparado un video increíble especialmente para ti. Este video contiene un montón de ideas divertidas para dibujos divertidos que harán reír a tus amigos y divertirse probándolos. ¿Listo? ¡Vámonos! Comenzaremos mostrándote cómo hacer un dibujo de dedo súper lindo.&#10;&#10;También te mostraremos cómo hacer un genial dibujo de monstruo verde. ¡Pero eso no es todo! Aprenderás cómo hacer que tu nuevo amigo verde abra la boca para asustar a la gente. ¿Cuan genial es eso? También les mostraremos cómo hacer una pintura de flores abstractas como nunca antes había visto. Ni siquiera necesitarás un pincel para probar esto. Asegúrate de ver este video completo para aprender también cómo hacer un dibujo de superhéroe con tus dedos y un dibujo de bicicleta loco también.&#10;&#10;¡Dinos qué ideas fueron tus favoritas!&#10;&#10;HORARIOS:&#10;&#10;0:49 - Dibujo con los dedos&#10;3:41 - Monstruo verde&#10;6:23 - Pintura abstracta de flores&#10;9:19 - Dibujo de dedo de superhéroe&#10;12:15 - idea de bicicleta loca&#10;&#10;Este video fué hecho con fines de entretenimiento. No garantizamos la integridad, seguridad y/o fiabilidad. Cualquier acción que se realice con la información en este video queda estrictamente bajo su propio riesgo, y no seremos responsables de ningún daño o pérdida. Es responsabilidad del espectador usar su juicio, cuidado y las precauciones necesarias si planea replicar lo visto aquí.&#10;&#10;El siguiente video presenta actividades realizadas por nuestros actores dentro de un entorno controlado; utilice su criterio, cuidado y precauciones necesarias si planea replicarlo.&#10;&#10;--------------------------------------------------------------------------------------- &#10;&#10;Música de Epidemic Sound: https://www.epidemicsound.com/&#10;Imágenes: https://www.depositphotos.com&#10;&#10;Suscríbete a nuestro canal: https://goo.gl/cYzfZP" title="HAZ REÍR A TUS AMIGOS CON DIBUJOS DE MANOS SÚPER GRACIOSOS">
            <a:hlinkClick r:id="rId4"/>
          </p:cNvPr>
          <p:cNvPicPr preferRelativeResize="0"/>
          <p:nvPr/>
        </p:nvPicPr>
        <p:blipFill>
          <a:blip r:embed="rId5">
            <a:alphaModFix/>
          </a:blip>
          <a:stretch>
            <a:fillRect/>
          </a:stretch>
        </p:blipFill>
        <p:spPr>
          <a:xfrm>
            <a:off x="2522800" y="0"/>
            <a:ext cx="914400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CB005413-BDF1-442E-721A-5ED429B70339}"/>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121" name="Google Shape;121;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spcBef>
                <a:spcPts val="0"/>
              </a:spcBef>
            </a:pPr>
            <a:r>
              <a:rPr lang="zh-TW"/>
              <a:t>故事線</a:t>
            </a:r>
            <a:endParaRPr/>
          </a:p>
        </p:txBody>
      </p:sp>
      <p:sp>
        <p:nvSpPr>
          <p:cNvPr id="122" name="Google Shape;122;p21"/>
          <p:cNvSpPr/>
          <p:nvPr/>
        </p:nvSpPr>
        <p:spPr>
          <a:xfrm>
            <a:off x="1113200" y="2528833"/>
            <a:ext cx="9965600" cy="2400400"/>
          </a:xfrm>
          <a:prstGeom prst="homePlate">
            <a:avLst>
              <a:gd name="adj" fmla="val 50000"/>
            </a:avLst>
          </a:prstGeom>
          <a:solidFill>
            <a:srgbClr val="F7F7F7"/>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zh-TW" altLang="en-US" sz="8266" b="1"/>
              <a:t>開始 </a:t>
            </a:r>
            <a:r>
              <a:rPr lang="en-US" altLang="zh-TW" sz="8266" b="1"/>
              <a:t>- </a:t>
            </a:r>
            <a:r>
              <a:rPr lang="zh-TW" altLang="en-US" sz="8266" b="1"/>
              <a:t>中間 </a:t>
            </a:r>
            <a:r>
              <a:rPr lang="en-US" altLang="zh-TW" sz="8266" b="1"/>
              <a:t>- </a:t>
            </a:r>
            <a:r>
              <a:rPr lang="zh-TW" altLang="en-US" sz="8266" b="1"/>
              <a:t>結束</a:t>
            </a:r>
            <a:endParaRPr sz="5333"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000"/>
                                        <p:tgtEl>
                                          <p:spTgt spid="12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8ACED4F1-D9A5-807D-9550-F7CD788A30F2}"/>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127" name="Google Shape;127;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spcBef>
                <a:spcPts val="0"/>
              </a:spcBef>
            </a:pPr>
            <a:r>
              <a:rPr lang="zh-TW"/>
              <a:t>更完整</a:t>
            </a:r>
            <a:endParaRPr/>
          </a:p>
        </p:txBody>
      </p:sp>
      <p:pic>
        <p:nvPicPr>
          <p:cNvPr id="128" name="Google Shape;128;p22" descr="silentfingertheater.com" title="&quot;A Dark Past&quot; by Silent Finger Theater">
            <a:hlinkClick r:id="rId4"/>
          </p:cNvPr>
          <p:cNvPicPr preferRelativeResize="0"/>
          <p:nvPr/>
        </p:nvPicPr>
        <p:blipFill>
          <a:blip r:embed="rId5">
            <a:alphaModFix/>
          </a:blip>
          <a:stretch>
            <a:fillRect/>
          </a:stretch>
        </p:blipFill>
        <p:spPr>
          <a:xfrm>
            <a:off x="3048000" y="0"/>
            <a:ext cx="9144011"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6BE81EA8-ED9D-0DA5-AA9C-ABAE01C91808}"/>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pic>
        <p:nvPicPr>
          <p:cNvPr id="133" name="Google Shape;133;p23" title="Macbeth in 90 Seconds - Finger Theater">
            <a:hlinkClick r:id="rId4"/>
          </p:cNvPr>
          <p:cNvPicPr preferRelativeResize="0"/>
          <p:nvPr/>
        </p:nvPicPr>
        <p:blipFill>
          <a:blip r:embed="rId5">
            <a:alphaModFix/>
          </a:blip>
          <a:stretch>
            <a:fillRect/>
          </a:stretch>
        </p:blipFill>
        <p:spPr>
          <a:xfrm>
            <a:off x="-67733" y="0"/>
            <a:ext cx="9144000" cy="6858000"/>
          </a:xfrm>
          <a:prstGeom prst="rect">
            <a:avLst/>
          </a:prstGeom>
          <a:noFill/>
          <a:ln>
            <a:noFill/>
          </a:ln>
        </p:spPr>
      </p:pic>
      <p:sp>
        <p:nvSpPr>
          <p:cNvPr id="134" name="Google Shape;134;p23"/>
          <p:cNvSpPr txBox="1">
            <a:spLocks noGrp="1"/>
          </p:cNvSpPr>
          <p:nvPr>
            <p:ph type="title" idx="4294967295"/>
          </p:nvPr>
        </p:nvSpPr>
        <p:spPr>
          <a:xfrm>
            <a:off x="10370633" y="593367"/>
            <a:ext cx="1406000" cy="763600"/>
          </a:xfrm>
          <a:prstGeom prst="rect">
            <a:avLst/>
          </a:prstGeom>
        </p:spPr>
        <p:txBody>
          <a:bodyPr spcFirstLastPara="1" vert="horz" wrap="square" lIns="121900" tIns="121900" rIns="121900" bIns="121900" rtlCol="0" anchor="t" anchorCtr="0">
            <a:normAutofit fontScale="90000"/>
          </a:bodyPr>
          <a:lstStyle/>
          <a:p>
            <a:pPr>
              <a:spcBef>
                <a:spcPts val="0"/>
              </a:spcBef>
            </a:pPr>
            <a:r>
              <a:rPr lang="zh-TW"/>
              <a:t>場景</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D419FBFC-36FC-9B60-DE42-08C8EA2C0FE1}"/>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139" name="Google Shape;139;p24"/>
          <p:cNvSpPr/>
          <p:nvPr/>
        </p:nvSpPr>
        <p:spPr>
          <a:xfrm flipH="1">
            <a:off x="4701033" y="2737633"/>
            <a:ext cx="6212800" cy="3156000"/>
          </a:xfrm>
          <a:prstGeom prst="wedgeRoundRectCallout">
            <a:avLst>
              <a:gd name="adj1" fmla="val -30415"/>
              <a:gd name="adj2" fmla="val 71210"/>
              <a:gd name="adj3" fmla="val 0"/>
            </a:avLst>
          </a:prstGeom>
          <a:solidFill>
            <a:schemeClr val="lt1"/>
          </a:solidFill>
          <a:ln w="7620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 name="Google Shape;140;p24"/>
          <p:cNvSpPr txBox="1">
            <a:spLocks noGrp="1"/>
          </p:cNvSpPr>
          <p:nvPr>
            <p:ph type="title"/>
          </p:nvPr>
        </p:nvSpPr>
        <p:spPr>
          <a:xfrm>
            <a:off x="4387633" y="3631800"/>
            <a:ext cx="6995600" cy="2178800"/>
          </a:xfrm>
          <a:prstGeom prst="rect">
            <a:avLst/>
          </a:prstGeom>
        </p:spPr>
        <p:txBody>
          <a:bodyPr spcFirstLastPara="1" vert="horz" wrap="square" lIns="121900" tIns="121900" rIns="121900" bIns="121900" rtlCol="0" anchor="t" anchorCtr="0">
            <a:noAutofit/>
          </a:bodyPr>
          <a:lstStyle/>
          <a:p>
            <a:pPr algn="ctr">
              <a:spcBef>
                <a:spcPts val="0"/>
              </a:spcBef>
              <a:buSzPts val="990"/>
            </a:pPr>
            <a:r>
              <a:rPr lang="zh-TW" altLang="en-US" sz="7226" dirty="0"/>
              <a:t>實作吧！</a:t>
            </a:r>
            <a:endParaRPr sz="7226"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par>
                                <p:cTn id="8" presetID="10"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fade">
                                      <p:cBhvr>
                                        <p:cTn id="10"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2" name="圖片 1" descr="一張含有 藝術, 雕像, 黑暗, 夜晚 的圖片&#10;&#10;AI 產生的內容可能不正確。">
            <a:extLst>
              <a:ext uri="{FF2B5EF4-FFF2-40B4-BE49-F238E27FC236}">
                <a16:creationId xmlns:a16="http://schemas.microsoft.com/office/drawing/2014/main" id="{B1A7F4C1-3488-4780-C27B-45EF1BAF6954}"/>
              </a:ext>
            </a:extLst>
          </p:cNvPr>
          <p:cNvPicPr>
            <a:picLocks noChangeAspect="1"/>
          </p:cNvPicPr>
          <p:nvPr/>
        </p:nvPicPr>
        <p:blipFill>
          <a:blip r:embed="rId3">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cxnSp>
        <p:nvCxnSpPr>
          <p:cNvPr id="129" name="Google Shape;129;p24"/>
          <p:cNvCxnSpPr/>
          <p:nvPr/>
        </p:nvCxnSpPr>
        <p:spPr>
          <a:xfrm rot="10800000" flipH="1">
            <a:off x="827600" y="0"/>
            <a:ext cx="2227200" cy="7117600"/>
          </a:xfrm>
          <a:prstGeom prst="straightConnector1">
            <a:avLst/>
          </a:prstGeom>
          <a:noFill/>
          <a:ln w="9525" cap="flat" cmpd="sng">
            <a:solidFill>
              <a:srgbClr val="F3F3F3"/>
            </a:solidFill>
            <a:prstDash val="solid"/>
            <a:round/>
            <a:headEnd type="none" w="med" len="med"/>
            <a:tailEnd type="none" w="med" len="med"/>
          </a:ln>
        </p:spPr>
      </p:cxnSp>
      <p:cxnSp>
        <p:nvCxnSpPr>
          <p:cNvPr id="130" name="Google Shape;130;p24"/>
          <p:cNvCxnSpPr/>
          <p:nvPr/>
        </p:nvCxnSpPr>
        <p:spPr>
          <a:xfrm rot="10800000" flipH="1">
            <a:off x="226100" y="565267"/>
            <a:ext cx="12906000" cy="6330400"/>
          </a:xfrm>
          <a:prstGeom prst="straightConnector1">
            <a:avLst/>
          </a:prstGeom>
          <a:noFill/>
          <a:ln w="9525" cap="flat" cmpd="sng">
            <a:solidFill>
              <a:srgbClr val="F3F3F3"/>
            </a:solidFill>
            <a:prstDash val="solid"/>
            <a:round/>
            <a:headEnd type="none" w="med" len="med"/>
            <a:tailEnd type="none" w="med" len="med"/>
          </a:ln>
        </p:spPr>
      </p:cxnSp>
      <p:sp>
        <p:nvSpPr>
          <p:cNvPr id="131" name="Google Shape;131;p24"/>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pPr algn="ctr">
              <a:spcBef>
                <a:spcPts val="0"/>
              </a:spcBef>
            </a:pPr>
            <a:r>
              <a:rPr lang="zh-TW" b="1"/>
              <a:t>物件劇場 </a:t>
            </a:r>
            <a:r>
              <a:rPr lang="en-US" altLang="zh-TW" sz="3288"/>
              <a:t>Object Theater</a:t>
            </a:r>
            <a:endParaRPr sz="3288"/>
          </a:p>
        </p:txBody>
      </p:sp>
      <p:sp>
        <p:nvSpPr>
          <p:cNvPr id="132" name="Google Shape;132;p24"/>
          <p:cNvSpPr txBox="1">
            <a:spLocks noGrp="1"/>
          </p:cNvSpPr>
          <p:nvPr>
            <p:ph type="title"/>
          </p:nvPr>
        </p:nvSpPr>
        <p:spPr>
          <a:xfrm>
            <a:off x="434700" y="1947800"/>
            <a:ext cx="3051200" cy="763600"/>
          </a:xfrm>
          <a:prstGeom prst="rect">
            <a:avLst/>
          </a:prstGeom>
          <a:solidFill>
            <a:srgbClr val="A2C4C9"/>
          </a:solidFill>
          <a:ln w="19050" cap="flat" cmpd="sng">
            <a:solidFill>
              <a:srgbClr val="FF0000"/>
            </a:solidFill>
            <a:prstDash val="solid"/>
            <a:round/>
            <a:headEnd type="none" w="sm" len="sm"/>
            <a:tailEnd type="none" w="sm" len="sm"/>
          </a:ln>
        </p:spPr>
        <p:txBody>
          <a:bodyPr spcFirstLastPara="1" vert="horz" wrap="square" lIns="121900" tIns="121900" rIns="121900" bIns="121900" rtlCol="0" anchor="t" anchorCtr="0">
            <a:normAutofit fontScale="90000"/>
          </a:bodyPr>
          <a:lstStyle/>
          <a:p>
            <a:pPr algn="ctr">
              <a:spcBef>
                <a:spcPts val="0"/>
              </a:spcBef>
            </a:pPr>
            <a:r>
              <a:rPr lang="zh-TW" b="1">
                <a:solidFill>
                  <a:schemeClr val="dk2"/>
                </a:solidFill>
              </a:rPr>
              <a:t>當代偶戲思維</a:t>
            </a:r>
            <a:endParaRPr b="1">
              <a:solidFill>
                <a:schemeClr val="dk2"/>
              </a:solidFill>
            </a:endParaRPr>
          </a:p>
        </p:txBody>
      </p:sp>
      <p:sp>
        <p:nvSpPr>
          <p:cNvPr id="133" name="Google Shape;133;p24"/>
          <p:cNvSpPr txBox="1">
            <a:spLocks noGrp="1"/>
          </p:cNvSpPr>
          <p:nvPr>
            <p:ph type="title"/>
          </p:nvPr>
        </p:nvSpPr>
        <p:spPr>
          <a:xfrm>
            <a:off x="3765433" y="1947800"/>
            <a:ext cx="3507200" cy="763600"/>
          </a:xfrm>
          <a:prstGeom prst="rect">
            <a:avLst/>
          </a:prstGeom>
          <a:solidFill>
            <a:srgbClr val="D0E0E3"/>
          </a:solidFill>
        </p:spPr>
        <p:txBody>
          <a:bodyPr spcFirstLastPara="1" vert="horz" wrap="square" lIns="121900" tIns="121900" rIns="121900" bIns="121900" rtlCol="0" anchor="t" anchorCtr="0">
            <a:normAutofit fontScale="90000"/>
          </a:bodyPr>
          <a:lstStyle/>
          <a:p>
            <a:pPr algn="ctr">
              <a:spcBef>
                <a:spcPts val="0"/>
              </a:spcBef>
            </a:pPr>
            <a:r>
              <a:rPr lang="zh-TW" b="1">
                <a:solidFill>
                  <a:schemeClr val="dk2"/>
                </a:solidFill>
              </a:rPr>
              <a:t>什麼可以成偶?</a:t>
            </a:r>
            <a:endParaRPr b="1" dirty="0">
              <a:solidFill>
                <a:schemeClr val="dk2"/>
              </a:solidFill>
            </a:endParaRPr>
          </a:p>
        </p:txBody>
      </p:sp>
      <p:sp>
        <p:nvSpPr>
          <p:cNvPr id="134" name="Google Shape;134;p24"/>
          <p:cNvSpPr txBox="1">
            <a:spLocks noGrp="1"/>
          </p:cNvSpPr>
          <p:nvPr>
            <p:ph type="title"/>
          </p:nvPr>
        </p:nvSpPr>
        <p:spPr>
          <a:xfrm>
            <a:off x="7552167" y="1947800"/>
            <a:ext cx="3507200" cy="763600"/>
          </a:xfrm>
          <a:prstGeom prst="rect">
            <a:avLst/>
          </a:prstGeom>
          <a:solidFill>
            <a:srgbClr val="D0E0E3"/>
          </a:solidFill>
        </p:spPr>
        <p:txBody>
          <a:bodyPr spcFirstLastPara="1" vert="horz" wrap="square" lIns="121900" tIns="121900" rIns="121900" bIns="121900" rtlCol="0" anchor="t" anchorCtr="0">
            <a:normAutofit fontScale="90000"/>
          </a:bodyPr>
          <a:lstStyle/>
          <a:p>
            <a:pPr algn="ctr">
              <a:spcBef>
                <a:spcPts val="0"/>
              </a:spcBef>
            </a:pPr>
            <a:r>
              <a:rPr lang="zh-TW" b="1">
                <a:solidFill>
                  <a:schemeClr val="dk2"/>
                </a:solidFill>
              </a:rPr>
              <a:t>偶應該長怎樣?</a:t>
            </a:r>
            <a:endParaRPr b="1">
              <a:solidFill>
                <a:schemeClr val="dk2"/>
              </a:solidFill>
            </a:endParaRPr>
          </a:p>
        </p:txBody>
      </p:sp>
      <p:pic>
        <p:nvPicPr>
          <p:cNvPr id="135" name="Google Shape;135;p24"/>
          <p:cNvPicPr preferRelativeResize="0"/>
          <p:nvPr/>
        </p:nvPicPr>
        <p:blipFill>
          <a:blip r:embed="rId4">
            <a:alphaModFix/>
          </a:blip>
          <a:stretch>
            <a:fillRect/>
          </a:stretch>
        </p:blipFill>
        <p:spPr>
          <a:xfrm>
            <a:off x="-356418" y="3178467"/>
            <a:ext cx="5981819" cy="3848100"/>
          </a:xfrm>
          <a:prstGeom prst="rect">
            <a:avLst/>
          </a:prstGeom>
          <a:noFill/>
          <a:ln>
            <a:noFill/>
          </a:ln>
        </p:spPr>
      </p:pic>
      <p:pic>
        <p:nvPicPr>
          <p:cNvPr id="136" name="Google Shape;136;p24"/>
          <p:cNvPicPr preferRelativeResize="0"/>
          <p:nvPr/>
        </p:nvPicPr>
        <p:blipFill>
          <a:blip r:embed="rId5">
            <a:alphaModFix/>
          </a:blip>
          <a:stretch>
            <a:fillRect/>
          </a:stretch>
        </p:blipFill>
        <p:spPr>
          <a:xfrm>
            <a:off x="3556000" y="3178451"/>
            <a:ext cx="5080000" cy="3848100"/>
          </a:xfrm>
          <a:prstGeom prst="rect">
            <a:avLst/>
          </a:prstGeom>
          <a:noFill/>
          <a:ln>
            <a:noFill/>
          </a:ln>
        </p:spPr>
      </p:pic>
      <p:pic>
        <p:nvPicPr>
          <p:cNvPr id="137" name="Google Shape;137;p24"/>
          <p:cNvPicPr preferRelativeResize="0"/>
          <p:nvPr/>
        </p:nvPicPr>
        <p:blipFill>
          <a:blip r:embed="rId6">
            <a:alphaModFix/>
          </a:blip>
          <a:stretch>
            <a:fillRect/>
          </a:stretch>
        </p:blipFill>
        <p:spPr>
          <a:xfrm>
            <a:off x="7908501" y="3178467"/>
            <a:ext cx="5772151" cy="3848100"/>
          </a:xfrm>
          <a:prstGeom prst="rect">
            <a:avLst/>
          </a:prstGeom>
          <a:noFill/>
          <a:ln>
            <a:noFill/>
          </a:ln>
        </p:spPr>
      </p:pic>
      <p:sp>
        <p:nvSpPr>
          <p:cNvPr id="138" name="Google Shape;138;p24"/>
          <p:cNvSpPr txBox="1"/>
          <p:nvPr/>
        </p:nvSpPr>
        <p:spPr>
          <a:xfrm>
            <a:off x="-55716" y="2743527"/>
            <a:ext cx="12408800" cy="4283023"/>
          </a:xfrm>
          <a:prstGeom prst="rect">
            <a:avLst/>
          </a:prstGeom>
          <a:solidFill>
            <a:srgbClr val="E1F0F3"/>
          </a:solidFill>
          <a:ln>
            <a:noFill/>
          </a:ln>
        </p:spPr>
        <p:txBody>
          <a:bodyPr spcFirstLastPara="1" wrap="square" lIns="121900" tIns="121900" rIns="121900" bIns="121900" anchor="t" anchorCtr="0">
            <a:noAutofit/>
          </a:bodyPr>
          <a:lstStyle/>
          <a:p>
            <a:pPr marL="406390" indent="-406390" algn="ctr">
              <a:spcBef>
                <a:spcPts val="3733"/>
              </a:spcBef>
            </a:pPr>
            <a:endParaRPr sz="133" b="1" dirty="0"/>
          </a:p>
          <a:p>
            <a:pPr marL="406390" indent="-406390" algn="ctr">
              <a:spcBef>
                <a:spcPts val="3733"/>
              </a:spcBef>
            </a:pPr>
            <a:r>
              <a:rPr lang="zh-TW" altLang="en-US" sz="2667" b="1" dirty="0"/>
              <a:t>物件劇場（物件偶戲）</a:t>
            </a:r>
            <a:endParaRPr sz="2667" b="1" dirty="0"/>
          </a:p>
          <a:p>
            <a:pPr marL="406390" indent="-406390" algn="ctr">
              <a:spcBef>
                <a:spcPts val="3733"/>
              </a:spcBef>
            </a:pPr>
            <a:r>
              <a:rPr lang="zh-TW" altLang="en-US" sz="2667" b="1" dirty="0"/>
              <a:t>是探索未變形的“事物”本身，</a:t>
            </a:r>
            <a:endParaRPr sz="2667" b="1" dirty="0"/>
          </a:p>
          <a:p>
            <a:pPr marL="406390" indent="-406390" algn="ctr">
              <a:spcBef>
                <a:spcPts val="3733"/>
              </a:spcBef>
            </a:pPr>
            <a:r>
              <a:rPr lang="zh-TW" altLang="en-US" sz="2667" b="1" dirty="0"/>
              <a:t>以找到其固有的 </a:t>
            </a:r>
            <a:r>
              <a:rPr lang="zh-TW" altLang="en-US" sz="2667" b="1" dirty="0">
                <a:solidFill>
                  <a:srgbClr val="FF0000"/>
                </a:solidFill>
              </a:rPr>
              <a:t>運動 </a:t>
            </a:r>
            <a:r>
              <a:rPr lang="en-US" altLang="zh-TW" sz="2667" b="1" dirty="0">
                <a:solidFill>
                  <a:srgbClr val="FF0000"/>
                </a:solidFill>
              </a:rPr>
              <a:t>/ </a:t>
            </a:r>
            <a:r>
              <a:rPr lang="zh-TW" altLang="en-US" sz="2667" b="1" dirty="0">
                <a:solidFill>
                  <a:srgbClr val="FF0000"/>
                </a:solidFill>
              </a:rPr>
              <a:t>物理 特性</a:t>
            </a:r>
            <a:r>
              <a:rPr lang="zh-TW" altLang="en-US" sz="2667" b="1" dirty="0"/>
              <a:t>，</a:t>
            </a:r>
            <a:endParaRPr sz="2667" b="1" dirty="0"/>
          </a:p>
          <a:p>
            <a:pPr marL="406390" indent="-406390" algn="ctr">
              <a:spcBef>
                <a:spcPts val="3733"/>
              </a:spcBef>
              <a:spcAft>
                <a:spcPts val="3733"/>
              </a:spcAft>
            </a:pPr>
            <a:r>
              <a:rPr lang="zh-TW" altLang="en-US" sz="2667" b="1" dirty="0"/>
              <a:t>或用作故事中的 </a:t>
            </a:r>
            <a:r>
              <a:rPr lang="zh-TW" altLang="en-US" sz="2667" b="1" dirty="0">
                <a:solidFill>
                  <a:srgbClr val="FF0000"/>
                </a:solidFill>
              </a:rPr>
              <a:t>角色 </a:t>
            </a:r>
            <a:r>
              <a:rPr lang="en-US" altLang="zh-TW" sz="2667" b="1" dirty="0">
                <a:solidFill>
                  <a:srgbClr val="FF0000"/>
                </a:solidFill>
              </a:rPr>
              <a:t>/ </a:t>
            </a:r>
            <a:r>
              <a:rPr lang="zh-TW" altLang="en-US" sz="2667" b="1" dirty="0">
                <a:solidFill>
                  <a:srgbClr val="FF0000"/>
                </a:solidFill>
              </a:rPr>
              <a:t>符號</a:t>
            </a:r>
            <a:r>
              <a:rPr lang="zh-TW" altLang="en-US" sz="2667" b="1" dirty="0"/>
              <a:t>。</a:t>
            </a:r>
            <a:endParaRPr sz="2667"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0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10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1000"/>
                                        <p:tgtEl>
                                          <p:spTgt spid="1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10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fade">
                                      <p:cBhvr>
                                        <p:cTn id="32" dur="1000"/>
                                        <p:tgtEl>
                                          <p:spTgt spid="1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F43CB8-3B37-CBEC-422C-2CE52B521915}"/>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圖片 5" descr="一張含有 藝術, 雕像, 黑暗, 夜晚 的圖片&#10;&#10;AI 產生的內容可能不正確。">
            <a:extLst>
              <a:ext uri="{FF2B5EF4-FFF2-40B4-BE49-F238E27FC236}">
                <a16:creationId xmlns:a16="http://schemas.microsoft.com/office/drawing/2014/main" id="{A374D5A2-956A-01F5-0A18-3EFC928B5949}"/>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E84F2C9A-C5C0-1EF8-55AC-5462B4FBCFC6}"/>
              </a:ext>
            </a:extLst>
          </p:cNvPr>
          <p:cNvSpPr>
            <a:spLocks noGrp="1"/>
          </p:cNvSpPr>
          <p:nvPr>
            <p:ph type="ctrTitle"/>
          </p:nvPr>
        </p:nvSpPr>
        <p:spPr>
          <a:xfrm>
            <a:off x="6931152" y="948723"/>
            <a:ext cx="5750200" cy="3224045"/>
          </a:xfrm>
        </p:spPr>
        <p:txBody>
          <a:bodyPr anchor="b">
            <a:normAutofit/>
          </a:bodyPr>
          <a:lstStyle/>
          <a:p>
            <a:r>
              <a:rPr lang="zh-TW" altLang="en-US" sz="5800" dirty="0"/>
              <a:t>答案：祭祀儀式</a:t>
            </a:r>
          </a:p>
        </p:txBody>
      </p:sp>
      <p:pic>
        <p:nvPicPr>
          <p:cNvPr id="4" name="圖片 3" descr="一張含有 服裝, 油畫, 男人, 群組 的圖片&#10;&#10;AI 產生的內容可能不正確。">
            <a:extLst>
              <a:ext uri="{FF2B5EF4-FFF2-40B4-BE49-F238E27FC236}">
                <a16:creationId xmlns:a16="http://schemas.microsoft.com/office/drawing/2014/main" id="{7B2B4170-DE11-B170-65B0-D9BEC5D22BFA}"/>
              </a:ext>
            </a:extLst>
          </p:cNvPr>
          <p:cNvPicPr>
            <a:picLocks noChangeAspect="1"/>
          </p:cNvPicPr>
          <p:nvPr/>
        </p:nvPicPr>
        <p:blipFill>
          <a:blip r:embed="rId3">
            <a:extLst>
              <a:ext uri="{28A0092B-C50C-407E-A947-70E740481C1C}">
                <a14:useLocalDpi xmlns:a14="http://schemas.microsoft.com/office/drawing/2010/main" val="0"/>
              </a:ext>
            </a:extLst>
          </a:blip>
          <a:srcRect l="7665" r="17293" b="1"/>
          <a:stretch>
            <a:fillRect/>
          </a:stretch>
        </p:blipFill>
        <p:spPr>
          <a:xfrm>
            <a:off x="20" y="10"/>
            <a:ext cx="6931132" cy="6857990"/>
          </a:xfrm>
          <a:prstGeom prst="rect">
            <a:avLst/>
          </a:prstGeom>
        </p:spPr>
      </p:pic>
      <p:cxnSp>
        <p:nvCxnSpPr>
          <p:cNvPr id="18" name="Straight Connector 17">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17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7C1ED-5714-2139-09B4-A967E8335EDC}"/>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08D6D896-591A-DECD-C9BA-4EE902E59FA8}"/>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729E1B2B-44FD-43D2-DB9E-D6B243D891B5}"/>
              </a:ext>
            </a:extLst>
          </p:cNvPr>
          <p:cNvSpPr>
            <a:spLocks noGrp="1"/>
          </p:cNvSpPr>
          <p:nvPr>
            <p:ph type="ctrTitle"/>
          </p:nvPr>
        </p:nvSpPr>
        <p:spPr>
          <a:xfrm>
            <a:off x="113071" y="3021965"/>
            <a:ext cx="11965857" cy="1048590"/>
          </a:xfrm>
        </p:spPr>
        <p:txBody>
          <a:bodyPr anchor="t">
            <a:normAutofit fontScale="90000"/>
          </a:bodyPr>
          <a:lstStyle/>
          <a:p>
            <a:pPr>
              <a:lnSpc>
                <a:spcPct val="90000"/>
              </a:lnSpc>
            </a:pPr>
            <a:r>
              <a:rPr lang="zh-TW" altLang="en-US" sz="5600" dirty="0"/>
              <a:t>問題二．</a:t>
            </a:r>
            <a:r>
              <a:rPr lang="zh-TW" altLang="en-US" sz="5600" b="0" dirty="0"/>
              <a:t>你看過的偶在現代是做什麼用的？</a:t>
            </a:r>
            <a:endParaRPr lang="zh-TW" altLang="en-US" sz="5600" dirty="0"/>
          </a:p>
        </p:txBody>
      </p:sp>
    </p:spTree>
    <p:extLst>
      <p:ext uri="{BB962C8B-B14F-4D97-AF65-F5344CB8AC3E}">
        <p14:creationId xmlns:p14="http://schemas.microsoft.com/office/powerpoint/2010/main" val="55292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B8F666-DFB2-9AEA-B267-4011C57B7BA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96D0631B-61DA-A289-1731-8B6219578B2B}"/>
              </a:ext>
            </a:extLst>
          </p:cNvPr>
          <p:cNvSpPr>
            <a:spLocks noGrp="1"/>
          </p:cNvSpPr>
          <p:nvPr>
            <p:ph type="ctrTitle"/>
          </p:nvPr>
        </p:nvSpPr>
        <p:spPr>
          <a:xfrm>
            <a:off x="640079" y="1302091"/>
            <a:ext cx="5121623" cy="2770216"/>
          </a:xfrm>
        </p:spPr>
        <p:txBody>
          <a:bodyPr anchor="t">
            <a:normAutofit/>
          </a:bodyPr>
          <a:lstStyle/>
          <a:p>
            <a:r>
              <a:rPr lang="zh-TW" altLang="en-US" sz="4400" dirty="0"/>
              <a:t>答案：娛樂</a:t>
            </a:r>
          </a:p>
        </p:txBody>
      </p:sp>
      <p:cxnSp>
        <p:nvCxnSpPr>
          <p:cNvPr id="14" name="Straight Connector 13">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4596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圖片 7" descr="一張含有 藝術, 雕像, 黑暗, 夜晚 的圖片&#10;&#10;AI 產生的內容可能不正確。">
            <a:extLst>
              <a:ext uri="{FF2B5EF4-FFF2-40B4-BE49-F238E27FC236}">
                <a16:creationId xmlns:a16="http://schemas.microsoft.com/office/drawing/2014/main" id="{4D078359-7139-7DA4-2E14-B9E93BBCCFCA}"/>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t="22025" r="9091" b="26840"/>
          <a:stretch>
            <a:fillRect/>
          </a:stretch>
        </p:blipFill>
        <p:spPr>
          <a:xfrm>
            <a:off x="0" y="152"/>
            <a:ext cx="12191980" cy="6857848"/>
          </a:xfrm>
          <a:prstGeom prst="rect">
            <a:avLst/>
          </a:prstGeom>
        </p:spPr>
      </p:pic>
      <p:pic>
        <p:nvPicPr>
          <p:cNvPr id="7" name="圖片 6">
            <a:extLst>
              <a:ext uri="{FF2B5EF4-FFF2-40B4-BE49-F238E27FC236}">
                <a16:creationId xmlns:a16="http://schemas.microsoft.com/office/drawing/2014/main" id="{72493E31-4D45-3FA4-087A-3CE2138957C7}"/>
              </a:ext>
            </a:extLst>
          </p:cNvPr>
          <p:cNvPicPr>
            <a:picLocks noChangeAspect="1"/>
          </p:cNvPicPr>
          <p:nvPr/>
        </p:nvPicPr>
        <p:blipFill>
          <a:blip r:embed="rId3"/>
          <a:stretch>
            <a:fillRect/>
          </a:stretch>
        </p:blipFill>
        <p:spPr>
          <a:xfrm>
            <a:off x="5550408" y="966978"/>
            <a:ext cx="4873752" cy="4873752"/>
          </a:xfrm>
          <a:prstGeom prst="rect">
            <a:avLst/>
          </a:prstGeom>
        </p:spPr>
      </p:pic>
    </p:spTree>
    <p:extLst>
      <p:ext uri="{BB962C8B-B14F-4D97-AF65-F5344CB8AC3E}">
        <p14:creationId xmlns:p14="http://schemas.microsoft.com/office/powerpoint/2010/main" val="18705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9E9DA-B999-F48B-E2B5-0F85CFD66183}"/>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8BEDE357-7825-DE66-F053-DCEF3C0D7C25}"/>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C6193744-8FE0-7E2B-CBF4-1529DB858683}"/>
              </a:ext>
            </a:extLst>
          </p:cNvPr>
          <p:cNvSpPr>
            <a:spLocks noGrp="1"/>
          </p:cNvSpPr>
          <p:nvPr>
            <p:ph type="ctrTitle"/>
          </p:nvPr>
        </p:nvSpPr>
        <p:spPr>
          <a:xfrm>
            <a:off x="226123" y="2380410"/>
            <a:ext cx="11965857" cy="1048590"/>
          </a:xfrm>
        </p:spPr>
        <p:txBody>
          <a:bodyPr anchor="t">
            <a:normAutofit fontScale="90000"/>
          </a:bodyPr>
          <a:lstStyle/>
          <a:p>
            <a:pPr>
              <a:lnSpc>
                <a:spcPct val="90000"/>
              </a:lnSpc>
            </a:pPr>
            <a:r>
              <a:rPr lang="zh-TW" altLang="en-US" sz="5600" dirty="0"/>
              <a:t>問題三．從祭祀到娛樂中間到底發生了什　</a:t>
            </a:r>
            <a:br>
              <a:rPr lang="en-US" altLang="zh-TW" sz="5600" dirty="0"/>
            </a:br>
            <a:r>
              <a:rPr lang="zh-TW" altLang="en-US" sz="5600" dirty="0"/>
              <a:t>　　　　麼事？為什麼會轉變這麼大？</a:t>
            </a:r>
          </a:p>
        </p:txBody>
      </p:sp>
      <p:sp>
        <p:nvSpPr>
          <p:cNvPr id="3" name="文字方塊 2">
            <a:extLst>
              <a:ext uri="{FF2B5EF4-FFF2-40B4-BE49-F238E27FC236}">
                <a16:creationId xmlns:a16="http://schemas.microsoft.com/office/drawing/2014/main" id="{9688876A-1148-CF38-E058-2E98691BF891}"/>
              </a:ext>
            </a:extLst>
          </p:cNvPr>
          <p:cNvSpPr txBox="1"/>
          <p:nvPr/>
        </p:nvSpPr>
        <p:spPr>
          <a:xfrm>
            <a:off x="9743769" y="6272981"/>
            <a:ext cx="2123768" cy="369332"/>
          </a:xfrm>
          <a:prstGeom prst="rect">
            <a:avLst/>
          </a:prstGeom>
          <a:noFill/>
        </p:spPr>
        <p:txBody>
          <a:bodyPr wrap="square" rtlCol="0">
            <a:spAutoFit/>
          </a:bodyPr>
          <a:lstStyle/>
          <a:p>
            <a:r>
              <a:rPr lang="zh-TW" altLang="en-US" dirty="0"/>
              <a:t>五分鐘討論</a:t>
            </a:r>
          </a:p>
        </p:txBody>
      </p:sp>
    </p:spTree>
    <p:extLst>
      <p:ext uri="{BB962C8B-B14F-4D97-AF65-F5344CB8AC3E}">
        <p14:creationId xmlns:p14="http://schemas.microsoft.com/office/powerpoint/2010/main" val="344194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135BD-4848-AD8B-6B6D-E160612FB46E}"/>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3FA353C0-6C77-F5DD-EA57-C42DDE3FA9A8}"/>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B8089B56-DA51-149D-300E-235B0CA5333F}"/>
              </a:ext>
            </a:extLst>
          </p:cNvPr>
          <p:cNvSpPr>
            <a:spLocks noGrp="1"/>
          </p:cNvSpPr>
          <p:nvPr>
            <p:ph type="ctrTitle"/>
          </p:nvPr>
        </p:nvSpPr>
        <p:spPr>
          <a:xfrm>
            <a:off x="226123" y="1120877"/>
            <a:ext cx="11965857" cy="2308123"/>
          </a:xfrm>
        </p:spPr>
        <p:txBody>
          <a:bodyPr anchor="t">
            <a:normAutofit fontScale="90000"/>
          </a:bodyPr>
          <a:lstStyle/>
          <a:p>
            <a:pPr>
              <a:lnSpc>
                <a:spcPct val="90000"/>
              </a:lnSpc>
            </a:pPr>
            <a:r>
              <a:rPr lang="zh-TW" altLang="en-US" sz="6000" dirty="0"/>
              <a:t>三國馬鈞＜傅玄</a:t>
            </a:r>
            <a:r>
              <a:rPr lang="en-US" altLang="zh-TW" sz="6000" dirty="0"/>
              <a:t>《</a:t>
            </a:r>
            <a:r>
              <a:rPr lang="zh-TW" altLang="en-US" sz="6000" dirty="0"/>
              <a:t>馬鈞傳</a:t>
            </a:r>
            <a:r>
              <a:rPr lang="en-US" altLang="zh-TW" sz="6000" dirty="0"/>
              <a:t>》</a:t>
            </a:r>
            <a:r>
              <a:rPr lang="zh-TW" altLang="en-US" sz="6000" dirty="0"/>
              <a:t>＞</a:t>
            </a:r>
            <a:br>
              <a:rPr lang="en-US" altLang="zh-TW" sz="6000" dirty="0"/>
            </a:br>
            <a:br>
              <a:rPr lang="en-US" altLang="zh-TW" sz="6000" dirty="0"/>
            </a:br>
            <a:r>
              <a:rPr lang="zh-TW" altLang="en-US" sz="6000" dirty="0"/>
              <a:t>水轉百戲的娛樂化： 你提到的馬鈞，他把原本用於祭祀的偶，結合了複雜的機械動力（水利齒輪）。他做出的偶會划船、會釣魚、會雜耍。</a:t>
            </a:r>
            <a:endParaRPr lang="zh-TW" altLang="en-US" sz="5600" dirty="0"/>
          </a:p>
        </p:txBody>
      </p:sp>
    </p:spTree>
    <p:extLst>
      <p:ext uri="{BB962C8B-B14F-4D97-AF65-F5344CB8AC3E}">
        <p14:creationId xmlns:p14="http://schemas.microsoft.com/office/powerpoint/2010/main" val="88305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9029B-B24C-0F37-4F23-0786AC0D3E12}"/>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420A12DC-3F69-2C84-F606-58A12998F74D}"/>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1FB35533-0CD6-4EBC-2337-AE919AE48CA7}"/>
              </a:ext>
            </a:extLst>
          </p:cNvPr>
          <p:cNvSpPr>
            <a:spLocks noGrp="1"/>
          </p:cNvSpPr>
          <p:nvPr>
            <p:ph type="ctrTitle"/>
          </p:nvPr>
        </p:nvSpPr>
        <p:spPr>
          <a:xfrm>
            <a:off x="176961" y="148487"/>
            <a:ext cx="6017361" cy="883900"/>
          </a:xfrm>
        </p:spPr>
        <p:txBody>
          <a:bodyPr anchor="t">
            <a:normAutofit/>
          </a:bodyPr>
          <a:lstStyle/>
          <a:p>
            <a:pPr>
              <a:lnSpc>
                <a:spcPct val="90000"/>
              </a:lnSpc>
            </a:pPr>
            <a:r>
              <a:rPr lang="zh-TW" altLang="en-US" sz="5600" dirty="0"/>
              <a:t>各國不同的偶戲</a:t>
            </a:r>
          </a:p>
        </p:txBody>
      </p:sp>
      <p:sp>
        <p:nvSpPr>
          <p:cNvPr id="3" name="文字方塊 2">
            <a:extLst>
              <a:ext uri="{FF2B5EF4-FFF2-40B4-BE49-F238E27FC236}">
                <a16:creationId xmlns:a16="http://schemas.microsoft.com/office/drawing/2014/main" id="{AC61A701-1254-0945-75CC-A288EBCC4594}"/>
              </a:ext>
            </a:extLst>
          </p:cNvPr>
          <p:cNvSpPr txBox="1"/>
          <p:nvPr/>
        </p:nvSpPr>
        <p:spPr>
          <a:xfrm>
            <a:off x="757086" y="5183743"/>
            <a:ext cx="2123768" cy="369332"/>
          </a:xfrm>
          <a:prstGeom prst="rect">
            <a:avLst/>
          </a:prstGeom>
          <a:noFill/>
        </p:spPr>
        <p:txBody>
          <a:bodyPr wrap="square" rtlCol="0">
            <a:spAutoFit/>
          </a:bodyPr>
          <a:lstStyle/>
          <a:p>
            <a:r>
              <a:rPr lang="zh-TW" altLang="en-US" dirty="0"/>
              <a:t>台灣－布袋戲</a:t>
            </a:r>
          </a:p>
        </p:txBody>
      </p:sp>
      <p:pic>
        <p:nvPicPr>
          <p:cNvPr id="2050" name="Picture 2" descr="國藝會線上誌｜布袋戲的角色與造型">
            <a:hlinkClick r:id="rId3"/>
            <a:extLst>
              <a:ext uri="{FF2B5EF4-FFF2-40B4-BE49-F238E27FC236}">
                <a16:creationId xmlns:a16="http://schemas.microsoft.com/office/drawing/2014/main" id="{79F9BFF0-3721-1EDF-BCB0-CF2A867EE6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51" y="1425677"/>
            <a:ext cx="3763297" cy="28224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東離劍遊紀- 維基百科，自由的百科全書">
            <a:hlinkClick r:id="rId5"/>
            <a:extLst>
              <a:ext uri="{FF2B5EF4-FFF2-40B4-BE49-F238E27FC236}">
                <a16:creationId xmlns:a16="http://schemas.microsoft.com/office/drawing/2014/main" id="{A4FE6433-B9D2-7C5F-2279-0306019346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5443" y="1425677"/>
            <a:ext cx="2457450" cy="36861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Osaka Premium Tour:Enjoy UNESCO Cultural Heritage &quot;Bunraku&quot; and Dining by  Michelin Chef. | Japan Arts Council">
            <a:extLst>
              <a:ext uri="{FF2B5EF4-FFF2-40B4-BE49-F238E27FC236}">
                <a16:creationId xmlns:a16="http://schemas.microsoft.com/office/drawing/2014/main" id="{FD4EB692-C332-992B-5C7E-62DC74E906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7654" y="1425677"/>
            <a:ext cx="3763298" cy="348922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7CDB4DE4-2FF7-31C8-A8E8-A605D378520F}"/>
              </a:ext>
            </a:extLst>
          </p:cNvPr>
          <p:cNvSpPr txBox="1"/>
          <p:nvPr/>
        </p:nvSpPr>
        <p:spPr>
          <a:xfrm>
            <a:off x="8372170" y="5247657"/>
            <a:ext cx="2123768" cy="369332"/>
          </a:xfrm>
          <a:prstGeom prst="rect">
            <a:avLst/>
          </a:prstGeom>
          <a:noFill/>
        </p:spPr>
        <p:txBody>
          <a:bodyPr wrap="square" rtlCol="0">
            <a:spAutoFit/>
          </a:bodyPr>
          <a:lstStyle/>
          <a:p>
            <a:r>
              <a:rPr lang="zh-TW" altLang="en-US" dirty="0"/>
              <a:t>日本－文樂</a:t>
            </a:r>
          </a:p>
        </p:txBody>
      </p:sp>
    </p:spTree>
    <p:extLst>
      <p:ext uri="{BB962C8B-B14F-4D97-AF65-F5344CB8AC3E}">
        <p14:creationId xmlns:p14="http://schemas.microsoft.com/office/powerpoint/2010/main" val="261001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CBA7B-88CD-2EC4-6733-4B1389E45130}"/>
            </a:ext>
          </a:extLst>
        </p:cNvPr>
        <p:cNvGrpSpPr/>
        <p:nvPr/>
      </p:nvGrpSpPr>
      <p:grpSpPr>
        <a:xfrm>
          <a:off x="0" y="0"/>
          <a:ext cx="0" cy="0"/>
          <a:chOff x="0" y="0"/>
          <a:chExt cx="0" cy="0"/>
        </a:xfrm>
      </p:grpSpPr>
      <p:pic>
        <p:nvPicPr>
          <p:cNvPr id="5" name="圖片 4" descr="一張含有 藝術, 雕像, 黑暗, 夜晚 的圖片&#10;&#10;AI 產生的內容可能不正確。">
            <a:extLst>
              <a:ext uri="{FF2B5EF4-FFF2-40B4-BE49-F238E27FC236}">
                <a16:creationId xmlns:a16="http://schemas.microsoft.com/office/drawing/2014/main" id="{FEBEEABF-A941-585D-0450-56B6C8120A0D}"/>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t="22025" r="9091" b="26840"/>
          <a:stretch>
            <a:fillRect/>
          </a:stretch>
        </p:blipFill>
        <p:spPr>
          <a:xfrm>
            <a:off x="20" y="152"/>
            <a:ext cx="12191980" cy="6857848"/>
          </a:xfrm>
          <a:prstGeom prst="rect">
            <a:avLst/>
          </a:prstGeom>
        </p:spPr>
      </p:pic>
      <p:sp>
        <p:nvSpPr>
          <p:cNvPr id="2" name="標題 1">
            <a:extLst>
              <a:ext uri="{FF2B5EF4-FFF2-40B4-BE49-F238E27FC236}">
                <a16:creationId xmlns:a16="http://schemas.microsoft.com/office/drawing/2014/main" id="{56F4AA3F-F5B2-B9C5-82CD-F45F0090F668}"/>
              </a:ext>
            </a:extLst>
          </p:cNvPr>
          <p:cNvSpPr>
            <a:spLocks noGrp="1"/>
          </p:cNvSpPr>
          <p:nvPr>
            <p:ph type="ctrTitle"/>
          </p:nvPr>
        </p:nvSpPr>
        <p:spPr>
          <a:xfrm>
            <a:off x="176961" y="148487"/>
            <a:ext cx="6017361" cy="883900"/>
          </a:xfrm>
        </p:spPr>
        <p:txBody>
          <a:bodyPr anchor="t">
            <a:normAutofit/>
          </a:bodyPr>
          <a:lstStyle/>
          <a:p>
            <a:pPr>
              <a:lnSpc>
                <a:spcPct val="90000"/>
              </a:lnSpc>
            </a:pPr>
            <a:r>
              <a:rPr lang="zh-TW" altLang="en-US" sz="5600" dirty="0"/>
              <a:t>各國不同的偶戲</a:t>
            </a:r>
          </a:p>
        </p:txBody>
      </p:sp>
      <p:pic>
        <p:nvPicPr>
          <p:cNvPr id="2054" name="Picture 6" descr="Osaka Premium Tour:Enjoy UNESCO Cultural Heritage &quot;Bunraku&quot; and Dining by  Michelin Chef. | Japan Arts Council">
            <a:hlinkClick r:id="rId3"/>
            <a:extLst>
              <a:ext uri="{FF2B5EF4-FFF2-40B4-BE49-F238E27FC236}">
                <a16:creationId xmlns:a16="http://schemas.microsoft.com/office/drawing/2014/main" id="{3929ED4F-BF42-B3C0-5819-1164160CE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1914" y="2118174"/>
            <a:ext cx="3763298" cy="348922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A82AA1A2-BF64-8834-9C20-45A9CF5B7E03}"/>
              </a:ext>
            </a:extLst>
          </p:cNvPr>
          <p:cNvSpPr txBox="1"/>
          <p:nvPr/>
        </p:nvSpPr>
        <p:spPr>
          <a:xfrm>
            <a:off x="176961" y="1739126"/>
            <a:ext cx="7018166" cy="4247317"/>
          </a:xfrm>
          <a:prstGeom prst="rect">
            <a:avLst/>
          </a:prstGeom>
          <a:noFill/>
        </p:spPr>
        <p:txBody>
          <a:bodyPr wrap="square" rtlCol="0">
            <a:spAutoFit/>
          </a:bodyPr>
          <a:lstStyle/>
          <a:p>
            <a:r>
              <a:rPr lang="zh-TW" altLang="zh-TW" sz="3600" b="1" dirty="0"/>
              <a:t>人形淨琉璃</a:t>
            </a:r>
            <a:r>
              <a:rPr lang="en-US" altLang="zh-TW" sz="3600" b="1" dirty="0"/>
              <a:t>(Bunraku)</a:t>
            </a:r>
          </a:p>
          <a:p>
            <a:endParaRPr lang="zh-TW" altLang="zh-TW" dirty="0"/>
          </a:p>
          <a:p>
            <a:r>
              <a:rPr lang="zh-TW" altLang="zh-TW" dirty="0"/>
              <a:t>是日本三大古典戲劇之一（另外兩者為歌舞伎與能劇）</a:t>
            </a:r>
            <a:endParaRPr lang="en-US" altLang="zh-TW" dirty="0"/>
          </a:p>
          <a:p>
            <a:r>
              <a:rPr lang="en-US" altLang="zh-TW" b="1" dirty="0"/>
              <a:t>Ningyo </a:t>
            </a:r>
            <a:r>
              <a:rPr lang="en-US" altLang="zh-TW" b="1" dirty="0" err="1"/>
              <a:t>Joruri</a:t>
            </a:r>
            <a:r>
              <a:rPr lang="en-US" altLang="zh-TW" dirty="0"/>
              <a:t> is one of Japan's three major classical theater arts, alongside </a:t>
            </a:r>
            <a:r>
              <a:rPr lang="en-US" altLang="zh-TW" b="1" dirty="0"/>
              <a:t>Kabuki</a:t>
            </a:r>
            <a:r>
              <a:rPr lang="en-US" altLang="zh-TW" dirty="0"/>
              <a:t> and </a:t>
            </a:r>
            <a:r>
              <a:rPr lang="en-US" altLang="zh-TW" b="1" dirty="0"/>
              <a:t>Noh</a:t>
            </a:r>
            <a:r>
              <a:rPr lang="en-US" altLang="zh-TW" dirty="0"/>
              <a:t>.</a:t>
            </a:r>
          </a:p>
          <a:p>
            <a:endParaRPr lang="zh-TW" altLang="zh-TW" dirty="0"/>
          </a:p>
          <a:p>
            <a:r>
              <a:rPr lang="zh-TW" altLang="zh-TW" b="1" dirty="0"/>
              <a:t>太夫</a:t>
            </a:r>
            <a:r>
              <a:rPr lang="en-US" altLang="zh-TW" b="1" dirty="0"/>
              <a:t> (</a:t>
            </a:r>
            <a:r>
              <a:rPr lang="en-US" altLang="zh-TW" b="1" dirty="0" err="1"/>
              <a:t>Tayu</a:t>
            </a:r>
            <a:r>
              <a:rPr lang="en-US" altLang="zh-TW" b="1" dirty="0"/>
              <a:t>)</a:t>
            </a:r>
            <a:r>
              <a:rPr lang="zh-TW" altLang="zh-TW" b="1" dirty="0"/>
              <a:t>：</a:t>
            </a:r>
            <a:r>
              <a:rPr lang="zh-TW" altLang="zh-TW" dirty="0"/>
              <a:t> 說唱者，一人分飾多角。</a:t>
            </a:r>
          </a:p>
          <a:p>
            <a:r>
              <a:rPr lang="zh-TW" altLang="zh-TW" b="1" dirty="0"/>
              <a:t>三味線</a:t>
            </a:r>
            <a:r>
              <a:rPr lang="en-US" altLang="zh-TW" b="1" dirty="0"/>
              <a:t> (Shamisen)</a:t>
            </a:r>
            <a:r>
              <a:rPr lang="zh-TW" altLang="zh-TW" b="1" dirty="0"/>
              <a:t>：</a:t>
            </a:r>
            <a:r>
              <a:rPr lang="zh-TW" altLang="zh-TW" dirty="0"/>
              <a:t> 伴奏者。</a:t>
            </a:r>
          </a:p>
          <a:p>
            <a:r>
              <a:rPr lang="zh-TW" altLang="zh-TW" b="1" dirty="0"/>
              <a:t>人形使</a:t>
            </a:r>
            <a:r>
              <a:rPr lang="en-US" altLang="zh-TW" b="1" dirty="0"/>
              <a:t> (</a:t>
            </a:r>
            <a:r>
              <a:rPr lang="en-US" altLang="zh-TW" b="1" dirty="0" err="1"/>
              <a:t>Ningyō-tsukai</a:t>
            </a:r>
            <a:r>
              <a:rPr lang="en-US" altLang="zh-TW" b="1" dirty="0"/>
              <a:t>)</a:t>
            </a:r>
            <a:r>
              <a:rPr lang="zh-TW" altLang="zh-TW" b="1" dirty="0"/>
              <a:t>：</a:t>
            </a:r>
            <a:r>
              <a:rPr lang="zh-TW" altLang="zh-TW" dirty="0"/>
              <a:t> 操偶師。</a:t>
            </a:r>
          </a:p>
          <a:p>
            <a:r>
              <a:rPr lang="en-US" altLang="zh-TW" dirty="0"/>
              <a:t> </a:t>
            </a:r>
            <a:endParaRPr lang="zh-TW" altLang="zh-TW" dirty="0"/>
          </a:p>
          <a:p>
            <a:r>
              <a:rPr lang="zh-TW" altLang="zh-TW" b="1" dirty="0"/>
              <a:t>主遣</a:t>
            </a:r>
            <a:r>
              <a:rPr lang="en-US" altLang="zh-TW" b="1" dirty="0"/>
              <a:t> (Omo-</a:t>
            </a:r>
            <a:r>
              <a:rPr lang="en-US" altLang="zh-TW" b="1" dirty="0" err="1"/>
              <a:t>zukai</a:t>
            </a:r>
            <a:r>
              <a:rPr lang="en-US" altLang="zh-TW" b="1" dirty="0"/>
              <a:t>)</a:t>
            </a:r>
            <a:r>
              <a:rPr lang="zh-TW" altLang="zh-TW" b="1" dirty="0"/>
              <a:t>：</a:t>
            </a:r>
            <a:r>
              <a:rPr lang="zh-TW" altLang="zh-TW" dirty="0"/>
              <a:t> 負責頭部（表情）與右手。這是最高級別的操偶師，通常不戴面罩，穿著正式禮服（裃）。</a:t>
            </a:r>
          </a:p>
          <a:p>
            <a:r>
              <a:rPr lang="zh-TW" altLang="zh-TW" b="1" dirty="0"/>
              <a:t>左遣</a:t>
            </a:r>
            <a:r>
              <a:rPr lang="en-US" altLang="zh-TW" b="1" dirty="0"/>
              <a:t> (</a:t>
            </a:r>
            <a:r>
              <a:rPr lang="en-US" altLang="zh-TW" b="1" dirty="0" err="1"/>
              <a:t>Hidari-zukai</a:t>
            </a:r>
            <a:r>
              <a:rPr lang="en-US" altLang="zh-TW" b="1" dirty="0"/>
              <a:t>)</a:t>
            </a:r>
            <a:r>
              <a:rPr lang="zh-TW" altLang="zh-TW" b="1" dirty="0"/>
              <a:t>：</a:t>
            </a:r>
            <a:r>
              <a:rPr lang="zh-TW" altLang="zh-TW" dirty="0"/>
              <a:t> 負責左手。</a:t>
            </a:r>
          </a:p>
          <a:p>
            <a:r>
              <a:rPr lang="zh-TW" altLang="zh-TW" b="1" dirty="0"/>
              <a:t>足遣</a:t>
            </a:r>
            <a:r>
              <a:rPr lang="en-US" altLang="zh-TW" b="1" dirty="0"/>
              <a:t> (Ashi-</a:t>
            </a:r>
            <a:r>
              <a:rPr lang="en-US" altLang="zh-TW" b="1" dirty="0" err="1"/>
              <a:t>zukai</a:t>
            </a:r>
            <a:r>
              <a:rPr lang="en-US" altLang="zh-TW" b="1" dirty="0"/>
              <a:t>)</a:t>
            </a:r>
            <a:r>
              <a:rPr lang="zh-TW" altLang="zh-TW" b="1" dirty="0"/>
              <a:t>：</a:t>
            </a:r>
            <a:r>
              <a:rPr lang="zh-TW" altLang="zh-TW" dirty="0"/>
              <a:t> 負責雙腳。</a:t>
            </a:r>
          </a:p>
        </p:txBody>
      </p:sp>
    </p:spTree>
    <p:extLst>
      <p:ext uri="{BB962C8B-B14F-4D97-AF65-F5344CB8AC3E}">
        <p14:creationId xmlns:p14="http://schemas.microsoft.com/office/powerpoint/2010/main" val="3564030621"/>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538</Words>
  <Application>Microsoft Office PowerPoint</Application>
  <PresentationFormat>寬螢幕</PresentationFormat>
  <Paragraphs>68</Paragraphs>
  <Slides>28</Slides>
  <Notes>19</Notes>
  <HiddenSlides>0</HiddenSlides>
  <MMClips>4</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28</vt:i4>
      </vt:variant>
    </vt:vector>
  </HeadingPairs>
  <TitlesOfParts>
    <vt:vector size="34" baseType="lpstr">
      <vt:lpstr>Muli</vt:lpstr>
      <vt:lpstr>Aptos</vt:lpstr>
      <vt:lpstr>Arial</vt:lpstr>
      <vt:lpstr>Grandview Display</vt:lpstr>
      <vt:lpstr>Livvic Medium</vt:lpstr>
      <vt:lpstr>DashVTI</vt:lpstr>
      <vt:lpstr>跨越千年的「偶」然轉身</vt:lpstr>
      <vt:lpstr>問題一．為什麼會有偶這種東西？ 　　　　偶是拿來做什麼的？</vt:lpstr>
      <vt:lpstr>答案：祭祀儀式</vt:lpstr>
      <vt:lpstr>問題二．你看過的偶在現代是做什麼用的？</vt:lpstr>
      <vt:lpstr>答案：娛樂</vt:lpstr>
      <vt:lpstr>問題三．從祭祀到娛樂中間到底發生了什　 　　　　麼事？為什麼會轉變這麼大？</vt:lpstr>
      <vt:lpstr>三國馬鈞＜傅玄《馬鈞傳》＞  水轉百戲的娛樂化： 你提到的馬鈞，他把原本用於祭祀的偶，結合了複雜的機械動力（水利齒輪）。他做出的偶會划船、會釣魚、會雜耍。</vt:lpstr>
      <vt:lpstr>各國不同的偶戲</vt:lpstr>
      <vt:lpstr>各國不同的偶戲</vt:lpstr>
      <vt:lpstr>各國不同的偶戲</vt:lpstr>
      <vt:lpstr>各國不同的偶戲-當代偶戲</vt:lpstr>
      <vt:lpstr>各國不同的偶戲-當代偶戲</vt:lpstr>
      <vt:lpstr>各國不同的偶戲-當代偶戲</vt:lpstr>
      <vt:lpstr>PowerPoint 簡報</vt:lpstr>
      <vt:lpstr>不同的偶戲</vt:lpstr>
      <vt:lpstr>什麼是偶戲？</vt:lpstr>
      <vt:lpstr>PowerPoint 簡報</vt:lpstr>
      <vt:lpstr>角色臉譜</vt:lpstr>
      <vt:lpstr>角色臉譜</vt:lpstr>
      <vt:lpstr>角色臉譜</vt:lpstr>
      <vt:lpstr>角色臉譜</vt:lpstr>
      <vt:lpstr>PowerPoint 簡報</vt:lpstr>
      <vt:lpstr>角色臉譜</vt:lpstr>
      <vt:lpstr>故事線</vt:lpstr>
      <vt:lpstr>更完整</vt:lpstr>
      <vt:lpstr>場景</vt:lpstr>
      <vt:lpstr>實作吧！</vt:lpstr>
      <vt:lpstr>物件劇場 Object Theater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Yulin</dc:creator>
  <cp:lastModifiedBy>Yulin</cp:lastModifiedBy>
  <cp:revision>3</cp:revision>
  <dcterms:created xsi:type="dcterms:W3CDTF">2026-02-22T12:09:28Z</dcterms:created>
  <dcterms:modified xsi:type="dcterms:W3CDTF">2026-02-25T01:26:31Z</dcterms:modified>
</cp:coreProperties>
</file>